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8" r:id="rId4"/>
    <p:sldId id="269" r:id="rId5"/>
    <p:sldId id="271" r:id="rId6"/>
    <p:sldId id="272" r:id="rId7"/>
    <p:sldId id="259" r:id="rId8"/>
    <p:sldId id="270" r:id="rId9"/>
    <p:sldId id="266"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ritingcenter.unc.edu/handouts/effective-e-mail-communication/" TargetMode="External"/><Relationship Id="rId4" Type="http://schemas.openxmlformats.org/officeDocument/2006/relationships/hyperlink" Target="http://grammar.about.com/od/developingessays/a/profemails.htm"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dirty="0" smtClean="0"/>
              <a:t>:  </a:t>
            </a:r>
            <a:r>
              <a:rPr lang="en-US" sz="1200" kern="1200" dirty="0" smtClean="0">
                <a:solidFill>
                  <a:schemeClr val="tx1"/>
                </a:solidFill>
                <a:latin typeface="+mn-lt"/>
                <a:ea typeface="+mn-ea"/>
                <a:cs typeface="+mn-cs"/>
              </a:rPr>
              <a:t>This lesson will focus on helping students begin to develop professional communication skills, using the email as form. Students will begin with some reflection questions evaluating their own communication style and preferences. Then they will evaluate an example email and provide suggestions and edits for improvement. Next, students will read some tips for professional email communication and finally they will spend time writing their own additional tips. For homework they will email a professional in a career of interest to them. </a:t>
            </a:r>
          </a:p>
          <a:p>
            <a:endParaRPr lang="en-US" dirty="0" smtClean="0"/>
          </a:p>
          <a:p>
            <a:endParaRPr lang="en-US" dirty="0" smtClean="0"/>
          </a:p>
          <a:p>
            <a:r>
              <a:rPr lang="en-US" dirty="0" smtClean="0"/>
              <a:t>Image source</a:t>
            </a:r>
            <a:r>
              <a:rPr lang="en-US" dirty="0" smtClean="0"/>
              <a:t>:  http://</a:t>
            </a:r>
            <a:r>
              <a:rPr lang="en-US" dirty="0" err="1" smtClean="0"/>
              <a:t>commons.wikimedia.org/wiki/File:Emails.jpg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purpose of this assignment is to give students authentic practice in professional communication via email.</a:t>
            </a:r>
          </a:p>
          <a:p>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Consider requiring that students “cc” you or forward the email once they send it.</a:t>
            </a:r>
          </a:p>
          <a:p>
            <a:r>
              <a:rPr lang="en-US" sz="1200" kern="1200" dirty="0" smtClean="0">
                <a:solidFill>
                  <a:schemeClr val="tx1"/>
                </a:solidFill>
                <a:latin typeface="+mn-lt"/>
                <a:ea typeface="+mn-ea"/>
                <a:cs typeface="+mn-cs"/>
              </a:rPr>
              <a:t>--If students are new to this skill or struggle with writing, have them pair up to have a peer approve a draft. For those who struggle most, require a 3rd check from you to pre-approve the emails.</a:t>
            </a:r>
            <a:endParaRPr lang="en-US" sz="1200" kern="120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may come to realize in answering these questions that their preferences vary more by each individual person, rather than by group (family, friends, others). For example, they may primarily text with one family member but talk on the phone or in person with others.  This brings up an important point that carries over into the professional realm as well: preferences and norms or policies around communication may sometimes be complementary and sometimes in tension. One employer may rely almost exclusively on email while another may prefer face to face and phone communication.</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Encourage students to include teachers, counselors, coaches, pastors, employers, and other adults in authority roles as the scope of their current professional communication.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-Ask students to share the positives along with their constructive criticism. </a:t>
            </a:r>
          </a:p>
          <a:p>
            <a:r>
              <a:rPr lang="en-US" sz="1200" kern="1200" dirty="0" smtClean="0">
                <a:solidFill>
                  <a:schemeClr val="tx1"/>
                </a:solidFill>
                <a:latin typeface="+mn-lt"/>
                <a:ea typeface="+mn-ea"/>
                <a:cs typeface="+mn-cs"/>
              </a:rPr>
              <a:t>--Ask students to explain what the main point of the email is. If they struggle, remind them that this means the email is probably unclear to the professor as well.</a:t>
            </a:r>
          </a:p>
          <a:p>
            <a:r>
              <a:rPr lang="en-US" sz="1200" kern="1200" dirty="0" smtClean="0">
                <a:solidFill>
                  <a:schemeClr val="tx1"/>
                </a:solidFill>
                <a:latin typeface="+mn-lt"/>
                <a:ea typeface="+mn-ea"/>
                <a:cs typeface="+mn-cs"/>
              </a:rPr>
              <a:t>--If time permits, ask them to re-write the email on a separate sheet of paper.</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Some useful sources for more tips on writing professional emails can be found at the following websites:</a:t>
            </a:r>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UNC: </a:t>
            </a:r>
            <a:r>
              <a:rPr lang="en-US" sz="1200" b="0" kern="1200" dirty="0" smtClean="0">
                <a:solidFill>
                  <a:schemeClr val="tx1"/>
                </a:solidFill>
                <a:latin typeface="+mn-lt"/>
                <a:ea typeface="+mn-ea"/>
                <a:cs typeface="+mn-cs"/>
                <a:hlinkClick r:id="rId3"/>
              </a:rPr>
              <a:t>http://writingcenter.unc.edu/handouts/effective-e-mail-communication/</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ABOUT.COM: </a:t>
            </a:r>
            <a:r>
              <a:rPr lang="en-US" sz="1200" b="0" kern="1200" dirty="0" smtClean="0">
                <a:solidFill>
                  <a:schemeClr val="tx1"/>
                </a:solidFill>
                <a:latin typeface="+mn-lt"/>
                <a:ea typeface="+mn-ea"/>
                <a:cs typeface="+mn-cs"/>
                <a:hlinkClick r:id="rId4"/>
              </a:rPr>
              <a:t>http://grammar.about.com/od/developingessays/a/profemails.htm</a:t>
            </a:r>
            <a:endParaRPr lang="en-US" sz="1200" kern="1200" dirty="0" smtClean="0">
              <a:solidFill>
                <a:schemeClr val="tx1"/>
              </a:solidFill>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This list of tips is not an exhaustive one, but it should help with the most common errors made in email communication.</a:t>
            </a:r>
          </a:p>
          <a:p>
            <a:r>
              <a:rPr lang="en-US" sz="1200" kern="1200" dirty="0" smtClean="0">
                <a:solidFill>
                  <a:schemeClr val="tx1"/>
                </a:solidFill>
                <a:latin typeface="+mn-lt"/>
                <a:ea typeface="+mn-ea"/>
                <a:cs typeface="+mn-cs"/>
              </a:rPr>
              <a:t>Some additional ideas may include:</a:t>
            </a:r>
          </a:p>
          <a:p>
            <a:r>
              <a:rPr lang="en-US" sz="1200" kern="1200" dirty="0" smtClean="0">
                <a:solidFill>
                  <a:schemeClr val="tx1"/>
                </a:solidFill>
                <a:latin typeface="+mn-lt"/>
                <a:ea typeface="+mn-ea"/>
                <a:cs typeface="+mn-cs"/>
              </a:rPr>
              <a:t>--Avoid “</a:t>
            </a:r>
            <a:r>
              <a:rPr lang="en-US" sz="1200" kern="1200" dirty="0" err="1" smtClean="0">
                <a:solidFill>
                  <a:schemeClr val="tx1"/>
                </a:solidFill>
                <a:latin typeface="+mn-lt"/>
                <a:ea typeface="+mn-ea"/>
                <a:cs typeface="+mn-cs"/>
              </a:rPr>
              <a:t>textspeak</a:t>
            </a:r>
            <a:r>
              <a:rPr lang="en-US" sz="1200" kern="1200" dirty="0" smtClean="0">
                <a:solidFill>
                  <a:schemeClr val="tx1"/>
                </a:solidFill>
                <a:latin typeface="+mn-lt"/>
                <a:ea typeface="+mn-ea"/>
                <a:cs typeface="+mn-cs"/>
              </a:rPr>
              <a:t>” (e.g., “</a:t>
            </a:r>
            <a:r>
              <a:rPr lang="en-US" sz="1200" kern="1200" dirty="0" err="1" smtClean="0">
                <a:solidFill>
                  <a:schemeClr val="tx1"/>
                </a:solidFill>
                <a:latin typeface="+mn-lt"/>
                <a:ea typeface="+mn-ea"/>
                <a:cs typeface="+mn-cs"/>
              </a:rPr>
              <a:t>plz</a:t>
            </a:r>
            <a:r>
              <a:rPr lang="en-US" sz="1200" kern="1200" dirty="0" smtClean="0">
                <a:solidFill>
                  <a:schemeClr val="tx1"/>
                </a:solidFill>
                <a:latin typeface="+mn-lt"/>
                <a:ea typeface="+mn-ea"/>
                <a:cs typeface="+mn-cs"/>
              </a:rPr>
              <a:t>” for please)</a:t>
            </a:r>
          </a:p>
          <a:p>
            <a:r>
              <a:rPr lang="en-US" sz="1200" kern="1200" dirty="0" smtClean="0">
                <a:solidFill>
                  <a:schemeClr val="tx1"/>
                </a:solidFill>
                <a:latin typeface="+mn-lt"/>
                <a:ea typeface="+mn-ea"/>
                <a:cs typeface="+mn-cs"/>
              </a:rPr>
              <a:t>--Pay attention to who you are sending to. Are you “replying all”? </a:t>
            </a:r>
          </a:p>
          <a:p>
            <a:r>
              <a:rPr lang="en-US" sz="1200" kern="1200" dirty="0" smtClean="0">
                <a:solidFill>
                  <a:schemeClr val="tx1"/>
                </a:solidFill>
                <a:latin typeface="+mn-lt"/>
                <a:ea typeface="+mn-ea"/>
                <a:cs typeface="+mn-cs"/>
              </a:rPr>
              <a:t>--Fill in the “To” box last (this avoids the issue of sending an email early by accident, a common error)</a:t>
            </a:r>
          </a:p>
          <a:p>
            <a:r>
              <a:rPr lang="en-US" sz="1200" kern="1200" dirty="0" smtClean="0">
                <a:solidFill>
                  <a:schemeClr val="tx1"/>
                </a:solidFill>
                <a:latin typeface="+mn-lt"/>
                <a:ea typeface="+mn-ea"/>
                <a:cs typeface="+mn-cs"/>
              </a:rPr>
              <a:t>--Be sure to add attachments if you mention them in the email</a:t>
            </a:r>
          </a:p>
          <a:p>
            <a:r>
              <a:rPr lang="en-US" sz="1200" kern="1200" dirty="0" smtClean="0">
                <a:solidFill>
                  <a:schemeClr val="tx1"/>
                </a:solidFill>
                <a:latin typeface="+mn-lt"/>
                <a:ea typeface="+mn-ea"/>
                <a:cs typeface="+mn-cs"/>
              </a:rPr>
              <a:t>--Rather than go into unnecessary detail, offer to continue the conversation by phone or in person</a:t>
            </a:r>
          </a:p>
          <a:p>
            <a:r>
              <a:rPr lang="en-US" sz="1200" kern="1200" dirty="0" smtClean="0">
                <a:solidFill>
                  <a:schemeClr val="tx1"/>
                </a:solidFill>
                <a:latin typeface="+mn-lt"/>
                <a:ea typeface="+mn-ea"/>
                <a:cs typeface="+mn-cs"/>
              </a:rPr>
              <a:t>--Use separation of paragraphs between vastly different ideas or for emails that will run on past 5-6 sentences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mailto:XXXXX@gamil.com" TargetMode="External"/><Relationship Id="rId5" Type="http://schemas.openxmlformats.org/officeDocument/2006/relationships/hyperlink" Target="mailto:XXXXX@gmail.com"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15.2:</a:t>
            </a:r>
            <a:br>
              <a:rPr lang="en-US" dirty="0" smtClean="0"/>
            </a:br>
            <a:r>
              <a:rPr lang="en-US" dirty="0" smtClean="0"/>
              <a:t>Professional Communication</a:t>
            </a:r>
            <a:endParaRPr lang="en-US" sz="4444" dirty="0"/>
          </a:p>
        </p:txBody>
      </p:sp>
      <p:sp>
        <p:nvSpPr>
          <p:cNvPr id="3" name="Subtitle 2"/>
          <p:cNvSpPr>
            <a:spLocks noGrp="1"/>
          </p:cNvSpPr>
          <p:nvPr>
            <p:ph type="subTitle" idx="1"/>
          </p:nvPr>
        </p:nvSpPr>
        <p:spPr/>
        <p:txBody>
          <a:bodyPr/>
          <a:lstStyle/>
          <a:p>
            <a:r>
              <a:rPr lang="en-US" dirty="0" smtClean="0"/>
              <a:t>Module 15: Health Careers</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15.2: </a:t>
            </a:r>
            <a:r>
              <a:rPr lang="en-US" sz="2200" dirty="0" smtClean="0">
                <a:latin typeface="+mj-lt"/>
              </a:rPr>
              <a:t> </a:t>
            </a:r>
            <a:r>
              <a:rPr lang="en-US" sz="2400" dirty="0" smtClean="0"/>
              <a:t>Use professional communication etiquette and norms.</a:t>
            </a:r>
            <a:endParaRPr lang="en-US" sz="2200" dirty="0">
              <a:latin typeface="+mj-lt"/>
            </a:endParaRPr>
          </a:p>
        </p:txBody>
      </p:sp>
      <p:pic>
        <p:nvPicPr>
          <p:cNvPr id="14339" name="Picture 3"/>
          <p:cNvPicPr>
            <a:picLocks noChangeAspect="1" noChangeArrowheads="1"/>
          </p:cNvPicPr>
          <p:nvPr/>
        </p:nvPicPr>
        <p:blipFill>
          <a:blip r:embed="rId3"/>
          <a:srcRect/>
          <a:stretch>
            <a:fillRect/>
          </a:stretch>
        </p:blipFill>
        <p:spPr bwMode="auto">
          <a:xfrm>
            <a:off x="4800600" y="914400"/>
            <a:ext cx="2806700" cy="27986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Email A Professional</a:t>
            </a:r>
            <a:br>
              <a:rPr lang="en-US" dirty="0" smtClean="0"/>
            </a:b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Conduct </a:t>
            </a:r>
            <a:r>
              <a:rPr lang="en-US" dirty="0" smtClean="0"/>
              <a:t>informal research (using the Internet and/or your own personal contacts!) to find a person who works in a career field you are interested in. Then compose a professional email to this person in which you ask questions about the field or even ask to shadow or have a face-to-face or phone conversation with them, if they are available. </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Your Communication Style</a:t>
            </a:r>
            <a:r>
              <a:rPr lang="en-US" sz="4000" dirty="0" smtClean="0"/>
              <a:t/>
            </a:r>
            <a:br>
              <a:rPr lang="en-US" sz="4000" dirty="0" smtClean="0"/>
            </a:br>
            <a:endParaRPr lang="en-US" b="1" dirty="0"/>
          </a:p>
        </p:txBody>
      </p:sp>
      <p:sp>
        <p:nvSpPr>
          <p:cNvPr id="3" name="Content Placeholder 2"/>
          <p:cNvSpPr>
            <a:spLocks noGrp="1"/>
          </p:cNvSpPr>
          <p:nvPr>
            <p:ph sz="quarter" idx="1"/>
          </p:nvPr>
        </p:nvSpPr>
        <p:spPr/>
        <p:txBody>
          <a:bodyPr>
            <a:normAutofit fontScale="85000" lnSpcReduction="10000"/>
          </a:bodyPr>
          <a:lstStyle/>
          <a:p>
            <a:r>
              <a:rPr lang="en-US" sz="3200" dirty="0" smtClean="0"/>
              <a:t>Answer </a:t>
            </a:r>
            <a:r>
              <a:rPr lang="en-US" sz="3200" dirty="0" smtClean="0"/>
              <a:t>the following questions to reflect upon your communication style.</a:t>
            </a:r>
            <a:endParaRPr lang="en-US" sz="3600" dirty="0" smtClean="0"/>
          </a:p>
          <a:p>
            <a:pPr lvl="1"/>
            <a:r>
              <a:rPr lang="en-US" sz="2800" dirty="0" smtClean="0"/>
              <a:t>List all the ways you communicate with others (e.g., text, phone call, face to face, etc.).</a:t>
            </a:r>
            <a:endParaRPr lang="en-US" sz="3200" dirty="0" smtClean="0"/>
          </a:p>
          <a:p>
            <a:pPr lvl="1"/>
            <a:r>
              <a:rPr lang="en-US" sz="2800" dirty="0" smtClean="0"/>
              <a:t>What is your preferred way to communicate with friends?</a:t>
            </a:r>
            <a:endParaRPr lang="en-US" sz="3200" dirty="0" smtClean="0"/>
          </a:p>
          <a:p>
            <a:pPr lvl="1"/>
            <a:r>
              <a:rPr lang="en-US" sz="2800" dirty="0" smtClean="0"/>
              <a:t>What is your preferred way to communicate with family?</a:t>
            </a:r>
            <a:endParaRPr lang="en-US" sz="3200" dirty="0" smtClean="0"/>
          </a:p>
          <a:p>
            <a:pPr lvl="1"/>
            <a:r>
              <a:rPr lang="en-US" sz="2800" dirty="0" smtClean="0"/>
              <a:t>What is your preferred way to communicate with other adults (e.g. teacher, coach, employer)?</a:t>
            </a:r>
            <a:endParaRPr lang="en-US" sz="3200" dirty="0" smtClean="0"/>
          </a:p>
          <a:p>
            <a:pPr lvl="1"/>
            <a:r>
              <a:rPr lang="en-US" sz="2800" dirty="0" smtClean="0"/>
              <a:t>Were any of those questions difficult to answer? If so, why?</a:t>
            </a:r>
            <a:endParaRPr lang="en-US" sz="3200" dirty="0" smtClean="0"/>
          </a:p>
          <a:p>
            <a:pPr lvl="1"/>
            <a:r>
              <a:rPr lang="en-US" dirty="0" smtClean="0"/>
              <a:t>What factors do you consider when deciding which form of communication to use?</a:t>
            </a:r>
            <a:endParaRPr lang="en-US" sz="3300"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Communication</a:t>
            </a:r>
            <a:endParaRPr lang="en-US" sz="4000" dirty="0" smtClean="0"/>
          </a:p>
        </p:txBody>
      </p:sp>
      <p:sp>
        <p:nvSpPr>
          <p:cNvPr id="3" name="Content Placeholder 2"/>
          <p:cNvSpPr>
            <a:spLocks noGrp="1"/>
          </p:cNvSpPr>
          <p:nvPr>
            <p:ph sz="quarter" idx="1"/>
          </p:nvPr>
        </p:nvSpPr>
        <p:spPr/>
        <p:txBody>
          <a:bodyPr/>
          <a:lstStyle/>
          <a:p>
            <a:r>
              <a:rPr lang="en-US" sz="3200" dirty="0" smtClean="0"/>
              <a:t>With </a:t>
            </a:r>
            <a:r>
              <a:rPr lang="en-US" sz="3200" dirty="0" smtClean="0"/>
              <a:t>a partner, discuss:</a:t>
            </a:r>
            <a:endParaRPr lang="en-US" sz="3600" dirty="0" smtClean="0"/>
          </a:p>
          <a:p>
            <a:pPr lvl="1"/>
            <a:r>
              <a:rPr lang="en-US" sz="2800" dirty="0" smtClean="0"/>
              <a:t>In what ways do you currently communication with professionals and in what ways will you communicate in the future?  </a:t>
            </a:r>
            <a:endParaRPr lang="en-US" sz="3200" dirty="0" smtClean="0"/>
          </a:p>
          <a:p>
            <a:pPr lvl="1"/>
            <a:r>
              <a:rPr lang="en-US" sz="2800" dirty="0" smtClean="0"/>
              <a:t>What aspects of professional communication are you most comfortable with? Least comfortable with?</a:t>
            </a:r>
            <a:endParaRPr lang="en-US" sz="32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Email Critique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Read </a:t>
            </a:r>
            <a:r>
              <a:rPr lang="en-US" dirty="0" smtClean="0"/>
              <a:t>over the email on the following</a:t>
            </a:r>
            <a:r>
              <a:rPr lang="en-US" dirty="0" smtClean="0"/>
              <a:t> slide. </a:t>
            </a:r>
            <a:r>
              <a:rPr lang="en-US" dirty="0" smtClean="0"/>
              <a:t>This email was sent by a real high school student to a real college professor who had agreed to mentor the student. After you read the email, write in any edits to grammar and spelling directly on the email. Then jot down ways the email could be improved in the box below. 	</a:t>
            </a:r>
          </a:p>
          <a:p>
            <a:endParaRPr 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Email Critique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5257800"/>
          </a:xfrm>
        </p:spPr>
        <p:txBody>
          <a:bodyPr>
            <a:normAutofit fontScale="62500" lnSpcReduction="20000"/>
          </a:bodyPr>
          <a:lstStyle/>
          <a:p>
            <a:pPr>
              <a:buNone/>
            </a:pPr>
            <a:r>
              <a:rPr lang="en-US" b="1" dirty="0" smtClean="0"/>
              <a:t>From:</a:t>
            </a:r>
            <a:r>
              <a:rPr lang="en-US" dirty="0" smtClean="0"/>
              <a:t> Student &lt;</a:t>
            </a:r>
            <a:r>
              <a:rPr lang="en-US" dirty="0" smtClean="0">
                <a:hlinkClick r:id="rId4"/>
              </a:rPr>
              <a:t>student@gmail.com</a:t>
            </a:r>
            <a:r>
              <a:rPr lang="en-US" dirty="0" smtClean="0"/>
              <a:t>&gt;</a:t>
            </a:r>
          </a:p>
          <a:p>
            <a:pPr>
              <a:buNone/>
            </a:pPr>
            <a:r>
              <a:rPr lang="en-US" b="1" dirty="0" smtClean="0"/>
              <a:t>To:</a:t>
            </a:r>
            <a:r>
              <a:rPr lang="en-US" dirty="0" smtClean="0"/>
              <a:t> Mentor &lt;</a:t>
            </a:r>
            <a:r>
              <a:rPr lang="en-US" dirty="0" smtClean="0">
                <a:hlinkClick r:id="rId5"/>
              </a:rPr>
              <a:t>mentor@gmail.com</a:t>
            </a:r>
            <a:r>
              <a:rPr lang="en-US" dirty="0" smtClean="0"/>
              <a:t>&gt;</a:t>
            </a:r>
          </a:p>
          <a:p>
            <a:pPr>
              <a:buNone/>
            </a:pPr>
            <a:r>
              <a:rPr lang="en-US" b="1" dirty="0" smtClean="0"/>
              <a:t>Date</a:t>
            </a:r>
            <a:r>
              <a:rPr lang="en-US" dirty="0" smtClean="0"/>
              <a:t>: 9/1/15</a:t>
            </a:r>
          </a:p>
          <a:p>
            <a:pPr>
              <a:buNone/>
            </a:pPr>
            <a:r>
              <a:rPr lang="en-US" b="1" dirty="0" smtClean="0"/>
              <a:t>Subject</a:t>
            </a:r>
            <a:r>
              <a:rPr lang="en-US" dirty="0" smtClean="0"/>
              <a:t>:  Hi</a:t>
            </a:r>
          </a:p>
          <a:p>
            <a:pPr>
              <a:buNone/>
            </a:pPr>
            <a:r>
              <a:rPr lang="en-US" dirty="0" smtClean="0"/>
              <a:t> </a:t>
            </a:r>
          </a:p>
          <a:p>
            <a:pPr>
              <a:buNone/>
            </a:pPr>
            <a:r>
              <a:rPr lang="en-US" dirty="0" smtClean="0"/>
              <a:t>Dear Mentor,</a:t>
            </a:r>
          </a:p>
          <a:p>
            <a:pPr>
              <a:buNone/>
            </a:pPr>
            <a:r>
              <a:rPr lang="en-US" dirty="0" smtClean="0"/>
              <a:t> </a:t>
            </a:r>
          </a:p>
          <a:p>
            <a:pPr>
              <a:buNone/>
            </a:pPr>
            <a:r>
              <a:rPr lang="en-US" dirty="0" smtClean="0"/>
              <a:t>Hello, My name is XXXXXXXX. I know you have a busy</a:t>
            </a:r>
          </a:p>
          <a:p>
            <a:pPr>
              <a:buNone/>
            </a:pPr>
            <a:r>
              <a:rPr lang="en-US" dirty="0" smtClean="0"/>
              <a:t>schedule, but this email is just to let you know I'm excited with</a:t>
            </a:r>
          </a:p>
          <a:p>
            <a:pPr>
              <a:buNone/>
            </a:pPr>
            <a:r>
              <a:rPr lang="en-US" dirty="0" smtClean="0"/>
              <a:t>working with you. I am excited to be working with you. I know</a:t>
            </a:r>
          </a:p>
          <a:p>
            <a:pPr>
              <a:buNone/>
            </a:pPr>
            <a:r>
              <a:rPr lang="en-US" dirty="0" smtClean="0"/>
              <a:t>there might be some difficulties but I am here to let you know I</a:t>
            </a:r>
          </a:p>
          <a:p>
            <a:pPr>
              <a:buNone/>
            </a:pPr>
            <a:r>
              <a:rPr lang="en-US" dirty="0" smtClean="0"/>
              <a:t>will work my hardest. Thank you for taking time to read this. I</a:t>
            </a:r>
          </a:p>
          <a:p>
            <a:pPr>
              <a:buNone/>
            </a:pPr>
            <a:r>
              <a:rPr lang="en-US" dirty="0" smtClean="0"/>
              <a:t>am very excited.! Have a nice day.</a:t>
            </a:r>
          </a:p>
          <a:p>
            <a:pPr>
              <a:buNone/>
            </a:pPr>
            <a:r>
              <a:rPr lang="en-US" dirty="0" smtClean="0"/>
              <a:t> </a:t>
            </a:r>
          </a:p>
          <a:p>
            <a:pPr>
              <a:buNone/>
            </a:pPr>
            <a:r>
              <a:rPr lang="en-US" dirty="0" smtClean="0"/>
              <a:t>Regards,</a:t>
            </a:r>
          </a:p>
          <a:p>
            <a:pPr>
              <a:buNone/>
            </a:pPr>
            <a:r>
              <a:rPr lang="en-US" dirty="0" smtClean="0"/>
              <a:t>XXXXXXXX</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Email Critique</a:t>
            </a:r>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612648" y="1676400"/>
            <a:ext cx="7921752" cy="377383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Etiquette</a:t>
            </a:r>
          </a:p>
        </p:txBody>
      </p:sp>
      <p:sp>
        <p:nvSpPr>
          <p:cNvPr id="3" name="Content Placeholder 2"/>
          <p:cNvSpPr>
            <a:spLocks noGrp="1"/>
          </p:cNvSpPr>
          <p:nvPr>
            <p:ph sz="quarter" idx="1"/>
          </p:nvPr>
        </p:nvSpPr>
        <p:spPr/>
        <p:txBody>
          <a:bodyPr>
            <a:normAutofit lnSpcReduction="10000"/>
          </a:bodyPr>
          <a:lstStyle/>
          <a:p>
            <a:r>
              <a:rPr lang="en-US" dirty="0" smtClean="0"/>
              <a:t>While </a:t>
            </a:r>
            <a:r>
              <a:rPr lang="en-US" dirty="0" smtClean="0"/>
              <a:t>there are many forms of communication, email is easily the most common in many of today’s workplaces. Writing multiple professional emails is an essential everyday task in many jobs. Yet an email can make a lasting first impression or change the impression others already have of you, in ways that can be either good or bad. Read on for some email etiquette tips. Then you will partner up to come up with your own additional tips to add to the list!</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 Etiquette</a:t>
            </a:r>
            <a:endParaRPr lang="en-US" b="1" dirty="0"/>
          </a:p>
        </p:txBody>
      </p:sp>
      <p:sp>
        <p:nvSpPr>
          <p:cNvPr id="3" name="Content Placeholder 2"/>
          <p:cNvSpPr>
            <a:spLocks noGrp="1"/>
          </p:cNvSpPr>
          <p:nvPr>
            <p:ph sz="quarter" idx="1"/>
          </p:nvPr>
        </p:nvSpPr>
        <p:spPr>
          <a:xfrm>
            <a:off x="262293" y="1621024"/>
            <a:ext cx="8385048" cy="4928608"/>
          </a:xfrm>
        </p:spPr>
        <p:txBody>
          <a:bodyPr>
            <a:normAutofit fontScale="55000" lnSpcReduction="20000"/>
          </a:bodyPr>
          <a:lstStyle/>
          <a:p>
            <a:r>
              <a:rPr lang="en-US" dirty="0" smtClean="0"/>
              <a:t>1.  </a:t>
            </a:r>
            <a:r>
              <a:rPr lang="en-US" b="1" dirty="0" smtClean="0"/>
              <a:t>Be concise</a:t>
            </a:r>
            <a:r>
              <a:rPr lang="en-US" dirty="0" smtClean="0"/>
              <a:t>. If the email warrants a long response, consider calling the person or talking face to face instead. Avoid wordiness and use bullets or numbered lists when appropriate. </a:t>
            </a:r>
          </a:p>
          <a:p>
            <a:r>
              <a:rPr lang="en-US" dirty="0" smtClean="0"/>
              <a:t>2.  </a:t>
            </a:r>
            <a:r>
              <a:rPr lang="en-US" b="1" dirty="0" smtClean="0"/>
              <a:t>Be clear. </a:t>
            </a:r>
            <a:r>
              <a:rPr lang="en-US" dirty="0" smtClean="0"/>
              <a:t>Get directly to your point as soon as possible. Don’t leave the reader confused or guessing about anything. </a:t>
            </a:r>
          </a:p>
          <a:p>
            <a:r>
              <a:rPr lang="en-US" dirty="0" smtClean="0"/>
              <a:t>3.  </a:t>
            </a:r>
            <a:r>
              <a:rPr lang="en-US" b="1" dirty="0" smtClean="0"/>
              <a:t>Use appropriate language</a:t>
            </a:r>
            <a:r>
              <a:rPr lang="en-US" dirty="0" smtClean="0"/>
              <a:t>. Consider your audience. Use language that conveys a professional tone.  </a:t>
            </a:r>
          </a:p>
          <a:p>
            <a:r>
              <a:rPr lang="en-US" dirty="0" smtClean="0"/>
              <a:t>4.  </a:t>
            </a:r>
            <a:r>
              <a:rPr lang="en-US" b="1" dirty="0" smtClean="0"/>
              <a:t>Be cordial and polite.</a:t>
            </a:r>
            <a:r>
              <a:rPr lang="en-US" dirty="0" smtClean="0"/>
              <a:t> Use manners the way you would in real conversation. Say please and thank you. Be cheerful.</a:t>
            </a:r>
          </a:p>
          <a:p>
            <a:r>
              <a:rPr lang="en-US" dirty="0" smtClean="0"/>
              <a:t>5.  </a:t>
            </a:r>
            <a:r>
              <a:rPr lang="en-US" b="1" dirty="0" smtClean="0"/>
              <a:t>Respond to emails in a timely fashion. </a:t>
            </a:r>
            <a:r>
              <a:rPr lang="en-US" dirty="0" smtClean="0"/>
              <a:t>Replying the same or the next day is a standard in many workplaces. Waiting up to two business days is sometimes okay. But if you know you need longer than that, send a quick update and acknowledgement email to the email sender explaining when you will be able to send your reply.</a:t>
            </a:r>
          </a:p>
          <a:p>
            <a:r>
              <a:rPr lang="en-US" b="1" dirty="0" smtClean="0"/>
              <a:t>6.  State expectations clearly. </a:t>
            </a:r>
            <a:r>
              <a:rPr lang="en-US" dirty="0" smtClean="0"/>
              <a:t>If there is a deadline or required follow-up involved, state it directly. Summarize any action items you or the recipient will take. </a:t>
            </a:r>
          </a:p>
          <a:p>
            <a:r>
              <a:rPr lang="en-US" dirty="0" smtClean="0"/>
              <a:t>7.  </a:t>
            </a:r>
            <a:r>
              <a:rPr lang="en-US" b="1" dirty="0" smtClean="0"/>
              <a:t>Include a specific subject line</a:t>
            </a:r>
            <a:r>
              <a:rPr lang="en-US" dirty="0" smtClean="0"/>
              <a:t>. Use 3-5 words that describe the content or main focus of the email clearly, with enough detail to help the recipient have a sense of the content before they even open the email up.</a:t>
            </a:r>
          </a:p>
          <a:p>
            <a:r>
              <a:rPr lang="en-US" dirty="0" smtClean="0"/>
              <a:t>8.  </a:t>
            </a:r>
            <a:r>
              <a:rPr lang="en-US" b="1" dirty="0" smtClean="0"/>
              <a:t>Watch spelling and grammar.</a:t>
            </a:r>
            <a:r>
              <a:rPr lang="en-US" dirty="0" smtClean="0"/>
              <a:t> Re-read your email once before you send it to check for these mistakes. If you edit your wording, re-read the email again, because oftentimes errors occur when a part of the writing is adjusted without re-reading it.</a:t>
            </a:r>
          </a:p>
          <a:p>
            <a:endParaRPr lang="en-US" b="1" dirty="0"/>
          </a:p>
        </p:txBody>
      </p:sp>
      <p:pic>
        <p:nvPicPr>
          <p:cNvPr id="6" name="Picture 5"/>
          <p:cNvPicPr>
            <a:picLocks noChangeAspect="1"/>
          </p:cNvPicPr>
          <p:nvPr/>
        </p:nvPicPr>
        <p:blipFill>
          <a:blip r:embed="rId3"/>
          <a:stretch>
            <a:fillRect/>
          </a:stretch>
        </p:blipFill>
        <p:spPr>
          <a:xfrm>
            <a:off x="8138013" y="252992"/>
            <a:ext cx="628035" cy="9662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Other Best Practices in Communication</a:t>
            </a:r>
          </a:p>
        </p:txBody>
      </p:sp>
      <p:sp>
        <p:nvSpPr>
          <p:cNvPr id="5" name="Content Placeholder 2"/>
          <p:cNvSpPr>
            <a:spLocks noGrp="1"/>
          </p:cNvSpPr>
          <p:nvPr>
            <p:ph sz="quarter" idx="1"/>
          </p:nvPr>
        </p:nvSpPr>
        <p:spPr>
          <a:xfrm>
            <a:off x="612648" y="1600200"/>
            <a:ext cx="8153400" cy="4495800"/>
          </a:xfrm>
        </p:spPr>
        <p:txBody>
          <a:bodyPr/>
          <a:lstStyle/>
          <a:p>
            <a:r>
              <a:rPr lang="en-US" dirty="0" smtClean="0"/>
              <a:t>With </a:t>
            </a:r>
            <a:r>
              <a:rPr lang="en-US" dirty="0" smtClean="0"/>
              <a:t>a partner, brainstorm</a:t>
            </a:r>
            <a:r>
              <a:rPr lang="en-US" dirty="0" smtClean="0"/>
              <a:t> at least 3 other </a:t>
            </a:r>
            <a:r>
              <a:rPr lang="en-US" dirty="0" smtClean="0"/>
              <a:t>possible rules, words of wisdom, or norms for etiquette and style related to professional communication. Add your idea to the table below:</a:t>
            </a:r>
          </a:p>
          <a:p>
            <a:endParaRPr lang="en-US" b="1" dirty="0"/>
          </a:p>
        </p:txBody>
      </p:sp>
      <p:pic>
        <p:nvPicPr>
          <p:cNvPr id="7" name="Picture 6"/>
          <p:cNvPicPr>
            <a:picLocks noChangeAspect="1"/>
          </p:cNvPicPr>
          <p:nvPr/>
        </p:nvPicPr>
        <p:blipFill>
          <a:blip r:embed="rId3"/>
          <a:stretch>
            <a:fillRect/>
          </a:stretch>
        </p:blipFill>
        <p:spPr>
          <a:xfrm>
            <a:off x="376465" y="3699770"/>
            <a:ext cx="7564613" cy="2559224"/>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4712</TotalTime>
  <Words>1472</Words>
  <Application>Microsoft Macintosh PowerPoint</Application>
  <PresentationFormat>On-screen Show (4:3)</PresentationFormat>
  <Paragraphs>83</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15.2: Professional Communication</vt:lpstr>
      <vt:lpstr>Do Now: Your Communication Style </vt:lpstr>
      <vt:lpstr>Professional Communication</vt:lpstr>
      <vt:lpstr>Professional Email Critique</vt:lpstr>
      <vt:lpstr>Professional Email Critique</vt:lpstr>
      <vt:lpstr>Professional Email Critique</vt:lpstr>
      <vt:lpstr>Email Etiquette</vt:lpstr>
      <vt:lpstr>Email Etiquette</vt:lpstr>
      <vt:lpstr>Other Best Practices in Communication</vt:lpstr>
      <vt:lpstr>Homework: Email A Professional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142</cp:revision>
  <dcterms:created xsi:type="dcterms:W3CDTF">2014-06-19T00:51:05Z</dcterms:created>
  <dcterms:modified xsi:type="dcterms:W3CDTF">2014-06-20T01:35:17Z</dcterms:modified>
</cp:coreProperties>
</file>