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71" r:id="rId4"/>
    <p:sldId id="258" r:id="rId5"/>
    <p:sldId id="259" r:id="rId6"/>
    <p:sldId id="272" r:id="rId7"/>
    <p:sldId id="270" r:id="rId8"/>
    <p:sldId id="269"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learn about the challenging topic of suicide in this lesson, uncovering risk factors and warning signs that will help them better understand the problem.  First students will examine data showing suicides, planning, and consideration among high </a:t>
            </a:r>
            <a:r>
              <a:rPr lang="en-US" sz="1200" kern="1200" dirty="0" err="1" smtClean="0">
                <a:solidFill>
                  <a:schemeClr val="tx1"/>
                </a:solidFill>
                <a:latin typeface="+mn-lt"/>
                <a:ea typeface="+mn-ea"/>
                <a:cs typeface="+mn-cs"/>
              </a:rPr>
              <a:t>schoolers</a:t>
            </a:r>
            <a:r>
              <a:rPr lang="en-US" sz="1200" kern="1200" dirty="0" smtClean="0">
                <a:solidFill>
                  <a:schemeClr val="tx1"/>
                </a:solidFill>
                <a:latin typeface="+mn-lt"/>
                <a:ea typeface="+mn-ea"/>
                <a:cs typeface="+mn-cs"/>
              </a:rPr>
              <a:t>. Then they will read statistics about the prevalence of suicide attempts and discuss the impact.  Next, students will read about youth suicide. Finally, they will research the connection between antidepressants and suicidal thinking among young adults.</a:t>
            </a:r>
          </a:p>
          <a:p>
            <a:r>
              <a:rPr lang="en-US" dirty="0" smtClean="0"/>
              <a:t>  </a:t>
            </a:r>
          </a:p>
          <a:p>
            <a:endParaRPr lang="en-US" dirty="0" smtClean="0"/>
          </a:p>
          <a:p>
            <a:r>
              <a:rPr lang="en-US" dirty="0" smtClean="0"/>
              <a:t>Image source</a:t>
            </a:r>
            <a:r>
              <a:rPr lang="en-US" dirty="0" smtClean="0"/>
              <a:t>: </a:t>
            </a:r>
            <a:r>
              <a:rPr lang="en-US" dirty="0" err="1" smtClean="0"/>
              <a:t>Flickr</a:t>
            </a:r>
            <a:r>
              <a:rPr lang="en-US" dirty="0" smtClean="0"/>
              <a:t>, http://www.flickr.com/photos/ashleyrosex/2448288816/</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warning</a:t>
            </a:r>
            <a:r>
              <a:rPr lang="en-US" baseline="0" dirty="0" smtClean="0"/>
              <a:t> signs can be found at this URL: </a:t>
            </a:r>
            <a:r>
              <a:rPr lang="en-US" baseline="0" dirty="0" err="1" smtClean="0"/>
              <a:t>http://www.suicidology.org/resources/mutlimedia-resources/suicide-warning-signs.</a:t>
            </a:r>
            <a:r>
              <a:rPr lang="en-US" baseline="0" dirty="0" smtClean="0"/>
              <a:t> One easy-to-remember mnemonic is “IS PATH WARM”? Which stands for Ideation, Substance abuse, Purposelessness, Anxiety, Trapped, Hopelessness, Withdrawal, Anger, Recklessness, &amp; Mood changes.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 According to the data (CDC), “Among high school students in the United States, females were more likely to report having considered, planned, and attempted suicide compared to males (considered suicide: 17.4% versus 10.5%, planned suicide: 13.2% versus 8.6%, and attempted suicide: 8.1% versus 4.6%, respectively) in 2009.”</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baseline="0" dirty="0" smtClean="0"/>
              <a:t>Females</a:t>
            </a:r>
          </a:p>
          <a:p>
            <a:pPr marL="228600" indent="-228600">
              <a:buAutoNum type="arabicPeriod"/>
            </a:pPr>
            <a:r>
              <a:rPr lang="en-US" baseline="0" dirty="0" smtClean="0"/>
              <a:t>17% (females); 11% (males)</a:t>
            </a:r>
          </a:p>
          <a:p>
            <a:pPr marL="228600" indent="-228600">
              <a:buAutoNum type="arabicPeriod"/>
            </a:pPr>
            <a:r>
              <a:rPr lang="en-US" baseline="0" dirty="0" smtClean="0"/>
              <a:t>Answers will vary</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statistics can be found at “Suicide:</a:t>
            </a:r>
            <a:r>
              <a:rPr lang="en-US" baseline="0" dirty="0" smtClean="0"/>
              <a:t> Facts at a Glance) </a:t>
            </a:r>
            <a:r>
              <a:rPr lang="en-US" baseline="0" dirty="0" err="1" smtClean="0"/>
              <a:t>athttp://www.cdc.gov/ViolencePrevention/pdf/Suicide_DataSheet-a.pdf</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they think the </a:t>
            </a:r>
            <a:r>
              <a:rPr lang="en-US" baseline="0" dirty="0" smtClean="0"/>
              <a:t>gender and cultural variations exist.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Emphasize that these factors only increase</a:t>
            </a:r>
            <a:r>
              <a:rPr lang="en-US" baseline="0" dirty="0" smtClean="0"/>
              <a:t> likelihood (review the definition of risk factor). They operate on a population-level, not individual level. If someone experiences one or more of these risk factors they are statistically more likely to be in the group that considers, plans, or commits suicide BUT this does not mean that having these individual risk factors will CAUSE a person to consider or attempt suicide.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Print a</a:t>
            </a:r>
            <a:r>
              <a:rPr lang="en-US" baseline="0" dirty="0" smtClean="0"/>
              <a:t> class set of copies of the PDF “7.7 – CDC Suicide Fact sheet” found in the folder of lesson resources. The s</a:t>
            </a:r>
            <a:r>
              <a:rPr lang="en-US" dirty="0" smtClean="0"/>
              <a:t>ource can also be found at:</a:t>
            </a:r>
            <a:r>
              <a:rPr lang="en-US" baseline="0" dirty="0" smtClean="0"/>
              <a:t> http://www.cdc.gov/violenceprevention/pdf/suicide_factsheet_2012-a.pdf.</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Ensure students are accessing credible</a:t>
            </a:r>
            <a:r>
              <a:rPr lang="en-US" baseline="0" dirty="0" smtClean="0"/>
              <a:t> sources!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See list of risk factors earlier</a:t>
            </a:r>
            <a:r>
              <a:rPr lang="en-US" baseline="0" dirty="0" smtClean="0"/>
              <a:t> in lesson.</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www.suicidology.org/" TargetMode="External"/><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www.cdc.gov/violenceprevention/suicide/statistics/youth_risk.html"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cdc.gov/ViolencePrevention/pdf/Suicide_DataSheet-a.pdf"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violenceprevention/pub/youth_suicide.html"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violenceprevention/pub/youth_suicide.html"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7.7:</a:t>
            </a:r>
            <a:br>
              <a:rPr lang="en-US" dirty="0" smtClean="0"/>
            </a:br>
            <a:r>
              <a:rPr lang="en-US" dirty="0" smtClean="0"/>
              <a:t>Suicide</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7.7:  Recognize the risk factors and warning signs for suicide.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91000" y="1066799"/>
            <a:ext cx="4191000" cy="31392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Warning Signs</a:t>
            </a:r>
            <a:endParaRPr lang="en-US" dirty="0"/>
          </a:p>
        </p:txBody>
      </p:sp>
      <p:sp>
        <p:nvSpPr>
          <p:cNvPr id="3" name="Content Placeholder 2"/>
          <p:cNvSpPr>
            <a:spLocks noGrp="1"/>
          </p:cNvSpPr>
          <p:nvPr>
            <p:ph sz="quarter" idx="1"/>
          </p:nvPr>
        </p:nvSpPr>
        <p:spPr>
          <a:xfrm>
            <a:off x="612648" y="1409763"/>
            <a:ext cx="8153400" cy="2018979"/>
          </a:xfrm>
        </p:spPr>
        <p:txBody>
          <a:bodyPr>
            <a:normAutofit fontScale="92500" lnSpcReduction="10000"/>
          </a:bodyPr>
          <a:lstStyle/>
          <a:p>
            <a:r>
              <a:rPr lang="en-US" dirty="0" smtClean="0"/>
              <a:t>Research warning signs for suicide. Use any credible source, but consider starting at the American Association of </a:t>
            </a:r>
            <a:r>
              <a:rPr lang="en-US" dirty="0" err="1" smtClean="0"/>
              <a:t>Suicidality</a:t>
            </a:r>
            <a:r>
              <a:rPr lang="en-US" dirty="0" smtClean="0"/>
              <a:t> website (</a:t>
            </a:r>
            <a:r>
              <a:rPr lang="en-US" dirty="0" smtClean="0">
                <a:hlinkClick r:id="rId3"/>
              </a:rPr>
              <a:t>http://www.suicidology.org</a:t>
            </a:r>
            <a:r>
              <a:rPr lang="en-US" dirty="0" smtClean="0"/>
              <a:t>).  List the warning signs you find in the table below, along with the sources used.</a:t>
            </a:r>
          </a:p>
          <a:p>
            <a:pPr lvl="0"/>
            <a:endParaRPr lang="en-US" dirty="0" smtClean="0"/>
          </a:p>
        </p:txBody>
      </p:sp>
      <p:pic>
        <p:nvPicPr>
          <p:cNvPr id="7" name="Picture 6"/>
          <p:cNvPicPr>
            <a:picLocks noChangeAspect="1"/>
          </p:cNvPicPr>
          <p:nvPr/>
        </p:nvPicPr>
        <p:blipFill>
          <a:blip r:embed="rId4"/>
          <a:stretch>
            <a:fillRect/>
          </a:stretch>
        </p:blipFill>
        <p:spPr>
          <a:xfrm>
            <a:off x="8001000" y="5905563"/>
            <a:ext cx="765048" cy="780987"/>
          </a:xfrm>
          <a:prstGeom prst="rect">
            <a:avLst/>
          </a:prstGeom>
        </p:spPr>
      </p:pic>
      <p:pic>
        <p:nvPicPr>
          <p:cNvPr id="5" name="Picture 4"/>
          <p:cNvPicPr>
            <a:picLocks noChangeAspect="1"/>
          </p:cNvPicPr>
          <p:nvPr/>
        </p:nvPicPr>
        <p:blipFill>
          <a:blip r:embed="rId5"/>
          <a:stretch>
            <a:fillRect/>
          </a:stretch>
        </p:blipFill>
        <p:spPr>
          <a:xfrm>
            <a:off x="2057400" y="3428742"/>
            <a:ext cx="5181600" cy="32578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556" dirty="0" smtClean="0"/>
              <a:t>Suicide Among High School Students</a:t>
            </a:r>
            <a:endParaRPr lang="en-US" b="1" dirty="0"/>
          </a:p>
        </p:txBody>
      </p:sp>
      <p:pic>
        <p:nvPicPr>
          <p:cNvPr id="4" name="Picture 3"/>
          <p:cNvPicPr>
            <a:picLocks noChangeAspect="1"/>
          </p:cNvPicPr>
          <p:nvPr/>
        </p:nvPicPr>
        <p:blipFill>
          <a:blip r:embed="rId3"/>
          <a:stretch>
            <a:fillRect/>
          </a:stretch>
        </p:blipFill>
        <p:spPr>
          <a:xfrm>
            <a:off x="7889363" y="5712770"/>
            <a:ext cx="993648" cy="935198"/>
          </a:xfrm>
          <a:prstGeom prst="rect">
            <a:avLst/>
          </a:prstGeom>
        </p:spPr>
      </p:pic>
      <p:pic>
        <p:nvPicPr>
          <p:cNvPr id="5" name="Picture 4"/>
          <p:cNvPicPr>
            <a:picLocks noChangeAspect="1"/>
          </p:cNvPicPr>
          <p:nvPr/>
        </p:nvPicPr>
        <p:blipFill>
          <a:blip r:embed="rId4"/>
          <a:stretch>
            <a:fillRect/>
          </a:stretch>
        </p:blipFill>
        <p:spPr>
          <a:xfrm>
            <a:off x="1491611" y="1600200"/>
            <a:ext cx="6397752" cy="5047768"/>
          </a:xfrm>
          <a:prstGeom prst="rect">
            <a:avLst/>
          </a:prstGeom>
        </p:spPr>
      </p:pic>
      <p:sp>
        <p:nvSpPr>
          <p:cNvPr id="8" name="TextBox 7"/>
          <p:cNvSpPr txBox="1"/>
          <p:nvPr/>
        </p:nvSpPr>
        <p:spPr>
          <a:xfrm>
            <a:off x="0" y="6488668"/>
            <a:ext cx="7241436" cy="276999"/>
          </a:xfrm>
          <a:prstGeom prst="rect">
            <a:avLst/>
          </a:prstGeom>
          <a:noFill/>
        </p:spPr>
        <p:txBody>
          <a:bodyPr wrap="none" rtlCol="0">
            <a:spAutoFit/>
          </a:bodyPr>
          <a:lstStyle/>
          <a:p>
            <a:r>
              <a:rPr lang="en-US" sz="1200" b="1" dirty="0" smtClean="0"/>
              <a:t>Source</a:t>
            </a:r>
            <a:r>
              <a:rPr lang="en-US" sz="1200" dirty="0" smtClean="0"/>
              <a:t>: CDC, Youth Risk Behavior Survey (</a:t>
            </a:r>
            <a:r>
              <a:rPr lang="en-US" sz="1200" dirty="0" smtClean="0">
                <a:hlinkClick r:id="rId5"/>
              </a:rPr>
              <a:t>http://www.cdc.gov/violenceprevention/suicide/statistics/youth_risk.html</a:t>
            </a:r>
            <a:r>
              <a:rPr lang="en-US" sz="1200" dirty="0" smtClean="0"/>
              <a:t>)</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556" dirty="0" smtClean="0"/>
              <a:t>Suicide Among High School Students</a:t>
            </a:r>
            <a:endParaRPr lang="en-US" b="1" dirty="0"/>
          </a:p>
        </p:txBody>
      </p:sp>
      <p:sp>
        <p:nvSpPr>
          <p:cNvPr id="3" name="Content Placeholder 2"/>
          <p:cNvSpPr>
            <a:spLocks noGrp="1"/>
          </p:cNvSpPr>
          <p:nvPr>
            <p:ph sz="quarter" idx="1"/>
          </p:nvPr>
        </p:nvSpPr>
        <p:spPr>
          <a:xfrm>
            <a:off x="0" y="1828800"/>
            <a:ext cx="8766048" cy="5029200"/>
          </a:xfrm>
        </p:spPr>
        <p:txBody>
          <a:bodyPr>
            <a:normAutofit/>
          </a:bodyPr>
          <a:lstStyle/>
          <a:p>
            <a:pPr lvl="1"/>
            <a:r>
              <a:rPr lang="en-US" sz="2800" dirty="0" smtClean="0"/>
              <a:t>1. Which </a:t>
            </a:r>
            <a:r>
              <a:rPr lang="en-US" sz="2800" dirty="0" smtClean="0"/>
              <a:t>gender considers, plans, and attempts suicides more often? Why do you think this trend may be occurring?</a:t>
            </a:r>
            <a:endParaRPr lang="en-US" sz="3200" dirty="0" smtClean="0"/>
          </a:p>
          <a:p>
            <a:pPr lvl="1"/>
            <a:r>
              <a:rPr lang="en-US" sz="2800" dirty="0" smtClean="0"/>
              <a:t>2. What </a:t>
            </a:r>
            <a:r>
              <a:rPr lang="en-US" sz="2800" dirty="0" smtClean="0"/>
              <a:t>percentage of males and females have considered suicide, respectively?</a:t>
            </a:r>
            <a:endParaRPr lang="en-US" sz="3200" dirty="0" smtClean="0"/>
          </a:p>
          <a:p>
            <a:pPr lvl="1"/>
            <a:r>
              <a:rPr lang="en-US" sz="2800" dirty="0" smtClean="0"/>
              <a:t>3. Considering </a:t>
            </a:r>
            <a:r>
              <a:rPr lang="en-US" sz="2800" dirty="0" smtClean="0"/>
              <a:t>the extent of the high school population who have considered, planned, or attempted suicide, what do you think should be done about the problem</a:t>
            </a:r>
            <a:r>
              <a:rPr lang="en-US" sz="2800" dirty="0" smtClean="0"/>
              <a:t>?</a:t>
            </a:r>
            <a:endParaRPr lang="en-US" sz="3200" dirty="0" smtClean="0"/>
          </a:p>
        </p:txBody>
      </p:sp>
      <p:pic>
        <p:nvPicPr>
          <p:cNvPr id="4" name="Picture 3"/>
          <p:cNvPicPr>
            <a:picLocks noChangeAspect="1"/>
          </p:cNvPicPr>
          <p:nvPr/>
        </p:nvPicPr>
        <p:blipFill>
          <a:blip r:embed="rId3"/>
          <a:stretch>
            <a:fillRect/>
          </a:stretch>
        </p:blipFill>
        <p:spPr>
          <a:xfrm>
            <a:off x="7889363" y="5715000"/>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Impact of Suicide Attempts</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According to studies, the prevalence of suicidal thoughts, suicide planning, and suicide attempts is significantly higher among young adults aged 18-29 years than among adults aged ≥30 years. Additionally, among young adults ages 15 to 24 years old, there are approximately 100-200 attempts for every completed suicide.  </a:t>
            </a:r>
            <a:r>
              <a:rPr lang="en-US" b="1" dirty="0" smtClean="0"/>
              <a:t>What impact do all of these suicidal thoughts, plans, and attempts have? Consider the individual, relationship, school, and community level of the social-ecological model. </a:t>
            </a:r>
            <a:endParaRPr lang="en-US" dirty="0" smtClean="0"/>
          </a:p>
          <a:p>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
        <p:nvSpPr>
          <p:cNvPr id="5" name="TextBox 4"/>
          <p:cNvSpPr txBox="1"/>
          <p:nvPr/>
        </p:nvSpPr>
        <p:spPr>
          <a:xfrm>
            <a:off x="240827" y="6475511"/>
            <a:ext cx="7547321" cy="307777"/>
          </a:xfrm>
          <a:prstGeom prst="rect">
            <a:avLst/>
          </a:prstGeom>
          <a:noFill/>
        </p:spPr>
        <p:txBody>
          <a:bodyPr wrap="none" rtlCol="0">
            <a:spAutoFit/>
          </a:bodyPr>
          <a:lstStyle/>
          <a:p>
            <a:r>
              <a:rPr lang="en-US" sz="1400" b="1" dirty="0" smtClean="0"/>
              <a:t>Source: </a:t>
            </a:r>
            <a:r>
              <a:rPr lang="en-US" sz="1400" dirty="0" smtClean="0"/>
              <a:t>CDC Suicide Statistics (</a:t>
            </a:r>
            <a:r>
              <a:rPr lang="en-US" sz="1400" dirty="0" smtClean="0">
                <a:hlinkClick r:id="rId4"/>
              </a:rPr>
              <a:t>http://www.cdc.gov/ViolencePrevention/pdf/Suicide_DataSheet-a.pdf</a:t>
            </a:r>
            <a:r>
              <a:rPr lang="en-US" sz="1400" dirty="0" smtClean="0"/>
              <a:t>)</a:t>
            </a:r>
            <a:endParaRPr 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Youth Suicide</a:t>
            </a:r>
            <a:endParaRPr lang="en-US" b="1" dirty="0"/>
          </a:p>
        </p:txBody>
      </p:sp>
      <p:sp>
        <p:nvSpPr>
          <p:cNvPr id="3" name="Content Placeholder 2"/>
          <p:cNvSpPr>
            <a:spLocks noGrp="1"/>
          </p:cNvSpPr>
          <p:nvPr>
            <p:ph sz="quarter" idx="1"/>
          </p:nvPr>
        </p:nvSpPr>
        <p:spPr/>
        <p:txBody>
          <a:bodyPr>
            <a:normAutofit fontScale="77500" lnSpcReduction="20000"/>
          </a:bodyPr>
          <a:lstStyle/>
          <a:p>
            <a:r>
              <a:rPr lang="en-US" dirty="0" smtClean="0"/>
              <a:t>For youth between the ages of 10 and 24, suicide is the </a:t>
            </a:r>
            <a:r>
              <a:rPr lang="en-US" b="1" dirty="0" smtClean="0"/>
              <a:t>third</a:t>
            </a:r>
            <a:r>
              <a:rPr lang="en-US" dirty="0" smtClean="0"/>
              <a:t> leading cause of death. </a:t>
            </a:r>
          </a:p>
          <a:p>
            <a:r>
              <a:rPr lang="en-US" dirty="0" smtClean="0"/>
              <a:t>The top three methods used in suicides of young people include firearm (45%), suffocation (40%), and poisoning (8%).</a:t>
            </a:r>
          </a:p>
          <a:p>
            <a:r>
              <a:rPr lang="en-US" b="1" dirty="0" smtClean="0"/>
              <a:t>Boys</a:t>
            </a:r>
            <a:r>
              <a:rPr lang="en-US" dirty="0" smtClean="0"/>
              <a:t> are more likely than </a:t>
            </a:r>
            <a:r>
              <a:rPr lang="en-US" b="1" dirty="0" smtClean="0"/>
              <a:t>girls</a:t>
            </a:r>
            <a:r>
              <a:rPr lang="en-US" dirty="0" smtClean="0"/>
              <a:t> to die from suicide. Of the reported suicides in the 10 to 24 age group, 81% of the deaths were</a:t>
            </a:r>
            <a:r>
              <a:rPr lang="en-US" b="1" dirty="0" smtClean="0"/>
              <a:t> males </a:t>
            </a:r>
            <a:r>
              <a:rPr lang="en-US" dirty="0" smtClean="0"/>
              <a:t>and 19% were </a:t>
            </a:r>
            <a:r>
              <a:rPr lang="en-US" b="1" dirty="0" smtClean="0"/>
              <a:t>females</a:t>
            </a:r>
            <a:r>
              <a:rPr lang="en-US" dirty="0" smtClean="0"/>
              <a:t>. </a:t>
            </a:r>
            <a:r>
              <a:rPr lang="en-US" b="1" dirty="0" smtClean="0"/>
              <a:t>Girl</a:t>
            </a:r>
            <a:r>
              <a:rPr lang="en-US" dirty="0" smtClean="0"/>
              <a:t>s, however, are more likely to report attempting suicide than </a:t>
            </a:r>
            <a:r>
              <a:rPr lang="en-US" b="1" dirty="0" smtClean="0"/>
              <a:t>boys. </a:t>
            </a:r>
          </a:p>
          <a:p>
            <a:r>
              <a:rPr lang="en-US" dirty="0" smtClean="0"/>
              <a:t>Cultural variations in suicide rates also exist, with </a:t>
            </a:r>
            <a:r>
              <a:rPr lang="en-US" b="1" dirty="0" smtClean="0"/>
              <a:t>Native American/Alaskan Native </a:t>
            </a:r>
            <a:r>
              <a:rPr lang="en-US" dirty="0" smtClean="0"/>
              <a:t>youth having the highest rates of suicide-related fatalities. </a:t>
            </a:r>
          </a:p>
          <a:p>
            <a:r>
              <a:rPr lang="en-US" b="1" dirty="0" smtClean="0"/>
              <a:t>Hispanic</a:t>
            </a:r>
            <a:r>
              <a:rPr lang="en-US" dirty="0" smtClean="0"/>
              <a:t> youth were more likely to report attempting suicide than their black and white, non-Hispanic peers.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528808"/>
            <a:ext cx="8730199" cy="369332"/>
          </a:xfrm>
          <a:prstGeom prst="rect">
            <a:avLst/>
          </a:prstGeom>
          <a:noFill/>
        </p:spPr>
        <p:txBody>
          <a:bodyPr wrap="none" rtlCol="0">
            <a:spAutoFit/>
          </a:bodyPr>
          <a:lstStyle/>
          <a:p>
            <a:r>
              <a:rPr lang="en-US" b="1" dirty="0" smtClean="0"/>
              <a:t>Source:</a:t>
            </a:r>
            <a:r>
              <a:rPr lang="en-US" dirty="0" smtClean="0"/>
              <a:t> CDC, Youth Suicide (</a:t>
            </a:r>
            <a:r>
              <a:rPr lang="en-US" dirty="0" smtClean="0">
                <a:hlinkClick r:id="rId4"/>
              </a:rPr>
              <a:t>http://www.cdc.gov/violenceprevention/pub/youth_suicide.html</a:t>
            </a:r>
            <a:r>
              <a:rPr lang="en-US" dirty="0" smtClean="0"/>
              <a: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Risk Factors for Youth Suicide</a:t>
            </a:r>
            <a:endParaRPr lang="en-US" b="1" dirty="0"/>
          </a:p>
        </p:txBody>
      </p:sp>
      <p:sp>
        <p:nvSpPr>
          <p:cNvPr id="3" name="Content Placeholder 2"/>
          <p:cNvSpPr>
            <a:spLocks noGrp="1"/>
          </p:cNvSpPr>
          <p:nvPr>
            <p:ph sz="quarter" idx="1"/>
          </p:nvPr>
        </p:nvSpPr>
        <p:spPr/>
        <p:txBody>
          <a:bodyPr>
            <a:normAutofit/>
          </a:bodyPr>
          <a:lstStyle/>
          <a:p>
            <a:pPr lvl="0"/>
            <a:r>
              <a:rPr lang="en-US" dirty="0" smtClean="0"/>
              <a:t>History </a:t>
            </a:r>
            <a:r>
              <a:rPr lang="en-US" dirty="0" smtClean="0"/>
              <a:t>of previous suicide attempts</a:t>
            </a:r>
          </a:p>
          <a:p>
            <a:pPr lvl="0"/>
            <a:r>
              <a:rPr lang="en-US" dirty="0" smtClean="0"/>
              <a:t>Family history of suicide</a:t>
            </a:r>
          </a:p>
          <a:p>
            <a:pPr lvl="0"/>
            <a:r>
              <a:rPr lang="en-US" dirty="0" smtClean="0"/>
              <a:t>History of depression or other mental illness</a:t>
            </a:r>
          </a:p>
          <a:p>
            <a:pPr lvl="0"/>
            <a:r>
              <a:rPr lang="en-US" dirty="0" smtClean="0"/>
              <a:t>Alcohol or drug abuse</a:t>
            </a:r>
          </a:p>
          <a:p>
            <a:pPr lvl="0"/>
            <a:r>
              <a:rPr lang="en-US" dirty="0" smtClean="0"/>
              <a:t>Stressful life event or loss</a:t>
            </a:r>
          </a:p>
          <a:p>
            <a:pPr lvl="0"/>
            <a:r>
              <a:rPr lang="en-US" dirty="0" smtClean="0"/>
              <a:t>Easy access to lethal methods</a:t>
            </a:r>
          </a:p>
          <a:p>
            <a:pPr lvl="0"/>
            <a:r>
              <a:rPr lang="en-US" dirty="0" smtClean="0"/>
              <a:t>Exposure to the suicidal behavior of others</a:t>
            </a:r>
          </a:p>
          <a:p>
            <a:r>
              <a:rPr lang="en-US" dirty="0" smtClean="0"/>
              <a:t>Incarceration</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528808"/>
            <a:ext cx="8730199" cy="369332"/>
          </a:xfrm>
          <a:prstGeom prst="rect">
            <a:avLst/>
          </a:prstGeom>
          <a:noFill/>
        </p:spPr>
        <p:txBody>
          <a:bodyPr wrap="none" rtlCol="0">
            <a:spAutoFit/>
          </a:bodyPr>
          <a:lstStyle/>
          <a:p>
            <a:r>
              <a:rPr lang="en-US" b="1" dirty="0" smtClean="0"/>
              <a:t>Source:</a:t>
            </a:r>
            <a:r>
              <a:rPr lang="en-US" dirty="0" smtClean="0"/>
              <a:t> CDC, Youth Suicide (</a:t>
            </a:r>
            <a:r>
              <a:rPr lang="en-US" dirty="0" smtClean="0">
                <a:hlinkClick r:id="rId4"/>
              </a:rPr>
              <a:t>http://www.cdc.gov/violenceprevention/pub/youth_suicide.html</a:t>
            </a:r>
            <a:r>
              <a:rPr lang="en-US" dirty="0" smtClean="0"/>
              <a:t>)</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Understanding Suicide</a:t>
            </a:r>
            <a:endParaRPr lang="en-US" b="1" dirty="0"/>
          </a:p>
        </p:txBody>
      </p:sp>
      <p:sp>
        <p:nvSpPr>
          <p:cNvPr id="3" name="Content Placeholder 2"/>
          <p:cNvSpPr>
            <a:spLocks noGrp="1"/>
          </p:cNvSpPr>
          <p:nvPr>
            <p:ph sz="quarter" idx="1"/>
          </p:nvPr>
        </p:nvSpPr>
        <p:spPr/>
        <p:txBody>
          <a:bodyPr/>
          <a:lstStyle/>
          <a:p>
            <a:r>
              <a:rPr lang="en-US" sz="2000" dirty="0" smtClean="0"/>
              <a:t>Read the handout entitled, “Understanding Suicide” and use it to fill in the table below.</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1828800" y="2333748"/>
            <a:ext cx="5755382" cy="450694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Antidepressants &amp; Suicide</a:t>
            </a:r>
            <a:endParaRPr lang="en-US" b="1" dirty="0"/>
          </a:p>
        </p:txBody>
      </p:sp>
      <p:pic>
        <p:nvPicPr>
          <p:cNvPr id="5" name="Picture 4"/>
          <p:cNvPicPr>
            <a:picLocks noChangeAspect="1"/>
          </p:cNvPicPr>
          <p:nvPr/>
        </p:nvPicPr>
        <p:blipFill>
          <a:blip r:embed="rId3"/>
          <a:stretch>
            <a:fillRect/>
          </a:stretch>
        </p:blipFill>
        <p:spPr>
          <a:xfrm>
            <a:off x="8229600" y="5961532"/>
            <a:ext cx="644988" cy="669327"/>
          </a:xfrm>
          <a:prstGeom prst="rect">
            <a:avLst/>
          </a:prstGeom>
        </p:spPr>
      </p:pic>
      <p:sp>
        <p:nvSpPr>
          <p:cNvPr id="7" name="Content Placeholder 2"/>
          <p:cNvSpPr>
            <a:spLocks noGrp="1"/>
          </p:cNvSpPr>
          <p:nvPr>
            <p:ph sz="quarter" idx="1"/>
          </p:nvPr>
        </p:nvSpPr>
        <p:spPr>
          <a:xfrm>
            <a:off x="612648" y="1600200"/>
            <a:ext cx="8153400" cy="5030660"/>
          </a:xfrm>
        </p:spPr>
        <p:txBody>
          <a:bodyPr>
            <a:normAutofit fontScale="85000" lnSpcReduction="20000"/>
          </a:bodyPr>
          <a:lstStyle/>
          <a:p>
            <a:r>
              <a:rPr lang="en-US" sz="3200" dirty="0" smtClean="0"/>
              <a:t>Research the connection between antidepressant use among teens and young adults and suicidal thoughts. Find one or more credible </a:t>
            </a:r>
            <a:r>
              <a:rPr lang="en-US" sz="3200" dirty="0" err="1" smtClean="0"/>
              <a:t>source(s</a:t>
            </a:r>
            <a:r>
              <a:rPr lang="en-US" sz="3200" dirty="0" smtClean="0"/>
              <a:t>) about this connection. On a separate sheet of paper, answer the following questions from the information you gather:</a:t>
            </a:r>
            <a:endParaRPr lang="en-US" sz="3600" dirty="0" smtClean="0"/>
          </a:p>
          <a:p>
            <a:pPr lvl="1"/>
            <a:r>
              <a:rPr lang="en-US" sz="2800" dirty="0" smtClean="0"/>
              <a:t>Source citation (title, author, source, date, website)</a:t>
            </a:r>
            <a:endParaRPr lang="en-US" sz="3200" dirty="0" smtClean="0"/>
          </a:p>
          <a:p>
            <a:pPr lvl="1"/>
            <a:r>
              <a:rPr lang="en-US" sz="2800" dirty="0" smtClean="0"/>
              <a:t>What connection between antidepressant use and suicide does the article make?</a:t>
            </a:r>
            <a:endParaRPr lang="en-US" sz="3200" dirty="0" smtClean="0"/>
          </a:p>
          <a:p>
            <a:pPr lvl="1"/>
            <a:r>
              <a:rPr lang="en-US" sz="2800" dirty="0" smtClean="0"/>
              <a:t>Why do scientists believe this connection exists?</a:t>
            </a:r>
            <a:endParaRPr lang="en-US" sz="3200" dirty="0" smtClean="0"/>
          </a:p>
          <a:p>
            <a:pPr lvl="1"/>
            <a:r>
              <a:rPr lang="en-US" sz="2800" dirty="0" smtClean="0"/>
              <a:t>What are the recommendations for young people who may need to take antidepressants?</a:t>
            </a:r>
            <a:endParaRPr lang="en-US" sz="3200" dirty="0" smtClean="0"/>
          </a:p>
          <a:p>
            <a:pPr lvl="1"/>
            <a:r>
              <a:rPr lang="en-US" sz="2800" dirty="0" smtClean="0"/>
              <a:t>What scientific evidence (from peer-reviewed studies) was cited in the article, if any? </a:t>
            </a:r>
            <a:endParaRPr lang="en-US" sz="3200" dirty="0" smtClean="0"/>
          </a:p>
          <a:p>
            <a:pPr lvl="1"/>
            <a:r>
              <a:rPr lang="en-US" dirty="0" smtClean="0"/>
              <a:t>What other sources of evidence were presented, if any?</a:t>
            </a:r>
            <a:endParaRPr lang="en-US" sz="3300" dirty="0" smtClean="0"/>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r>
              <a:rPr lang="en-US" b="1" dirty="0" smtClean="0"/>
              <a:t>: </a:t>
            </a:r>
            <a:r>
              <a:rPr lang="en-US" dirty="0" smtClean="0"/>
              <a:t>Suicide Risk Factors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List 3 different risk factors for suicide and explain why you believe they are risk factors. Consider age, gender, past medical history, environment, etc</a:t>
            </a:r>
            <a:r>
              <a:rPr lang="en-US" dirty="0" smtClean="0"/>
              <a:t>.</a:t>
            </a:r>
          </a:p>
          <a:p>
            <a:pPr lvl="1"/>
            <a:r>
              <a:rPr lang="en-US" dirty="0" smtClean="0"/>
              <a:t>1.</a:t>
            </a:r>
          </a:p>
          <a:p>
            <a:pPr lvl="1"/>
            <a:r>
              <a:rPr lang="en-US" dirty="0" smtClean="0"/>
              <a:t>2.</a:t>
            </a:r>
          </a:p>
          <a:p>
            <a:pPr lvl="1"/>
            <a:r>
              <a:rPr lang="en-US" dirty="0" smtClean="0"/>
              <a:t>3.</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3615</TotalTime>
  <Words>1162</Words>
  <Application>Microsoft Macintosh PowerPoint</Application>
  <PresentationFormat>On-screen Show (4:3)</PresentationFormat>
  <Paragraphs>72</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7.7: Suicide</vt:lpstr>
      <vt:lpstr>Do Now: Suicide Among High School Students</vt:lpstr>
      <vt:lpstr>Do Now: Suicide Among High School Students</vt:lpstr>
      <vt:lpstr>The Impact of Suicide Attempts</vt:lpstr>
      <vt:lpstr>Youth Suicide</vt:lpstr>
      <vt:lpstr>Risk Factors for Youth Suicide</vt:lpstr>
      <vt:lpstr>Understanding Suicide</vt:lpstr>
      <vt:lpstr>Antidepressants &amp; Suicide</vt:lpstr>
      <vt:lpstr>Assess: Suicide Risk Factors</vt:lpstr>
      <vt:lpstr>Homework: Warning Signs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91</cp:revision>
  <dcterms:created xsi:type="dcterms:W3CDTF">2014-03-01T13:20:24Z</dcterms:created>
  <dcterms:modified xsi:type="dcterms:W3CDTF">2014-03-01T19:51:23Z</dcterms:modified>
</cp:coreProperties>
</file>