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3"/>
  </p:notesMasterIdLst>
  <p:sldIdLst>
    <p:sldId id="256" r:id="rId2"/>
    <p:sldId id="257" r:id="rId3"/>
    <p:sldId id="258" r:id="rId4"/>
    <p:sldId id="259" r:id="rId5"/>
    <p:sldId id="271" r:id="rId6"/>
    <p:sldId id="272" r:id="rId7"/>
    <p:sldId id="273" r:id="rId8"/>
    <p:sldId id="270" r:id="rId9"/>
    <p:sldId id="269" r:id="rId10"/>
    <p:sldId id="266" r:id="rId11"/>
    <p:sldId id="264"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8" d="100"/>
          <a:sy n="98" d="100"/>
        </p:scale>
        <p:origin x="-320" y="-10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notesMaster" Target="notesMasters/notesMaster1.xml"/><Relationship Id="rId14" Type="http://schemas.openxmlformats.org/officeDocument/2006/relationships/printerSettings" Target="printerSettings/printerSettings1.bin"/><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2/17/14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 Id="rId3" Type="http://schemas.openxmlformats.org/officeDocument/2006/relationships/hyperlink" Target="http://www.cdc.gov/vaccines/parents/infographics/journey-of-child-vaccine.html"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a:t>
            </a:r>
            <a:r>
              <a:rPr lang="en-US" dirty="0" smtClean="0"/>
              <a:t>:  </a:t>
            </a:r>
            <a:r>
              <a:rPr lang="en-US" sz="1200" kern="1200" dirty="0" smtClean="0">
                <a:solidFill>
                  <a:schemeClr val="tx1"/>
                </a:solidFill>
                <a:latin typeface="+mn-lt"/>
                <a:ea typeface="+mn-ea"/>
                <a:cs typeface="+mn-cs"/>
              </a:rPr>
              <a:t>Students will engage in an exploration of vaccinations as a major preventative public health intervention. Students will brainstorm the various influences on whether people vaccinate and discuss the laws for exemptions for children. They will learn how vaccinations are developed and accepted for widespread use. Teaming up, students will devise a health education campaign on the Internet to provide accurate, evidence-based information about vaccines. </a:t>
            </a:r>
          </a:p>
          <a:p>
            <a:endParaRPr lang="en-US" dirty="0" smtClean="0"/>
          </a:p>
          <a:p>
            <a:endParaRPr lang="en-US" dirty="0" smtClean="0"/>
          </a:p>
          <a:p>
            <a:r>
              <a:rPr lang="en-US" dirty="0" smtClean="0"/>
              <a:t>Image source</a:t>
            </a:r>
            <a:r>
              <a:rPr lang="en-US" dirty="0" smtClean="0"/>
              <a:t>:  http://en.wikipedia.org/wiki/File:Polio_vaccination_in_Sweden_1957.jpg</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a:t>
            </a:r>
            <a:r>
              <a:rPr lang="en-US" baseline="0" dirty="0" smtClean="0"/>
              <a:t> of this homework assignment is to get students engaged in conversation about this issue, so that their learning can be connected to an authentic context of the decision-making that adults need to do, especially when they become parents. Engaging in this conversation will help students reinforce their understanding.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indent="-22860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While this lesson presents information from the dominant view in the scientific community, from sources CDC and AMA, that vaccines are important and the anti-vaccination movement can negatively impact public health, the lesson also provides an opportunity for students to form their own views and respects all evidence-based ways of thinking. Reinforce this point with students at the beginning</a:t>
            </a:r>
            <a:r>
              <a:rPr lang="en-US" sz="1200" kern="1200" baseline="0" dirty="0" smtClean="0">
                <a:solidFill>
                  <a:schemeClr val="tx1"/>
                </a:solidFill>
                <a:latin typeface="+mn-lt"/>
                <a:ea typeface="+mn-ea"/>
                <a:cs typeface="+mn-cs"/>
              </a:rPr>
              <a:t> of the lesson.</a:t>
            </a:r>
            <a:endParaRPr lang="en-US" sz="1200" kern="1200" dirty="0" smtClean="0">
              <a:solidFill>
                <a:schemeClr val="tx1"/>
              </a:solidFill>
              <a:latin typeface="+mn-lt"/>
              <a:ea typeface="+mn-ea"/>
              <a:cs typeface="+mn-cs"/>
            </a:endParaRPr>
          </a:p>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 more recent newsworthy information on this</a:t>
            </a:r>
            <a:r>
              <a:rPr lang="en-US" baseline="0" dirty="0" smtClean="0"/>
              <a:t> topic, read the Huffington Post article, “Rules Make Vaccine Exemptions for Kids Harder to Get,” by Rachael </a:t>
            </a:r>
            <a:r>
              <a:rPr lang="en-US" baseline="0" dirty="0" err="1" smtClean="0"/>
              <a:t>Rettner</a:t>
            </a:r>
            <a:r>
              <a:rPr lang="en-US" baseline="0" dirty="0" smtClean="0"/>
              <a:t> (http://www.huffingtonpost.com/2014/02/11/vaccine-exemptions-kids-rules-bills-_n_4769609.html)</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common conversation,</a:t>
            </a:r>
            <a:r>
              <a:rPr lang="en-US" baseline="0" dirty="0" smtClean="0"/>
              <a:t> the terms vaccination and immunization are often used interchangeably.</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 a biology background lesson,</a:t>
            </a:r>
            <a:r>
              <a:rPr lang="en-US" baseline="0" dirty="0" smtClean="0"/>
              <a:t> show the MIT video, “How a Vaccine Works”  found at: http://video.mit.edu/watch/how-a-vaccine-works-10952/</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Consider splitting students into six groups and assigning each group the task of focusing on one misconception.</a:t>
            </a:r>
            <a:r>
              <a:rPr lang="en-US" baseline="0" dirty="0" smtClean="0"/>
              <a:t> They can use the CDC website provided to read the background on that misconception and then each group can provide a more detailed explanation, citing appropriate evidence, to the class.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 an excellent summary of information along with links</a:t>
            </a:r>
            <a:r>
              <a:rPr lang="en-US" baseline="0" dirty="0" smtClean="0"/>
              <a:t> to additional resources, see the CDC website, “Vaccine Safety – Concerns about Autism” at:  http://</a:t>
            </a:r>
            <a:r>
              <a:rPr lang="en-US" baseline="0" dirty="0" err="1" smtClean="0"/>
              <a:t>www.cdc.gov/vaccinesafety/concerns/autism</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Distribute copies of the handout “CDC - Journey of Your </a:t>
            </a:r>
            <a:r>
              <a:rPr lang="en-US" sz="1200" kern="1200" dirty="0" err="1" smtClean="0">
                <a:solidFill>
                  <a:schemeClr val="tx1"/>
                </a:solidFill>
                <a:latin typeface="+mn-lt"/>
                <a:ea typeface="+mn-ea"/>
                <a:cs typeface="+mn-cs"/>
              </a:rPr>
              <a:t>CHild’s</a:t>
            </a:r>
            <a:r>
              <a:rPr lang="en-US" sz="1200" kern="1200" dirty="0" smtClean="0">
                <a:solidFill>
                  <a:schemeClr val="tx1"/>
                </a:solidFill>
                <a:latin typeface="+mn-lt"/>
                <a:ea typeface="+mn-ea"/>
                <a:cs typeface="+mn-cs"/>
              </a:rPr>
              <a:t> Vaccine” PDF from resource files OR (if technology permits) direct students to: </a:t>
            </a:r>
            <a:r>
              <a:rPr lang="en-US" sz="1200" kern="1200" dirty="0" smtClean="0">
                <a:solidFill>
                  <a:schemeClr val="tx1"/>
                </a:solidFill>
                <a:latin typeface="+mn-lt"/>
                <a:ea typeface="+mn-ea"/>
                <a:cs typeface="+mn-cs"/>
                <a:hlinkClick r:id="rId3"/>
              </a:rPr>
              <a:t>http://www.cdc.gov/vaccines/parents/infographics/journey-of-child-vaccine.html</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Suggested timeframe:  20 minutes to plan and</a:t>
            </a:r>
            <a:r>
              <a:rPr lang="en-US" baseline="0" dirty="0" smtClean="0"/>
              <a:t> prepare in class, additional work done at home or in an extra class, if time permits. Brief presentations (2-3 minutes per group) in following lesson.</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hyperlink" Target="http://www.vaccines.gov/basics/" TargetMode="External"/><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hyperlink" Target="http://www.vaccines.gov/basics/" TargetMode="Externa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hyperlink" Target="http://www.cdc.gov/vaccines/vac-gen/6mishome.htm%23Diseaseshadalready" TargetMode="External"/><Relationship Id="rId4" Type="http://schemas.openxmlformats.org/officeDocument/2006/relationships/hyperlink" Target="http://www.cdc.gov/vaccines/vac-gen/6mishome.htm%23Themajorityofpeople" TargetMode="External"/><Relationship Id="rId5" Type="http://schemas.openxmlformats.org/officeDocument/2006/relationships/hyperlink" Target="http://www.cdc.gov/vaccines/vac-gen/6mishome.htm%23Therearehot" TargetMode="External"/><Relationship Id="rId6" Type="http://schemas.openxmlformats.org/officeDocument/2006/relationships/hyperlink" Target="http://www.cdc.gov/vaccines/vac-gen/6mishome.htm%23Vaccinescause" TargetMode="External"/><Relationship Id="rId7" Type="http://schemas.openxmlformats.org/officeDocument/2006/relationships/hyperlink" Target="http://www.cdc.gov/vaccines/vac-gen/6mishome.htm%23Vaccinepreventable" TargetMode="External"/><Relationship Id="rId8" Type="http://schemas.openxmlformats.org/officeDocument/2006/relationships/hyperlink" Target="http://www.cdc.gov/vaccines/vac-gen/6mishome.htm%23Givingachildmultiple" TargetMode="External"/><Relationship Id="rId9"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hyperlink" Target="http://www.cdc.gov/vaccines/parents/infographics/journey-of-child-vaccine.html" TargetMode="External"/><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a:t>
            </a:r>
            <a:r>
              <a:rPr lang="en-US" dirty="0" smtClean="0"/>
              <a:t>5.7:</a:t>
            </a:r>
            <a:br>
              <a:rPr lang="en-US" dirty="0" smtClean="0"/>
            </a:br>
            <a:r>
              <a:rPr lang="en-US" dirty="0" smtClean="0"/>
              <a:t>Vaccinations</a:t>
            </a:r>
            <a:endParaRPr lang="en-US" sz="4444" dirty="0"/>
          </a:p>
        </p:txBody>
      </p:sp>
      <p:sp>
        <p:nvSpPr>
          <p:cNvPr id="3" name="Subtitle 2"/>
          <p:cNvSpPr>
            <a:spLocks noGrp="1"/>
          </p:cNvSpPr>
          <p:nvPr>
            <p:ph type="subTitle" idx="1"/>
          </p:nvPr>
        </p:nvSpPr>
        <p:spPr/>
        <p:txBody>
          <a:bodyPr/>
          <a:lstStyle/>
          <a:p>
            <a:r>
              <a:rPr lang="en-US" dirty="0" smtClean="0"/>
              <a:t>Module 5: Public Health</a:t>
            </a:r>
            <a:endParaRPr lang="en-US" dirty="0"/>
          </a:p>
        </p:txBody>
      </p:sp>
      <p:sp>
        <p:nvSpPr>
          <p:cNvPr id="4" name="Rectangle 3"/>
          <p:cNvSpPr/>
          <p:nvPr/>
        </p:nvSpPr>
        <p:spPr>
          <a:xfrm>
            <a:off x="304800" y="228600"/>
            <a:ext cx="3505200" cy="156966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5.1: </a:t>
            </a:r>
            <a:r>
              <a:rPr lang="en-US" sz="2200" dirty="0" smtClean="0">
                <a:latin typeface="+mj-lt"/>
              </a:rPr>
              <a:t> </a:t>
            </a:r>
            <a:r>
              <a:rPr lang="en-US" sz="2400" dirty="0" smtClean="0"/>
              <a:t>Evaluate the potential consequences of the anti-vaccination movement.</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5029200" y="228600"/>
            <a:ext cx="3022600" cy="411073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lstStyle/>
          <a:p>
            <a:r>
              <a:rPr lang="en-US" dirty="0" smtClean="0"/>
              <a:t>Imagine the anti-vaccination movement continues to grow. What are some potential consequences of the increased numbers of unvaccinated children? How will public health be affected?</a:t>
            </a:r>
          </a:p>
          <a:p>
            <a:endParaRPr lang="en-US" b="1" dirty="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endParaRPr lang="en-US" b="1" dirty="0"/>
          </a:p>
        </p:txBody>
      </p:sp>
      <p:sp>
        <p:nvSpPr>
          <p:cNvPr id="3" name="Content Placeholder 2"/>
          <p:cNvSpPr>
            <a:spLocks noGrp="1"/>
          </p:cNvSpPr>
          <p:nvPr>
            <p:ph sz="quarter" idx="1"/>
          </p:nvPr>
        </p:nvSpPr>
        <p:spPr>
          <a:xfrm>
            <a:off x="612648" y="1600200"/>
            <a:ext cx="8153400" cy="5257800"/>
          </a:xfrm>
        </p:spPr>
        <p:txBody>
          <a:bodyPr>
            <a:normAutofit fontScale="92500" lnSpcReduction="20000"/>
          </a:bodyPr>
          <a:lstStyle/>
          <a:p>
            <a:r>
              <a:rPr lang="en-US" sz="3200" dirty="0" smtClean="0"/>
              <a:t>Interview an adult (ideally, a parent) about their beliefs and understandings regarding vaccines. Use the following questions as your guide</a:t>
            </a:r>
            <a:r>
              <a:rPr lang="en-US" sz="3200" dirty="0" smtClean="0"/>
              <a:t>. </a:t>
            </a:r>
            <a:endParaRPr lang="en-US" sz="3600" dirty="0" smtClean="0"/>
          </a:p>
          <a:p>
            <a:pPr lvl="2"/>
            <a:r>
              <a:rPr lang="en-US" sz="2400" dirty="0" smtClean="0"/>
              <a:t>How much time have you spend learning about vaccinations (if at all)?</a:t>
            </a:r>
            <a:endParaRPr lang="en-US" sz="2800" dirty="0" smtClean="0"/>
          </a:p>
          <a:p>
            <a:pPr lvl="2"/>
            <a:r>
              <a:rPr lang="en-US" sz="2400" dirty="0" smtClean="0"/>
              <a:t>What are your main sources of information regarding vaccinations?</a:t>
            </a:r>
            <a:endParaRPr lang="en-US" sz="2800" dirty="0" smtClean="0"/>
          </a:p>
          <a:p>
            <a:pPr lvl="2"/>
            <a:r>
              <a:rPr lang="en-US" sz="2400" dirty="0" smtClean="0"/>
              <a:t>What is the purpose of vaccinations?</a:t>
            </a:r>
            <a:endParaRPr lang="en-US" sz="2800" dirty="0" smtClean="0"/>
          </a:p>
          <a:p>
            <a:pPr lvl="2"/>
            <a:r>
              <a:rPr lang="en-US" sz="2400" dirty="0" smtClean="0"/>
              <a:t>Did you (or would you) get your children vaccinated? Why or why not?</a:t>
            </a:r>
            <a:endParaRPr lang="en-US" sz="2800" dirty="0" smtClean="0"/>
          </a:p>
          <a:p>
            <a:pPr lvl="2"/>
            <a:r>
              <a:rPr lang="en-US" sz="2400" dirty="0" smtClean="0"/>
              <a:t>Why does the CDC recommend a yearly flu shot for most people?</a:t>
            </a:r>
            <a:endParaRPr lang="en-US" sz="2800" dirty="0" smtClean="0"/>
          </a:p>
          <a:p>
            <a:pPr lvl="2"/>
            <a:r>
              <a:rPr lang="en-US" sz="2400" dirty="0" smtClean="0"/>
              <a:t>Do you and members of your family regularly receive the flu shot? Why or why not?</a:t>
            </a:r>
            <a:endParaRPr lang="en-US" sz="2800" dirty="0" smtClean="0"/>
          </a:p>
          <a:p>
            <a:pPr lvl="2"/>
            <a:r>
              <a:rPr lang="en-US" dirty="0" smtClean="0"/>
              <a:t>Are there risks involved in vaccinations? If so, what are they?</a:t>
            </a:r>
            <a:endParaRPr lang="en-US" sz="3000" dirty="0" smtClean="0"/>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a:t>
            </a:r>
            <a:r>
              <a:rPr lang="en-US" b="1" dirty="0" smtClean="0"/>
              <a:t>Now:</a:t>
            </a:r>
            <a:r>
              <a:rPr lang="en-US" dirty="0" smtClean="0"/>
              <a:t> Vaccination Influences</a:t>
            </a:r>
            <a:endParaRPr lang="en-US" dirty="0"/>
          </a:p>
        </p:txBody>
      </p:sp>
      <p:sp>
        <p:nvSpPr>
          <p:cNvPr id="3" name="Content Placeholder 2"/>
          <p:cNvSpPr>
            <a:spLocks noGrp="1"/>
          </p:cNvSpPr>
          <p:nvPr>
            <p:ph sz="quarter" idx="1"/>
          </p:nvPr>
        </p:nvSpPr>
        <p:spPr/>
        <p:txBody>
          <a:bodyPr/>
          <a:lstStyle/>
          <a:p>
            <a:r>
              <a:rPr lang="en-US" sz="2800" dirty="0" smtClean="0"/>
              <a:t>Have you received a flu shot lately? Why did you or did you not get it? </a:t>
            </a:r>
          </a:p>
          <a:p>
            <a:r>
              <a:rPr lang="en-US" sz="2800" dirty="0" smtClean="0"/>
              <a:t> What factors influence people to get the flu shot?</a:t>
            </a:r>
          </a:p>
          <a:p>
            <a:r>
              <a:rPr lang="en-US" sz="2800" dirty="0" smtClean="0"/>
              <a:t>Did you receive routine vaccinations as a child?</a:t>
            </a:r>
          </a:p>
          <a:p>
            <a:r>
              <a:rPr lang="en-US" sz="2800" dirty="0" smtClean="0"/>
              <a:t>What factors influence parents to get their children vaccinated?</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p:txBody>
          <a:bodyPr>
            <a:normAutofit fontScale="77500" lnSpcReduction="20000"/>
          </a:bodyPr>
          <a:lstStyle/>
          <a:p>
            <a:r>
              <a:rPr lang="en-US" dirty="0" smtClean="0"/>
              <a:t>In the U.S., all but two states allow parents to opt out of their children's otherwise-mandatory vaccinations for religious reasons. The number of religious exemptions rose greatly in the late 1990s and early 2000s; for example, in Massachusetts, the rate of those seeking exemptions rose from 0.24% in 1996 to 0.60% in 2006. Some parents are falsely claiming religious beliefs in order to get exemptions (LeBlanc) The American Medical Association opposes such exemptions, on the grounds that they endanger health not only for the unvaccinated individual but also for neighbors and the community at large (AMA)</a:t>
            </a:r>
            <a:r>
              <a:rPr lang="en-US" dirty="0" smtClean="0"/>
              <a:t>.</a:t>
            </a:r>
            <a:endParaRPr lang="en-US" dirty="0" smtClean="0"/>
          </a:p>
          <a:p>
            <a:pPr lvl="1"/>
            <a:r>
              <a:rPr lang="en-US" dirty="0" smtClean="0"/>
              <a:t>What </a:t>
            </a:r>
            <a:r>
              <a:rPr lang="en-US" dirty="0" smtClean="0"/>
              <a:t>factors might influence parents to seek an exemption for vaccinating their children?</a:t>
            </a:r>
            <a:endParaRPr lang="en-US" dirty="0" smtClean="0"/>
          </a:p>
          <a:p>
            <a:pPr lvl="1"/>
            <a:r>
              <a:rPr lang="en-US" dirty="0" smtClean="0"/>
              <a:t>Do </a:t>
            </a:r>
            <a:r>
              <a:rPr lang="en-US" dirty="0" smtClean="0"/>
              <a:t>you think states should have policies allowing exemptions? Why or why not? </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
        <p:nvSpPr>
          <p:cNvPr id="5" name="Content Placeholder 2"/>
          <p:cNvSpPr txBox="1">
            <a:spLocks/>
          </p:cNvSpPr>
          <p:nvPr/>
        </p:nvSpPr>
        <p:spPr>
          <a:xfrm>
            <a:off x="0" y="6457398"/>
            <a:ext cx="8153400" cy="400602"/>
          </a:xfrm>
          <a:prstGeom prst="rect">
            <a:avLst/>
          </a:prstGeom>
        </p:spPr>
        <p:txBody>
          <a:bodyPr vert="horz">
            <a:normAutofit lnSpcReduction="10000"/>
          </a:bodyPr>
          <a:lstStyle/>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1100" b="1" i="0" u="none" strike="noStrike" kern="1200" cap="none" spc="0" normalizeH="0" baseline="0" noProof="0" dirty="0" smtClean="0">
                <a:ln>
                  <a:noFill/>
                </a:ln>
                <a:solidFill>
                  <a:schemeClr val="tx1"/>
                </a:solidFill>
                <a:effectLst/>
                <a:uLnTx/>
                <a:uFillTx/>
                <a:latin typeface="+mn-lt"/>
                <a:ea typeface="+mn-ea"/>
                <a:cs typeface="+mn-cs"/>
              </a:rPr>
              <a:t>Sources:  </a:t>
            </a:r>
            <a:r>
              <a:rPr kumimoji="0" lang="en-US" sz="1100" b="0" i="0" u="none" strike="noStrike" kern="1200" cap="none" spc="0" normalizeH="0" baseline="0" noProof="0" dirty="0" err="1" smtClean="0">
                <a:ln>
                  <a:noFill/>
                </a:ln>
                <a:solidFill>
                  <a:schemeClr val="tx1"/>
                </a:solidFill>
                <a:effectLst/>
                <a:uLnTx/>
                <a:uFillTx/>
                <a:latin typeface="+mn-lt"/>
                <a:ea typeface="+mn-ea"/>
                <a:cs typeface="+mn-cs"/>
              </a:rPr>
              <a:t>Wikipedia</a:t>
            </a:r>
            <a:r>
              <a:rPr kumimoji="0" lang="en-US" sz="1100" b="0" i="0" u="none" strike="noStrike" kern="1200" cap="none" spc="0" normalizeH="0" baseline="0" noProof="0" dirty="0" smtClean="0">
                <a:ln>
                  <a:noFill/>
                </a:ln>
                <a:solidFill>
                  <a:schemeClr val="tx1"/>
                </a:solidFill>
                <a:effectLst/>
                <a:uLnTx/>
                <a:uFillTx/>
                <a:latin typeface="+mn-lt"/>
                <a:ea typeface="+mn-ea"/>
                <a:cs typeface="+mn-cs"/>
              </a:rPr>
              <a:t> “Vaccination &amp; Religion”;  LeBlanc S (2007-10-17 “Parents use religion to avoid vaccines.” </a:t>
            </a:r>
            <a:r>
              <a:rPr kumimoji="0" lang="en-US" sz="1100" b="0" i="1" u="none" strike="noStrike" kern="1200" cap="none" spc="0" normalizeH="0" baseline="0" noProof="0" dirty="0" smtClean="0">
                <a:ln>
                  <a:noFill/>
                </a:ln>
                <a:solidFill>
                  <a:schemeClr val="tx1"/>
                </a:solidFill>
                <a:effectLst/>
                <a:uLnTx/>
                <a:uFillTx/>
                <a:latin typeface="+mn-lt"/>
                <a:ea typeface="+mn-ea"/>
                <a:cs typeface="+mn-cs"/>
              </a:rPr>
              <a:t>USA Today. </a:t>
            </a:r>
            <a:r>
              <a:rPr kumimoji="0" lang="en-US" sz="1100" b="0" i="0" u="none" strike="noStrike" kern="1200" cap="none" spc="0" normalizeH="0" baseline="0" noProof="0" dirty="0" smtClean="0">
                <a:ln>
                  <a:noFill/>
                </a:ln>
                <a:solidFill>
                  <a:schemeClr val="tx1"/>
                </a:solidFill>
                <a:effectLst/>
                <a:uLnTx/>
                <a:uFillTx/>
                <a:latin typeface="+mn-lt"/>
                <a:ea typeface="+mn-ea"/>
                <a:cs typeface="+mn-cs"/>
              </a:rPr>
              <a:t>AP;  American Medical Association (2009). “Health and Ethics Policies of the AMA House of Delegates” (PDF). pp.460-461</a:t>
            </a:r>
          </a:p>
          <a:p>
            <a:pPr marL="320040" marR="0" lvl="0" indent="-320040" algn="l" defTabSz="914400" rtl="0" eaLnBrk="1" fontAlgn="auto" latinLnBrk="0" hangingPunct="1">
              <a:lnSpc>
                <a:spcPct val="100000"/>
              </a:lnSpc>
              <a:spcBef>
                <a:spcPts val="700"/>
              </a:spcBef>
              <a:spcAft>
                <a:spcPts val="0"/>
              </a:spcAft>
              <a:buClr>
                <a:schemeClr val="accent2"/>
              </a:buClr>
              <a:buSzPct val="60000"/>
              <a:tabLst/>
              <a:defRPr/>
            </a:pPr>
            <a:endParaRPr kumimoji="0" lang="en-US" sz="29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Vocabulary:</a:t>
            </a:r>
            <a:endParaRPr lang="en-US" b="1" dirty="0"/>
          </a:p>
        </p:txBody>
      </p:sp>
      <p:sp>
        <p:nvSpPr>
          <p:cNvPr id="3" name="Content Placeholder 2"/>
          <p:cNvSpPr>
            <a:spLocks noGrp="1"/>
          </p:cNvSpPr>
          <p:nvPr>
            <p:ph sz="quarter" idx="1"/>
          </p:nvPr>
        </p:nvSpPr>
        <p:spPr/>
        <p:txBody>
          <a:bodyPr>
            <a:normAutofit fontScale="92500" lnSpcReduction="10000"/>
          </a:bodyPr>
          <a:lstStyle/>
          <a:p>
            <a:r>
              <a:rPr lang="en-US" b="1" dirty="0" smtClean="0"/>
              <a:t>Vaccine</a:t>
            </a:r>
            <a:r>
              <a:rPr lang="en-US" dirty="0" smtClean="0"/>
              <a:t>:  a product that produces immunity from a disease and can be administered through needle injections, by mouth, or by aerosol.</a:t>
            </a:r>
          </a:p>
          <a:p>
            <a:r>
              <a:rPr lang="en-US" b="1" dirty="0" smtClean="0"/>
              <a:t>Vaccination</a:t>
            </a:r>
            <a:r>
              <a:rPr lang="en-US" dirty="0" smtClean="0"/>
              <a:t>:  the injection of a killed or weakened organism that produces immunity in the body against that organism.</a:t>
            </a:r>
          </a:p>
          <a:p>
            <a:r>
              <a:rPr lang="en-US" b="1" dirty="0" smtClean="0"/>
              <a:t>Immunization</a:t>
            </a:r>
            <a:r>
              <a:rPr lang="en-US" dirty="0" smtClean="0"/>
              <a:t>:  the process by which a person or animal becomes protected from a disease. Vaccines cause immunization, and there are also some diseases that cause immunization after an individual recovers from the disease.</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
        <p:nvSpPr>
          <p:cNvPr id="5" name="Rectangle 4"/>
          <p:cNvSpPr/>
          <p:nvPr/>
        </p:nvSpPr>
        <p:spPr>
          <a:xfrm>
            <a:off x="3657600" y="6528808"/>
            <a:ext cx="4031873" cy="369332"/>
          </a:xfrm>
          <a:prstGeom prst="rect">
            <a:avLst/>
          </a:prstGeom>
        </p:spPr>
        <p:txBody>
          <a:bodyPr wrap="none">
            <a:spAutoFit/>
          </a:bodyPr>
          <a:lstStyle/>
          <a:p>
            <a:r>
              <a:rPr lang="en-US" dirty="0" smtClean="0"/>
              <a:t> Source: </a:t>
            </a:r>
            <a:r>
              <a:rPr lang="en-US" dirty="0" smtClean="0">
                <a:hlinkClick r:id="rId4"/>
              </a:rPr>
              <a:t>http://www.vaccines.gov/basics/</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Vaccination Basics:</a:t>
            </a:r>
            <a:endParaRPr lang="en-US" b="1" dirty="0"/>
          </a:p>
        </p:txBody>
      </p:sp>
      <p:sp>
        <p:nvSpPr>
          <p:cNvPr id="3" name="Content Placeholder 2"/>
          <p:cNvSpPr>
            <a:spLocks noGrp="1"/>
          </p:cNvSpPr>
          <p:nvPr>
            <p:ph sz="quarter" idx="1"/>
          </p:nvPr>
        </p:nvSpPr>
        <p:spPr/>
        <p:txBody>
          <a:bodyPr>
            <a:normAutofit fontScale="77500" lnSpcReduction="20000"/>
          </a:bodyPr>
          <a:lstStyle/>
          <a:p>
            <a:r>
              <a:rPr lang="en-US" b="1" dirty="0" smtClean="0"/>
              <a:t>Vaccines are Safe:</a:t>
            </a:r>
            <a:r>
              <a:rPr lang="en-US" dirty="0" smtClean="0"/>
              <a:t>  Learn more about the benefits and risks of immunization including how vaccines are monitored for safety, answers to common questions, what is in vaccines, and who should be vaccinated.</a:t>
            </a:r>
          </a:p>
          <a:p>
            <a:r>
              <a:rPr lang="en-US" b="1" dirty="0" smtClean="0"/>
              <a:t>Vaccines are Effective</a:t>
            </a:r>
            <a:r>
              <a:rPr lang="en-US" dirty="0" smtClean="0"/>
              <a:t>: Vaccines help prevent many serious diseases. Learn more about how vaccines work and the extensive testing process they undergo to ensure they are effective and safe</a:t>
            </a:r>
          </a:p>
          <a:p>
            <a:r>
              <a:rPr lang="en-US" b="1" dirty="0" smtClean="0"/>
              <a:t>Vaccines work with your immune system to prevent disease: </a:t>
            </a:r>
            <a:r>
              <a:rPr lang="en-US" dirty="0" smtClean="0"/>
              <a:t>Thanks to vaccines, many diseases have been nearly eliminated. Read this section to learn more vaccines and your immune system.</a:t>
            </a:r>
          </a:p>
          <a:p>
            <a:r>
              <a:rPr lang="en-US" b="1" dirty="0" smtClean="0"/>
              <a:t>Vaccines protect individuals and the community</a:t>
            </a:r>
            <a:r>
              <a:rPr lang="en-US" dirty="0" smtClean="0"/>
              <a:t>:  Vaccines save lives by preventing outbreaks of disease and protecting those who cannot be vaccinated. Read this section to learn about the community benefits of vaccines.</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
        <p:nvSpPr>
          <p:cNvPr id="5" name="Rectangle 4"/>
          <p:cNvSpPr/>
          <p:nvPr/>
        </p:nvSpPr>
        <p:spPr>
          <a:xfrm>
            <a:off x="3657600" y="6528808"/>
            <a:ext cx="4031873" cy="369332"/>
          </a:xfrm>
          <a:prstGeom prst="rect">
            <a:avLst/>
          </a:prstGeom>
        </p:spPr>
        <p:txBody>
          <a:bodyPr wrap="none">
            <a:spAutoFit/>
          </a:bodyPr>
          <a:lstStyle/>
          <a:p>
            <a:r>
              <a:rPr lang="en-US" dirty="0" smtClean="0"/>
              <a:t> Source: </a:t>
            </a:r>
            <a:r>
              <a:rPr lang="en-US" dirty="0" smtClean="0">
                <a:hlinkClick r:id="rId4"/>
              </a:rPr>
              <a:t>http://www.vaccines.gov/basics/</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Rectangle 5"/>
          <p:cNvSpPr/>
          <p:nvPr/>
        </p:nvSpPr>
        <p:spPr>
          <a:xfrm>
            <a:off x="612648" y="1600200"/>
            <a:ext cx="8302752" cy="4611469"/>
          </a:xfrm>
          <a:prstGeom prst="rect">
            <a:avLst/>
          </a:prstGeom>
          <a:solidFill>
            <a:schemeClr val="tx1">
              <a:lumMod val="85000"/>
              <a:lumOff val="1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b="1" dirty="0" smtClean="0"/>
              <a:t>Common Misconceptions:</a:t>
            </a:r>
            <a:endParaRPr lang="en-US" b="1" dirty="0"/>
          </a:p>
        </p:txBody>
      </p:sp>
      <p:sp>
        <p:nvSpPr>
          <p:cNvPr id="3" name="Content Placeholder 2"/>
          <p:cNvSpPr>
            <a:spLocks noGrp="1"/>
          </p:cNvSpPr>
          <p:nvPr>
            <p:ph sz="quarter" idx="1"/>
          </p:nvPr>
        </p:nvSpPr>
        <p:spPr>
          <a:xfrm>
            <a:off x="612648" y="1600200"/>
            <a:ext cx="8153400" cy="4928608"/>
          </a:xfrm>
        </p:spPr>
        <p:txBody>
          <a:bodyPr>
            <a:normAutofit fontScale="85000" lnSpcReduction="20000"/>
          </a:bodyPr>
          <a:lstStyle/>
          <a:p>
            <a:r>
              <a:rPr lang="en-US" dirty="0" smtClean="0">
                <a:hlinkClick r:id="rId3"/>
              </a:rPr>
              <a:t>Diseases had already begun to disappear before vaccines were introduced, because of better hygiene and sanitation</a:t>
            </a:r>
            <a:r>
              <a:rPr lang="en-US" dirty="0" smtClean="0">
                <a:hlinkClick r:id="rId3"/>
              </a:rPr>
              <a:t>.</a:t>
            </a:r>
            <a:endParaRPr lang="en-US" dirty="0" smtClean="0"/>
          </a:p>
          <a:p>
            <a:r>
              <a:rPr lang="en-US" dirty="0" smtClean="0">
                <a:hlinkClick r:id="rId4"/>
              </a:rPr>
              <a:t>The </a:t>
            </a:r>
            <a:r>
              <a:rPr lang="en-US" dirty="0" smtClean="0">
                <a:hlinkClick r:id="rId4"/>
              </a:rPr>
              <a:t>majority of people who get a disease have been vaccinated</a:t>
            </a:r>
            <a:r>
              <a:rPr lang="en-US" dirty="0" smtClean="0">
                <a:hlinkClick r:id="rId4"/>
              </a:rPr>
              <a:t>.</a:t>
            </a:r>
            <a:endParaRPr lang="en-US" dirty="0" smtClean="0"/>
          </a:p>
          <a:p>
            <a:r>
              <a:rPr lang="en-US" dirty="0" smtClean="0">
                <a:hlinkClick r:id="rId5"/>
              </a:rPr>
              <a:t>There </a:t>
            </a:r>
            <a:r>
              <a:rPr lang="en-US" dirty="0" smtClean="0">
                <a:hlinkClick r:id="rId5"/>
              </a:rPr>
              <a:t>are "hot lots" of vaccine that have been associated with more adverse events and deaths than others</a:t>
            </a:r>
            <a:r>
              <a:rPr lang="en-US" dirty="0" smtClean="0">
                <a:hlinkClick r:id="rId5"/>
              </a:rPr>
              <a:t>.</a:t>
            </a:r>
            <a:endParaRPr lang="en-US" dirty="0" smtClean="0"/>
          </a:p>
          <a:p>
            <a:r>
              <a:rPr lang="en-US" dirty="0" smtClean="0">
                <a:hlinkClick r:id="rId6"/>
              </a:rPr>
              <a:t>Vaccines </a:t>
            </a:r>
            <a:r>
              <a:rPr lang="en-US" dirty="0" smtClean="0">
                <a:hlinkClick r:id="rId6"/>
              </a:rPr>
              <a:t>cause many harmful side effects, illnesses, and even death</a:t>
            </a:r>
            <a:r>
              <a:rPr lang="en-US" dirty="0" smtClean="0">
                <a:hlinkClick r:id="rId6"/>
              </a:rPr>
              <a:t>.</a:t>
            </a:r>
            <a:endParaRPr lang="en-US" dirty="0" smtClean="0"/>
          </a:p>
          <a:p>
            <a:r>
              <a:rPr lang="en-US" dirty="0" smtClean="0">
                <a:hlinkClick r:id="rId7"/>
              </a:rPr>
              <a:t>Vaccine</a:t>
            </a:r>
            <a:r>
              <a:rPr lang="en-US" dirty="0" smtClean="0">
                <a:hlinkClick r:id="rId7"/>
              </a:rPr>
              <a:t>-preventable diseases have been virtually eliminated from the United States</a:t>
            </a:r>
            <a:r>
              <a:rPr lang="en-US" dirty="0" smtClean="0">
                <a:hlinkClick r:id="rId7"/>
              </a:rPr>
              <a:t>.</a:t>
            </a:r>
            <a:endParaRPr lang="en-US" dirty="0" smtClean="0"/>
          </a:p>
          <a:p>
            <a:r>
              <a:rPr lang="en-US" dirty="0" smtClean="0">
                <a:hlinkClick r:id="rId8"/>
              </a:rPr>
              <a:t>Giving </a:t>
            </a:r>
            <a:r>
              <a:rPr lang="en-US" dirty="0" smtClean="0">
                <a:hlinkClick r:id="rId8"/>
              </a:rPr>
              <a:t>a child multiple vaccinations for different diseases at the same time increases the risk of harmful side effects and can overload the immune system.</a:t>
            </a:r>
            <a:endParaRPr lang="en-US" b="1" dirty="0"/>
          </a:p>
        </p:txBody>
      </p:sp>
      <p:pic>
        <p:nvPicPr>
          <p:cNvPr id="7" name="Picture 6"/>
          <p:cNvPicPr>
            <a:picLocks noChangeAspect="1"/>
          </p:cNvPicPr>
          <p:nvPr/>
        </p:nvPicPr>
        <p:blipFill>
          <a:blip r:embed="rId9"/>
          <a:stretch>
            <a:fillRect/>
          </a:stretch>
        </p:blipFill>
        <p:spPr>
          <a:xfrm>
            <a:off x="8138012" y="5562600"/>
            <a:ext cx="628035" cy="966208"/>
          </a:xfrm>
          <a:prstGeom prst="rect">
            <a:avLst/>
          </a:prstGeom>
        </p:spPr>
      </p:pic>
      <p:sp>
        <p:nvSpPr>
          <p:cNvPr id="5" name="Rectangle 4"/>
          <p:cNvSpPr/>
          <p:nvPr/>
        </p:nvSpPr>
        <p:spPr>
          <a:xfrm>
            <a:off x="304800" y="6211669"/>
            <a:ext cx="10256177" cy="646331"/>
          </a:xfrm>
          <a:prstGeom prst="rect">
            <a:avLst/>
          </a:prstGeom>
        </p:spPr>
        <p:txBody>
          <a:bodyPr wrap="square">
            <a:spAutoFit/>
          </a:bodyPr>
          <a:lstStyle/>
          <a:p>
            <a:r>
              <a:rPr lang="en-US" dirty="0" smtClean="0"/>
              <a:t> </a:t>
            </a:r>
            <a:r>
              <a:rPr lang="en-US" b="1" dirty="0" smtClean="0"/>
              <a:t>For evidence and information on why these are misconceptions, visit: </a:t>
            </a:r>
            <a:endParaRPr lang="en-US" dirty="0" smtClean="0"/>
          </a:p>
          <a:p>
            <a:r>
              <a:rPr lang="en-US" b="1" dirty="0" smtClean="0"/>
              <a:t>  </a:t>
            </a:r>
            <a:r>
              <a:rPr lang="en-US" dirty="0" smtClean="0"/>
              <a:t>http://www.cdc.gov/vaccines/vac-gen/6mishome.htm#Vaccinescause</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 </a:t>
            </a:r>
            <a:r>
              <a:rPr lang="en-US" dirty="0" smtClean="0"/>
              <a:t>Autism &amp; Vaccines</a:t>
            </a:r>
            <a:endParaRPr lang="en-US" dirty="0"/>
          </a:p>
        </p:txBody>
      </p:sp>
      <p:sp>
        <p:nvSpPr>
          <p:cNvPr id="3" name="Content Placeholder 2"/>
          <p:cNvSpPr>
            <a:spLocks noGrp="1"/>
          </p:cNvSpPr>
          <p:nvPr>
            <p:ph sz="quarter" idx="1"/>
          </p:nvPr>
        </p:nvSpPr>
        <p:spPr/>
        <p:txBody>
          <a:bodyPr>
            <a:normAutofit lnSpcReduction="10000"/>
          </a:bodyPr>
          <a:lstStyle/>
          <a:p>
            <a:r>
              <a:rPr lang="en-US" dirty="0" smtClean="0"/>
              <a:t>Have you heard or read anything about autism being linked to vaccinations? Around 2007, some celebrities touted their anti-vaccination views and a rise in parents who do not want to vaccinate children began to occur. Most scientists do not believe there is a linkage between autism and vaccinations, yet there are a small handful who are actively pursuing this research. </a:t>
            </a:r>
          </a:p>
          <a:p>
            <a:pPr lvl="1"/>
            <a:r>
              <a:rPr lang="en-US" b="1" dirty="0" smtClean="0"/>
              <a:t>What do you think? Do you have enough evidence to truly make an informed decision? Where might you seek out the accurate information?</a:t>
            </a:r>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
        <p:nvSpPr>
          <p:cNvPr id="5" name="Content Placeholder 2"/>
          <p:cNvSpPr txBox="1">
            <a:spLocks/>
          </p:cNvSpPr>
          <p:nvPr/>
        </p:nvSpPr>
        <p:spPr>
          <a:xfrm>
            <a:off x="0" y="6457398"/>
            <a:ext cx="8153400" cy="400602"/>
          </a:xfrm>
          <a:prstGeom prst="rect">
            <a:avLst/>
          </a:prstGeom>
        </p:spPr>
        <p:txBody>
          <a:bodyPr vert="horz">
            <a:normAutofit lnSpcReduction="10000"/>
          </a:bodyPr>
          <a:lstStyle/>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1100" b="1" i="0" u="none" strike="noStrike" kern="1200" cap="none" spc="0" normalizeH="0" baseline="0" noProof="0" dirty="0" smtClean="0">
                <a:ln>
                  <a:noFill/>
                </a:ln>
                <a:solidFill>
                  <a:schemeClr val="tx1"/>
                </a:solidFill>
                <a:effectLst/>
                <a:uLnTx/>
                <a:uFillTx/>
                <a:latin typeface="+mn-lt"/>
                <a:ea typeface="+mn-ea"/>
                <a:cs typeface="+mn-cs"/>
              </a:rPr>
              <a:t>Sources:  </a:t>
            </a:r>
            <a:r>
              <a:rPr kumimoji="0" lang="en-US" sz="1100" b="0" i="0" u="none" strike="noStrike" kern="1200" cap="none" spc="0" normalizeH="0" baseline="0" noProof="0" dirty="0" err="1" smtClean="0">
                <a:ln>
                  <a:noFill/>
                </a:ln>
                <a:solidFill>
                  <a:schemeClr val="tx1"/>
                </a:solidFill>
                <a:effectLst/>
                <a:uLnTx/>
                <a:uFillTx/>
                <a:latin typeface="+mn-lt"/>
                <a:ea typeface="+mn-ea"/>
                <a:cs typeface="+mn-cs"/>
              </a:rPr>
              <a:t>Wikipedia</a:t>
            </a:r>
            <a:r>
              <a:rPr kumimoji="0" lang="en-US" sz="1100" b="0" i="0" u="none" strike="noStrike" kern="1200" cap="none" spc="0" normalizeH="0" baseline="0" noProof="0" dirty="0" smtClean="0">
                <a:ln>
                  <a:noFill/>
                </a:ln>
                <a:solidFill>
                  <a:schemeClr val="tx1"/>
                </a:solidFill>
                <a:effectLst/>
                <a:uLnTx/>
                <a:uFillTx/>
                <a:latin typeface="+mn-lt"/>
                <a:ea typeface="+mn-ea"/>
                <a:cs typeface="+mn-cs"/>
              </a:rPr>
              <a:t> “Vaccination &amp; Religion”;  LeBlanc S (2007-10-17 “Parents use religion to avoid vaccines.” </a:t>
            </a:r>
            <a:r>
              <a:rPr kumimoji="0" lang="en-US" sz="1100" b="0" i="1" u="none" strike="noStrike" kern="1200" cap="none" spc="0" normalizeH="0" baseline="0" noProof="0" dirty="0" smtClean="0">
                <a:ln>
                  <a:noFill/>
                </a:ln>
                <a:solidFill>
                  <a:schemeClr val="tx1"/>
                </a:solidFill>
                <a:effectLst/>
                <a:uLnTx/>
                <a:uFillTx/>
                <a:latin typeface="+mn-lt"/>
                <a:ea typeface="+mn-ea"/>
                <a:cs typeface="+mn-cs"/>
              </a:rPr>
              <a:t>USA Today. </a:t>
            </a:r>
            <a:r>
              <a:rPr kumimoji="0" lang="en-US" sz="1100" b="0" i="0" u="none" strike="noStrike" kern="1200" cap="none" spc="0" normalizeH="0" baseline="0" noProof="0" dirty="0" smtClean="0">
                <a:ln>
                  <a:noFill/>
                </a:ln>
                <a:solidFill>
                  <a:schemeClr val="tx1"/>
                </a:solidFill>
                <a:effectLst/>
                <a:uLnTx/>
                <a:uFillTx/>
                <a:latin typeface="+mn-lt"/>
                <a:ea typeface="+mn-ea"/>
                <a:cs typeface="+mn-cs"/>
              </a:rPr>
              <a:t>AP;  American Medical Association (2009). “Health and Ethics Policies of the AMA House of Delegates” (PDF). pp.460-461</a:t>
            </a:r>
          </a:p>
          <a:p>
            <a:pPr marL="320040" marR="0" lvl="0" indent="-320040" algn="l" defTabSz="914400" rtl="0" eaLnBrk="1" fontAlgn="auto" latinLnBrk="0" hangingPunct="1">
              <a:lnSpc>
                <a:spcPct val="100000"/>
              </a:lnSpc>
              <a:spcBef>
                <a:spcPts val="700"/>
              </a:spcBef>
              <a:spcAft>
                <a:spcPts val="0"/>
              </a:spcAft>
              <a:buClr>
                <a:schemeClr val="accent2"/>
              </a:buClr>
              <a:buSzPct val="60000"/>
              <a:tabLst/>
              <a:defRPr/>
            </a:pPr>
            <a:endParaRPr kumimoji="0" lang="en-US" sz="29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Journey of Your Child’s Vaccine</a:t>
            </a:r>
            <a:endParaRPr lang="en-US" b="1" dirty="0"/>
          </a:p>
        </p:txBody>
      </p:sp>
      <p:sp>
        <p:nvSpPr>
          <p:cNvPr id="3" name="Content Placeholder 2"/>
          <p:cNvSpPr>
            <a:spLocks noGrp="1"/>
          </p:cNvSpPr>
          <p:nvPr>
            <p:ph sz="quarter" idx="1"/>
          </p:nvPr>
        </p:nvSpPr>
        <p:spPr/>
        <p:txBody>
          <a:bodyPr>
            <a:normAutofit fontScale="85000" lnSpcReduction="20000"/>
          </a:bodyPr>
          <a:lstStyle/>
          <a:p>
            <a:pPr>
              <a:buNone/>
            </a:pPr>
            <a:r>
              <a:rPr lang="en-US" sz="3200" dirty="0" smtClean="0"/>
              <a:t> Read </a:t>
            </a:r>
            <a:r>
              <a:rPr lang="en-US" sz="3200" dirty="0" smtClean="0"/>
              <a:t>the “Journey of Your Child’s Vaccine” handout &amp; answer the questions below.  </a:t>
            </a:r>
            <a:r>
              <a:rPr lang="en-US" sz="3200" dirty="0" smtClean="0"/>
              <a:t>  </a:t>
            </a:r>
            <a:endParaRPr lang="en-US" sz="3600" dirty="0" smtClean="0"/>
          </a:p>
          <a:p>
            <a:pPr lvl="1"/>
            <a:r>
              <a:rPr lang="en-US" sz="2800" dirty="0" smtClean="0"/>
              <a:t>What criteria does a vaccine have to meet to be licensed by the FDA?</a:t>
            </a:r>
            <a:endParaRPr lang="en-US" sz="3200" dirty="0" smtClean="0"/>
          </a:p>
          <a:p>
            <a:pPr lvl="1"/>
            <a:r>
              <a:rPr lang="en-US" sz="2800" dirty="0" smtClean="0"/>
              <a:t>How is a vaccine added to the U.S. recommended immunization schedule?</a:t>
            </a:r>
            <a:endParaRPr lang="en-US" sz="3200" dirty="0" smtClean="0"/>
          </a:p>
          <a:p>
            <a:pPr lvl="1"/>
            <a:r>
              <a:rPr lang="en-US" sz="2800" dirty="0" smtClean="0"/>
              <a:t>Who has the final approval power for new recommended immunizations?</a:t>
            </a:r>
            <a:endParaRPr lang="en-US" sz="3200" dirty="0" smtClean="0"/>
          </a:p>
          <a:p>
            <a:pPr lvl="1"/>
            <a:r>
              <a:rPr lang="en-US" sz="2800" dirty="0" smtClean="0"/>
              <a:t>How is information on side effects and problems with vaccines collected and analyzed?</a:t>
            </a:r>
            <a:endParaRPr lang="en-US" sz="3200" dirty="0" smtClean="0"/>
          </a:p>
          <a:p>
            <a:pPr lvl="1"/>
            <a:r>
              <a:rPr lang="en-US" sz="2824" dirty="0" smtClean="0"/>
              <a:t>Under what circumstances might vaccination recommendations change?</a:t>
            </a:r>
          </a:p>
          <a:p>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sp>
        <p:nvSpPr>
          <p:cNvPr id="6" name="Rectangle 5"/>
          <p:cNvSpPr/>
          <p:nvPr/>
        </p:nvSpPr>
        <p:spPr>
          <a:xfrm>
            <a:off x="-1" y="6464950"/>
            <a:ext cx="9004625" cy="461665"/>
          </a:xfrm>
          <a:prstGeom prst="rect">
            <a:avLst/>
          </a:prstGeom>
        </p:spPr>
        <p:txBody>
          <a:bodyPr wrap="square">
            <a:spAutoFit/>
          </a:bodyPr>
          <a:lstStyle/>
          <a:p>
            <a:r>
              <a:rPr lang="en-US" sz="2400" dirty="0" smtClean="0"/>
              <a:t> </a:t>
            </a:r>
            <a:r>
              <a:rPr lang="en-US" b="1" dirty="0" smtClean="0"/>
              <a:t>Source: </a:t>
            </a:r>
            <a:r>
              <a:rPr lang="en-US" dirty="0" smtClean="0"/>
              <a:t>CDC, </a:t>
            </a:r>
            <a:r>
              <a:rPr lang="en-US" dirty="0" smtClean="0">
                <a:hlinkClick r:id="rId4"/>
              </a:rPr>
              <a:t>http://www.cdc.gov/vaccines/parents/infographics/journey-of-child-vaccine.html</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Think:</a:t>
            </a:r>
            <a:endParaRPr lang="en-US" b="1" dirty="0"/>
          </a:p>
        </p:txBody>
      </p:sp>
      <p:pic>
        <p:nvPicPr>
          <p:cNvPr id="5" name="Picture 4"/>
          <p:cNvPicPr>
            <a:picLocks noChangeAspect="1"/>
          </p:cNvPicPr>
          <p:nvPr/>
        </p:nvPicPr>
        <p:blipFill>
          <a:blip r:embed="rId3"/>
          <a:stretch>
            <a:fillRect/>
          </a:stretch>
        </p:blipFill>
        <p:spPr>
          <a:xfrm>
            <a:off x="7939699" y="228600"/>
            <a:ext cx="826349" cy="857532"/>
          </a:xfrm>
          <a:prstGeom prst="rect">
            <a:avLst/>
          </a:prstGeom>
        </p:spPr>
      </p:pic>
      <p:sp>
        <p:nvSpPr>
          <p:cNvPr id="7" name="Content Placeholder 2"/>
          <p:cNvSpPr>
            <a:spLocks noGrp="1"/>
          </p:cNvSpPr>
          <p:nvPr>
            <p:ph sz="quarter" idx="1"/>
          </p:nvPr>
        </p:nvSpPr>
        <p:spPr>
          <a:xfrm>
            <a:off x="387096" y="1600200"/>
            <a:ext cx="8378952" cy="5257800"/>
          </a:xfrm>
        </p:spPr>
        <p:txBody>
          <a:bodyPr>
            <a:normAutofit fontScale="85000" lnSpcReduction="10000"/>
          </a:bodyPr>
          <a:lstStyle/>
          <a:p>
            <a:r>
              <a:rPr lang="en-US" sz="3200" dirty="0" smtClean="0"/>
              <a:t>In a team, work together to create an ad campaign to inform the public about vaccinations. Your campaign must somehow involve a website or social media platform as its primary mechanism for conveying information, but you may also use other forms of communication as well. Use the questions below to guide you, use credible sites on the Internet to research, and get ready to present your idea for a campaign to the class.</a:t>
            </a:r>
            <a:endParaRPr lang="en-US" sz="3600" dirty="0" smtClean="0"/>
          </a:p>
          <a:p>
            <a:pPr lvl="1"/>
            <a:r>
              <a:rPr lang="en-US" b="1" dirty="0" smtClean="0"/>
              <a:t>Consider:</a:t>
            </a:r>
            <a:endParaRPr lang="en-US" sz="3300" dirty="0" smtClean="0"/>
          </a:p>
          <a:p>
            <a:pPr lvl="2"/>
            <a:r>
              <a:rPr lang="en-US" sz="2500" dirty="0" smtClean="0"/>
              <a:t>What information do you want to convey to the public? (Be specific!)</a:t>
            </a:r>
            <a:endParaRPr lang="en-US" sz="2900" dirty="0" smtClean="0"/>
          </a:p>
          <a:p>
            <a:pPr lvl="2"/>
            <a:r>
              <a:rPr lang="en-US" sz="2500" dirty="0" smtClean="0"/>
              <a:t>How will you communicate this information?</a:t>
            </a:r>
            <a:endParaRPr lang="en-US" sz="2900" dirty="0" smtClean="0"/>
          </a:p>
          <a:p>
            <a:pPr lvl="2"/>
            <a:r>
              <a:rPr lang="en-US" sz="2500" dirty="0" smtClean="0"/>
              <a:t>What will attract, engage your audience? </a:t>
            </a:r>
            <a:endParaRPr lang="en-US" sz="2900" dirty="0" smtClean="0"/>
          </a:p>
          <a:p>
            <a:pPr lvl="2"/>
            <a:r>
              <a:rPr lang="en-US" sz="2500" dirty="0" smtClean="0"/>
              <a:t>How will the information be compelling or memorable?</a:t>
            </a:r>
            <a:endParaRPr lang="en-US" sz="2900" dirty="0" smtClean="0"/>
          </a:p>
          <a:p>
            <a:pPr lvl="2"/>
            <a:r>
              <a:rPr lang="en-US" dirty="0" smtClean="0"/>
              <a:t>What will make your information credible? What evidence will you cite</a:t>
            </a:r>
            <a:r>
              <a:rPr lang="en-US" dirty="0" smtClean="0"/>
              <a:t>?</a:t>
            </a:r>
            <a:endParaRPr lang="en-US" sz="3000" dirty="0" smtClean="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Focus">
      <a:dk1>
        <a:sysClr val="windowText" lastClr="000000"/>
      </a:dk1>
      <a:lt1>
        <a:sysClr val="window" lastClr="FFFFFF"/>
      </a:lt1>
      <a:dk2>
        <a:srgbClr val="0064E2"/>
      </a:dk2>
      <a:lt2>
        <a:srgbClr val="B5D2F5"/>
      </a:lt2>
      <a:accent1>
        <a:srgbClr val="FFB91D"/>
      </a:accent1>
      <a:accent2>
        <a:srgbClr val="F97817"/>
      </a:accent2>
      <a:accent3>
        <a:srgbClr val="6DE304"/>
      </a:accent3>
      <a:accent4>
        <a:srgbClr val="FF0000"/>
      </a:accent4>
      <a:accent5>
        <a:srgbClr val="732BEA"/>
      </a:accent5>
      <a:accent6>
        <a:srgbClr val="C913AD"/>
      </a:accent6>
      <a:hlink>
        <a:srgbClr val="FFE400"/>
      </a:hlink>
      <a:folHlink>
        <a:srgbClr val="A3EC62"/>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3413</TotalTime>
  <Words>1730</Words>
  <Application>Microsoft Macintosh PowerPoint</Application>
  <PresentationFormat>On-screen Show (4:3)</PresentationFormat>
  <Paragraphs>88</Paragraphs>
  <Slides>11</Slides>
  <Notes>11</Notes>
  <HiddenSlides>0</HiddenSlides>
  <MMClips>0</MMClips>
  <ScaleCrop>false</ScaleCrop>
  <HeadingPairs>
    <vt:vector size="4" baseType="variant">
      <vt:variant>
        <vt:lpstr>Design Template</vt:lpstr>
      </vt:variant>
      <vt:variant>
        <vt:i4>1</vt:i4>
      </vt:variant>
      <vt:variant>
        <vt:lpstr>Slide Titles</vt:lpstr>
      </vt:variant>
      <vt:variant>
        <vt:i4>11</vt:i4>
      </vt:variant>
    </vt:vector>
  </HeadingPairs>
  <TitlesOfParts>
    <vt:vector size="12" baseType="lpstr">
      <vt:lpstr>Median</vt:lpstr>
      <vt:lpstr>Lesson 5.7: Vaccinations</vt:lpstr>
      <vt:lpstr>Do Now: Vaccination Influences</vt:lpstr>
      <vt:lpstr>Discuss</vt:lpstr>
      <vt:lpstr>Vocabulary:</vt:lpstr>
      <vt:lpstr>Vaccination Basics:</vt:lpstr>
      <vt:lpstr>Common Misconceptions:</vt:lpstr>
      <vt:lpstr>Discuss: Autism &amp; Vaccines</vt:lpstr>
      <vt:lpstr>Journey of Your Child’s Vaccine</vt:lpstr>
      <vt:lpstr>Think:</vt:lpstr>
      <vt:lpstr>Assess:</vt:lpstr>
      <vt:lpstr>Homework: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74</cp:revision>
  <dcterms:created xsi:type="dcterms:W3CDTF">2014-02-18T01:29:45Z</dcterms:created>
  <dcterms:modified xsi:type="dcterms:W3CDTF">2014-02-18T04:37:54Z</dcterms:modified>
</cp:coreProperties>
</file>