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9"/>
  </p:notesMasterIdLst>
  <p:sldIdLst>
    <p:sldId id="256" r:id="rId2"/>
    <p:sldId id="257" r:id="rId3"/>
    <p:sldId id="258" r:id="rId4"/>
    <p:sldId id="270" r:id="rId5"/>
    <p:sldId id="269" r:id="rId6"/>
    <p:sldId id="271" r:id="rId7"/>
    <p:sldId id="264"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6/18/14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Students will begin with a challenge to brainstorm what skills would help them survive if they were stuck in an elevator with others. Then students will brainstorm what skills are necessary to success in jobs today. Next they will read an article outlining seven survival skills, answering reading comprehension questions along the way. Finally, students will brainstorm how the survival skills are relevant in health careers today.</a:t>
            </a:r>
          </a:p>
          <a:p>
            <a:endParaRPr lang="en-US" dirty="0" smtClean="0"/>
          </a:p>
          <a:p>
            <a:endParaRPr lang="en-US" dirty="0" smtClean="0"/>
          </a:p>
          <a:p>
            <a:r>
              <a:rPr lang="en-US" dirty="0" smtClean="0"/>
              <a:t>Image source</a:t>
            </a:r>
            <a:r>
              <a:rPr lang="en-US" dirty="0" smtClean="0"/>
              <a:t>: http://</a:t>
            </a:r>
            <a:r>
              <a:rPr lang="en-US" dirty="0" err="1" smtClean="0"/>
              <a:t>commons.wikimedia.org/wiki/File:Students_communicate.jpg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When finished, have students circle their top 3 most essential skills. Then have them form groups of six (mimicking the number in the elevator scenario). Tell them that this is the group they are stuck with and ask them to all share the top three skills they came up with. Ask them to reflect upon the similarities and differences and discuss whether they’d change their answers after hearing others’ ideas.</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Have students pair up and together select 7 of the most important skills.  Later, after they read about the skills, have them go back and circle or mark which of their 7 overlapped with the skills identified in the article. Ask for volunteers to share one skill that was not included in the article aloud with the class, defending its importance.</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Answers:</a:t>
            </a:r>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1. Communication (engaging in discussion &amp; a give &amp; take, ask good questions, work well with others on a team)</a:t>
            </a:r>
          </a:p>
          <a:p>
            <a:pPr lvl="0"/>
            <a:r>
              <a:rPr lang="en-US" sz="1200" kern="1200" dirty="0" smtClean="0">
                <a:solidFill>
                  <a:schemeClr val="tx1"/>
                </a:solidFill>
                <a:latin typeface="+mn-lt"/>
                <a:ea typeface="+mn-ea"/>
                <a:cs typeface="+mn-cs"/>
              </a:rPr>
              <a:t>2. Asking questions</a:t>
            </a:r>
          </a:p>
          <a:p>
            <a:pPr lvl="0"/>
            <a:r>
              <a:rPr lang="en-US" sz="1200" kern="1200" dirty="0" smtClean="0">
                <a:solidFill>
                  <a:schemeClr val="tx1"/>
                </a:solidFill>
                <a:latin typeface="+mn-lt"/>
                <a:ea typeface="+mn-ea"/>
                <a:cs typeface="+mn-cs"/>
              </a:rPr>
              <a:t>3. Because the jobs hired today may change or not exist in the near future, so employees must be able to adapt and be agile in the workplace.</a:t>
            </a:r>
          </a:p>
          <a:p>
            <a:pPr lvl="0"/>
            <a:r>
              <a:rPr lang="en-US" sz="1200" kern="1200" dirty="0" smtClean="0">
                <a:solidFill>
                  <a:schemeClr val="tx1"/>
                </a:solidFill>
                <a:latin typeface="+mn-lt"/>
                <a:ea typeface="+mn-ea"/>
                <a:cs typeface="+mn-cs"/>
              </a:rPr>
              <a:t>4. He claims that the skills of communication (e.g., being concise, creating focus, energy, &amp; passion around the points one is making, etc.) are essential for success in today’s workplaces</a:t>
            </a:r>
            <a:r>
              <a:rPr lang="en-US" sz="1200" b="1" kern="1200" dirty="0" smtClean="0">
                <a:solidFill>
                  <a:schemeClr val="tx1"/>
                </a:solidFill>
                <a:latin typeface="+mn-lt"/>
                <a:ea typeface="+mn-ea"/>
                <a:cs typeface="+mn-cs"/>
              </a:rPr>
              <a:t>.</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5. It is far more important today because of the information explosion, with the Internet and ever-improving computing capabilities. Information is available in seconds at our fingertips, so the scope of what we need to know, memorize, and learn prior to entering the workforce has changed. The skills of accessing and analyzing this information are now far more important.</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Have students work in pairs or teams if desired to complete this thinking exercise. They should begin by making a list of health careers that vary greatly in scope and daily work, so that they are considering the variety of health careers in thinking about these skills. Remind students that some health professionals work directly with patients, others work with populations. Some health professionals conduct research, some do administrative work, some do teaching, some care for patients/clients/etc., some work in communities and public health at many levels, etc.</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homework is to help students internalize the seven survival skills by applying them personally to their own lives and future careers.</a:t>
            </a:r>
            <a:endParaRPr lang="en-US" sz="1200" kern="120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15.1:</a:t>
            </a:r>
            <a:br>
              <a:rPr lang="en-US" dirty="0" smtClean="0"/>
            </a:br>
            <a:r>
              <a:rPr lang="en-US" dirty="0" smtClean="0"/>
              <a:t>Survival Skills</a:t>
            </a:r>
            <a:endParaRPr lang="en-US" sz="4444" dirty="0"/>
          </a:p>
        </p:txBody>
      </p:sp>
      <p:sp>
        <p:nvSpPr>
          <p:cNvPr id="3" name="Subtitle 2"/>
          <p:cNvSpPr>
            <a:spLocks noGrp="1"/>
          </p:cNvSpPr>
          <p:nvPr>
            <p:ph type="subTitle" idx="1"/>
          </p:nvPr>
        </p:nvSpPr>
        <p:spPr/>
        <p:txBody>
          <a:bodyPr/>
          <a:lstStyle/>
          <a:p>
            <a:r>
              <a:rPr lang="en-US" dirty="0" smtClean="0"/>
              <a:t>Module 15: Health Careers</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15.1: </a:t>
            </a:r>
            <a:r>
              <a:rPr lang="en-US" sz="2200" dirty="0" smtClean="0">
                <a:latin typeface="+mj-lt"/>
              </a:rPr>
              <a:t> </a:t>
            </a:r>
            <a:r>
              <a:rPr lang="en-US" sz="2400" dirty="0" smtClean="0"/>
              <a:t>Explain how survival skills are essential in healthcare careers.</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724400" y="1428928"/>
            <a:ext cx="3289300" cy="2463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Now: </a:t>
            </a:r>
            <a:r>
              <a:rPr lang="en-US" dirty="0" smtClean="0"/>
              <a:t>Stuck in an Elevator</a:t>
            </a:r>
            <a:br>
              <a:rPr lang="en-US" dirty="0" smtClean="0"/>
            </a:br>
            <a:endParaRPr lang="en-US" b="1" dirty="0"/>
          </a:p>
        </p:txBody>
      </p:sp>
      <p:sp>
        <p:nvSpPr>
          <p:cNvPr id="3" name="Content Placeholder 2"/>
          <p:cNvSpPr>
            <a:spLocks noGrp="1"/>
          </p:cNvSpPr>
          <p:nvPr>
            <p:ph sz="quarter" idx="1"/>
          </p:nvPr>
        </p:nvSpPr>
        <p:spPr/>
        <p:txBody>
          <a:bodyPr/>
          <a:lstStyle/>
          <a:p>
            <a:r>
              <a:rPr lang="en-US" dirty="0" smtClean="0"/>
              <a:t>Imagine you are stuck in an elevator with five other people. No one has a cell phone and you find out that the rescue crew cannot reach you for at least 48 hours. (Yes, perhaps it is an unlikely scenario, but let’s pretend!) </a:t>
            </a:r>
            <a:r>
              <a:rPr lang="en-US" b="1" dirty="0" smtClean="0"/>
              <a:t>What skills would help you survive this crisis?</a:t>
            </a:r>
            <a:endParaRPr lang="en-US"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600200" y="4343400"/>
            <a:ext cx="6108340" cy="25146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Survival Skills?</a:t>
            </a:r>
          </a:p>
        </p:txBody>
      </p:sp>
      <p:sp>
        <p:nvSpPr>
          <p:cNvPr id="3" name="Content Placeholder 2"/>
          <p:cNvSpPr>
            <a:spLocks noGrp="1"/>
          </p:cNvSpPr>
          <p:nvPr>
            <p:ph sz="quarter" idx="1"/>
          </p:nvPr>
        </p:nvSpPr>
        <p:spPr/>
        <p:txBody>
          <a:bodyPr/>
          <a:lstStyle/>
          <a:p>
            <a:r>
              <a:rPr lang="en-US" dirty="0" smtClean="0"/>
              <a:t>With a partner, brainstorm the skills you think are important for obtaining, keeping, and excelling in any job.</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4"/>
          <p:cNvPicPr>
            <a:picLocks noChangeAspect="1"/>
          </p:cNvPicPr>
          <p:nvPr/>
        </p:nvPicPr>
        <p:blipFill>
          <a:blip r:embed="rId4"/>
          <a:stretch>
            <a:fillRect/>
          </a:stretch>
        </p:blipFill>
        <p:spPr>
          <a:xfrm>
            <a:off x="914400" y="2991766"/>
            <a:ext cx="6661399" cy="310423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Survival Skills</a:t>
            </a:r>
          </a:p>
        </p:txBody>
      </p:sp>
      <p:sp>
        <p:nvSpPr>
          <p:cNvPr id="3" name="Content Placeholder 2"/>
          <p:cNvSpPr>
            <a:spLocks noGrp="1"/>
          </p:cNvSpPr>
          <p:nvPr>
            <p:ph sz="quarter" idx="1"/>
          </p:nvPr>
        </p:nvSpPr>
        <p:spPr>
          <a:xfrm>
            <a:off x="228600" y="1600200"/>
            <a:ext cx="8776024" cy="5257799"/>
          </a:xfrm>
        </p:spPr>
        <p:txBody>
          <a:bodyPr>
            <a:normAutofit fontScale="77500" lnSpcReduction="20000"/>
          </a:bodyPr>
          <a:lstStyle/>
          <a:p>
            <a:r>
              <a:rPr lang="en-US" i="1" dirty="0" smtClean="0"/>
              <a:t>Read the article, “Rigor Redefined: The Seven Survival Skills for Careers, College, and Citizenship,” by Tony Wagner. After you read, answer the questions below. </a:t>
            </a:r>
          </a:p>
          <a:p>
            <a:r>
              <a:rPr lang="en-US" dirty="0" smtClean="0"/>
              <a:t>1.  In the beginning of the article, Wagner discusses an interview with Clay Parker. What does Parker primarily look for in candidates he is considering hiring for jobs at his company? </a:t>
            </a:r>
          </a:p>
          <a:p>
            <a:r>
              <a:rPr lang="en-US" dirty="0" smtClean="0"/>
              <a:t>2.  According to the author and the many business leaders he interviewed, what particular habit is essential for critical thinking and problem solving? </a:t>
            </a:r>
          </a:p>
          <a:p>
            <a:r>
              <a:rPr lang="en-US" dirty="0" smtClean="0"/>
              <a:t>3.  According to Clay Parker, why are adaptability and learning skills more important than technical skills? </a:t>
            </a:r>
          </a:p>
          <a:p>
            <a:r>
              <a:rPr lang="en-US" dirty="0" smtClean="0"/>
              <a:t>4. Mike Summers claims that when employees present to executives, it must be clear in the first 60 seconds of the presentation what the executive should take away from the presentation.  What larger point is Summers illustrating with this example? </a:t>
            </a:r>
          </a:p>
          <a:p>
            <a:r>
              <a:rPr lang="en-US" dirty="0" smtClean="0"/>
              <a:t>5. According to the article, why are accessing and analyzing information far more critical in today’s workplace than they were in previous decades?</a:t>
            </a:r>
          </a:p>
          <a:p>
            <a:endParaRPr lang="en-US" b="1" dirty="0"/>
          </a:p>
        </p:txBody>
      </p:sp>
      <p:pic>
        <p:nvPicPr>
          <p:cNvPr id="5" name="Picture 4"/>
          <p:cNvPicPr>
            <a:picLocks noChangeAspect="1"/>
          </p:cNvPicPr>
          <p:nvPr/>
        </p:nvPicPr>
        <p:blipFill>
          <a:blip r:embed="rId3"/>
          <a:stretch>
            <a:fillRect/>
          </a:stretch>
        </p:blipFill>
        <p:spPr>
          <a:xfrm>
            <a:off x="7703117" y="228600"/>
            <a:ext cx="1301507" cy="841218"/>
          </a:xfrm>
          <a:prstGeom prst="rect">
            <a:avLst/>
          </a:prstGeom>
        </p:spPr>
      </p:pic>
      <p:pic>
        <p:nvPicPr>
          <p:cNvPr id="6" name="Picture 5"/>
          <p:cNvPicPr>
            <a:picLocks noChangeAspect="1"/>
          </p:cNvPicPr>
          <p:nvPr/>
        </p:nvPicPr>
        <p:blipFill>
          <a:blip r:embed="rId4"/>
          <a:stretch>
            <a:fillRect/>
          </a:stretch>
        </p:blipFill>
        <p:spPr>
          <a:xfrm>
            <a:off x="3949700" y="0"/>
            <a:ext cx="1244600" cy="15875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Survival Skills in Health Careers</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pPr>
              <a:buNone/>
            </a:pPr>
            <a:r>
              <a:rPr lang="en-US" dirty="0" smtClean="0"/>
              <a:t>Consider the wide range of health careers as you answer the following question using examples &amp; explanations: </a:t>
            </a:r>
            <a:r>
              <a:rPr lang="en-US" b="1" dirty="0" smtClean="0"/>
              <a:t>“How is each survival skill important for success in health careers?</a:t>
            </a:r>
            <a:r>
              <a:rPr lang="en-US" dirty="0" smtClean="0"/>
              <a:t>”</a:t>
            </a:r>
          </a:p>
          <a:p>
            <a:endParaRPr lang="en-US" b="1" dirty="0"/>
          </a:p>
        </p:txBody>
      </p:sp>
      <p:pic>
        <p:nvPicPr>
          <p:cNvPr id="6" name="Picture 5"/>
          <p:cNvPicPr>
            <a:picLocks noChangeAspect="1"/>
          </p:cNvPicPr>
          <p:nvPr/>
        </p:nvPicPr>
        <p:blipFill>
          <a:blip r:embed="rId4"/>
          <a:stretch>
            <a:fillRect/>
          </a:stretch>
        </p:blipFill>
        <p:spPr>
          <a:xfrm>
            <a:off x="2216410" y="3693832"/>
            <a:ext cx="3041389" cy="293702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Content Placeholder 2"/>
          <p:cNvSpPr>
            <a:spLocks noGrp="1"/>
          </p:cNvSpPr>
          <p:nvPr>
            <p:ph sz="quarter" idx="1"/>
          </p:nvPr>
        </p:nvSpPr>
        <p:spPr>
          <a:xfrm>
            <a:off x="0" y="1600200"/>
            <a:ext cx="2106524" cy="4495800"/>
          </a:xfrm>
        </p:spPr>
        <p:txBody>
          <a:bodyPr>
            <a:normAutofit fontScale="92500" lnSpcReduction="10000"/>
          </a:bodyPr>
          <a:lstStyle/>
          <a:p>
            <a:pPr>
              <a:buNone/>
            </a:pPr>
            <a:r>
              <a:rPr lang="en-US" sz="2400" dirty="0" smtClean="0"/>
              <a:t>Consider the wide range of health careers as you answer the following question using examples &amp; explanations: </a:t>
            </a:r>
            <a:r>
              <a:rPr lang="en-US" sz="2400" b="1" dirty="0" smtClean="0"/>
              <a:t>“How is each survival skill important for success in health careers?</a:t>
            </a:r>
            <a:r>
              <a:rPr lang="en-US" sz="2400" dirty="0" smtClean="0"/>
              <a:t>”</a:t>
            </a:r>
          </a:p>
          <a:p>
            <a:endParaRPr lang="en-US" b="1" dirty="0"/>
          </a:p>
        </p:txBody>
      </p:sp>
      <p:pic>
        <p:nvPicPr>
          <p:cNvPr id="6" name="Picture 5"/>
          <p:cNvPicPr>
            <a:picLocks noChangeAspect="1"/>
          </p:cNvPicPr>
          <p:nvPr/>
        </p:nvPicPr>
        <p:blipFill>
          <a:blip r:embed="rId3"/>
          <a:stretch>
            <a:fillRect/>
          </a:stretch>
        </p:blipFill>
        <p:spPr>
          <a:xfrm>
            <a:off x="2106524" y="62006"/>
            <a:ext cx="7037476" cy="679599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 </a:t>
            </a:r>
            <a:r>
              <a:rPr lang="en-US" sz="2222" dirty="0" smtClean="0"/>
              <a:t>Survival Skill Strengths &amp; Areas for Improvement</a:t>
            </a:r>
            <a:br>
              <a:rPr lang="en-US" sz="2222" dirty="0" smtClean="0"/>
            </a:b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Write a 3 paragraph response on the following questions:   </a:t>
            </a:r>
          </a:p>
          <a:p>
            <a:pPr lvl="1"/>
            <a:r>
              <a:rPr lang="en-US" dirty="0" smtClean="0"/>
              <a:t>Which survival skill do you think you are strongest in?</a:t>
            </a:r>
          </a:p>
          <a:p>
            <a:pPr lvl="1"/>
            <a:r>
              <a:rPr lang="en-US" dirty="0" smtClean="0"/>
              <a:t>Which do you need to work on most to improve?</a:t>
            </a:r>
          </a:p>
          <a:p>
            <a:pPr lvl="1"/>
            <a:r>
              <a:rPr lang="en-US" dirty="0" smtClean="0"/>
              <a:t>Explain your answers with specific at least three specific examples. </a:t>
            </a:r>
          </a:p>
          <a:p>
            <a:pPr lvl="1"/>
            <a:r>
              <a:rPr lang="en-US" dirty="0" smtClean="0"/>
              <a:t>Then explain how these two skills (your strength &amp; area for improvement) might be useful in your future career. (If you are unsure of your career, just pick one that you are interested in).</a:t>
            </a:r>
          </a:p>
          <a:p>
            <a:pPr lvl="0"/>
            <a:endParaRPr lang="en-US" dirty="0" smtClean="0"/>
          </a:p>
        </p:txBody>
      </p:sp>
      <p:pic>
        <p:nvPicPr>
          <p:cNvPr id="7" name="Picture 6"/>
          <p:cNvPicPr>
            <a:picLocks noChangeAspect="1"/>
          </p:cNvPicPr>
          <p:nvPr/>
        </p:nvPicPr>
        <p:blipFill>
          <a:blip r:embed="rId3"/>
          <a:stretch>
            <a:fillRect/>
          </a:stretch>
        </p:blipFill>
        <p:spPr>
          <a:xfrm>
            <a:off x="8187550" y="6096000"/>
            <a:ext cx="578498" cy="59055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3344</TotalTime>
  <Words>1014</Words>
  <Application>Microsoft Macintosh PowerPoint</Application>
  <PresentationFormat>On-screen Show (4:3)</PresentationFormat>
  <Paragraphs>44</Paragraphs>
  <Slides>7</Slides>
  <Notes>7</Notes>
  <HiddenSlides>0</HiddenSlides>
  <MMClips>0</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Median</vt:lpstr>
      <vt:lpstr>Lesson 15.1: Survival Skills</vt:lpstr>
      <vt:lpstr>Do Now: Stuck in an Elevator </vt:lpstr>
      <vt:lpstr>What are Survival Skills?</vt:lpstr>
      <vt:lpstr>Survival Skills</vt:lpstr>
      <vt:lpstr>Survival Skills in Health Careers</vt:lpstr>
      <vt:lpstr>Slide 6</vt:lpstr>
      <vt:lpstr>Homework: Survival Skill Strengths &amp; Areas for Improvement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77</cp:revision>
  <dcterms:created xsi:type="dcterms:W3CDTF">2014-06-19T00:34:41Z</dcterms:created>
  <dcterms:modified xsi:type="dcterms:W3CDTF">2014-06-19T00:36:51Z</dcterms:modified>
</cp:coreProperties>
</file>