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1"/>
  </p:notesMasterIdLst>
  <p:sldIdLst>
    <p:sldId id="256" r:id="rId2"/>
    <p:sldId id="257" r:id="rId3"/>
    <p:sldId id="258" r:id="rId4"/>
    <p:sldId id="270" r:id="rId5"/>
    <p:sldId id="271" r:id="rId6"/>
    <p:sldId id="272" r:id="rId7"/>
    <p:sldId id="269" r:id="rId8"/>
    <p:sldId id="266" r:id="rId9"/>
    <p:sldId id="264"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5/4/14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r>
              <a:rPr lang="en-US" dirty="0" smtClean="0"/>
              <a:t>: This lesson will</a:t>
            </a:r>
            <a:r>
              <a:rPr lang="en-US" baseline="0" dirty="0" smtClean="0"/>
              <a:t> provide a sweeping overview of chemical hazards, especially as they relate to children, with a direct focus on four major chemicals: lead, mercury, PCBs, &amp; pesticides.  Students will begin by analyzing a cartoon and answering some questions to activate their background in the topic. Then they will pair up with another student to identify who is most affected by chemical exposures, what types of chemicals are involved, and where these exposures are taking place. Next students will read an overview on the topic by the WHO, then launch into team research projects where they will ultimately create an educational intervention for parents to help protect their kids from the chemical exposure. Teams will present to one another an take notes. </a:t>
            </a:r>
            <a:endParaRPr lang="en-US" dirty="0" smtClean="0"/>
          </a:p>
          <a:p>
            <a:endParaRPr lang="en-US" dirty="0" smtClean="0"/>
          </a:p>
          <a:p>
            <a:r>
              <a:rPr lang="en-US" dirty="0" smtClean="0"/>
              <a:t>Image source</a:t>
            </a:r>
            <a:r>
              <a:rPr lang="en-US" dirty="0" smtClean="0"/>
              <a:t>:  http://commons.wikimedia.org/wiki/File:WMD_symbols_variant-2_horizontal.svg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Ask student to think,</a:t>
            </a:r>
            <a:r>
              <a:rPr lang="en-US" baseline="0" dirty="0" smtClean="0"/>
              <a:t> pair, then call on volunteers to share!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Possible</a:t>
            </a:r>
            <a:r>
              <a:rPr lang="en-US" baseline="0" dirty="0" smtClean="0"/>
              <a:t> answers:</a:t>
            </a:r>
          </a:p>
          <a:p>
            <a:r>
              <a:rPr lang="en-US" baseline="0" dirty="0" smtClean="0"/>
              <a:t>WHO: children, infants, fetuses, migrant workers, farm &amp; field workers, elderly, handicapped/mentally ill, service employees who are required to clean, housecleaners, college students, chemical plant or factory workers, etc.</a:t>
            </a:r>
          </a:p>
          <a:p>
            <a:r>
              <a:rPr lang="en-US" baseline="0" dirty="0" smtClean="0"/>
              <a:t>WHAT: lead, pesticides, mercury, laboratory chemicals, household cleaning products, etc.</a:t>
            </a:r>
          </a:p>
          <a:p>
            <a:r>
              <a:rPr lang="en-US" baseline="0" dirty="0" smtClean="0"/>
              <a:t>WHERE: at home, work, school, outdoors, fields, farms, etc.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 great launch point for resources is the CDC website:  http://</a:t>
            </a:r>
            <a:r>
              <a:rPr lang="en-US" dirty="0" err="1" smtClean="0"/>
              <a:t>www.cdc.gov/nceh/hsb/chemicals/default.htm</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Split the class into four equal</a:t>
            </a:r>
            <a:r>
              <a:rPr lang="en-US" baseline="0" dirty="0" smtClean="0"/>
              <a:t> teams. If smaller groups are desired, split each group further into 2-3 subgroups. Provide laptops/computers/tablets for students to conduct internet research.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Have the audience</a:t>
            </a:r>
            <a:r>
              <a:rPr lang="en-US" baseline="0" dirty="0" smtClean="0"/>
              <a:t> act authentically as if they were parents and leave time for Q&amp;A. Tell audience to imagine what kinds of questions they would be asking if they were a concerned parent.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to give</a:t>
            </a:r>
            <a:r>
              <a:rPr lang="en-US" baseline="0" dirty="0" smtClean="0"/>
              <a:t> students a chance to review, internalize, &amp; expand upon the information they just learned. They will also simultaneously be challenged to practice making a conclusion by using the Claim-Evidence-Warrant process (see Lesson 9.10 – Conclusions).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hyperlink" Target="http://lansce.lanl.gov/trainning/fst2oo4/images04/chemicals1.gif"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www.who.int/ceh/risks/cehchemicals/en/"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www.who.int/ceh/risks/cehchemicals/en/"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hyperlink" Target="http://www.who.int/ceh/risks/cehchemicals/en/" TargetMode="External"/><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10.2:</a:t>
            </a:r>
            <a:br>
              <a:rPr lang="en-US" dirty="0" smtClean="0"/>
            </a:br>
            <a:r>
              <a:rPr lang="en-US" dirty="0" smtClean="0"/>
              <a:t>Chemical Hazards</a:t>
            </a:r>
            <a:endParaRPr lang="en-US" sz="4444" dirty="0"/>
          </a:p>
        </p:txBody>
      </p:sp>
      <p:sp>
        <p:nvSpPr>
          <p:cNvPr id="3" name="Subtitle 2"/>
          <p:cNvSpPr>
            <a:spLocks noGrp="1"/>
          </p:cNvSpPr>
          <p:nvPr>
            <p:ph type="subTitle" idx="1"/>
          </p:nvPr>
        </p:nvSpPr>
        <p:spPr/>
        <p:txBody>
          <a:bodyPr/>
          <a:lstStyle/>
          <a:p>
            <a:r>
              <a:rPr lang="en-US" dirty="0" smtClean="0"/>
              <a:t>Module 10</a:t>
            </a:r>
            <a:r>
              <a:rPr lang="en-US" smtClean="0"/>
              <a:t>: Environmental Health</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10.2: </a:t>
            </a:r>
            <a:r>
              <a:rPr lang="en-US" sz="2200" dirty="0" smtClean="0">
                <a:latin typeface="+mj-lt"/>
              </a:rPr>
              <a:t> </a:t>
            </a:r>
            <a:r>
              <a:rPr lang="en-US" sz="2400" dirty="0" smtClean="0"/>
              <a:t>Create an educational intervention to help reduce the risk of chemical hazard exposure.</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3810000" y="1905000"/>
            <a:ext cx="4689231" cy="1752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152400" y="5417463"/>
            <a:ext cx="8153400" cy="1187868"/>
          </a:xfrm>
        </p:spPr>
        <p:txBody>
          <a:bodyPr>
            <a:normAutofit fontScale="77500" lnSpcReduction="20000"/>
          </a:bodyPr>
          <a:lstStyle/>
          <a:p>
            <a:r>
              <a:rPr lang="en-US" dirty="0" smtClean="0"/>
              <a:t>1.  Examine the cartoon above. Describe what you see.</a:t>
            </a:r>
          </a:p>
          <a:p>
            <a:r>
              <a:rPr lang="en-US" dirty="0" smtClean="0"/>
              <a:t>2. Think about your everyday life. When do you encounter potential chemical hazards? What types of hazards are they?</a:t>
            </a:r>
          </a:p>
          <a:p>
            <a:endParaRPr lang="en-US" dirty="0"/>
          </a:p>
        </p:txBody>
      </p:sp>
      <p:pic>
        <p:nvPicPr>
          <p:cNvPr id="4" name="Picture 3"/>
          <p:cNvPicPr>
            <a:picLocks noChangeAspect="1"/>
          </p:cNvPicPr>
          <p:nvPr/>
        </p:nvPicPr>
        <p:blipFill>
          <a:blip r:embed="rId3"/>
          <a:stretch>
            <a:fillRect/>
          </a:stretch>
        </p:blipFill>
        <p:spPr>
          <a:xfrm>
            <a:off x="8153399" y="228600"/>
            <a:ext cx="729611" cy="686693"/>
          </a:xfrm>
          <a:prstGeom prst="rect">
            <a:avLst/>
          </a:prstGeom>
        </p:spPr>
      </p:pic>
      <p:pic>
        <p:nvPicPr>
          <p:cNvPr id="5" name="Picture 4"/>
          <p:cNvPicPr>
            <a:picLocks noChangeAspect="1"/>
          </p:cNvPicPr>
          <p:nvPr/>
        </p:nvPicPr>
        <p:blipFill>
          <a:blip r:embed="rId4"/>
          <a:stretch>
            <a:fillRect/>
          </a:stretch>
        </p:blipFill>
        <p:spPr>
          <a:xfrm>
            <a:off x="2209800" y="1219200"/>
            <a:ext cx="4546600" cy="3267869"/>
          </a:xfrm>
          <a:prstGeom prst="rect">
            <a:avLst/>
          </a:prstGeom>
        </p:spPr>
      </p:pic>
      <p:sp>
        <p:nvSpPr>
          <p:cNvPr id="6" name="Rectangle 5"/>
          <p:cNvSpPr/>
          <p:nvPr/>
        </p:nvSpPr>
        <p:spPr>
          <a:xfrm>
            <a:off x="2134980" y="4473059"/>
            <a:ext cx="5334000" cy="276999"/>
          </a:xfrm>
          <a:prstGeom prst="rect">
            <a:avLst/>
          </a:prstGeom>
        </p:spPr>
        <p:txBody>
          <a:bodyPr wrap="square">
            <a:spAutoFit/>
          </a:bodyPr>
          <a:lstStyle/>
          <a:p>
            <a:r>
              <a:rPr lang="en-US" sz="1200" dirty="0" smtClean="0"/>
              <a:t> </a:t>
            </a:r>
            <a:r>
              <a:rPr lang="en-US" sz="1200" i="1" dirty="0" smtClean="0"/>
              <a:t>Image: </a:t>
            </a:r>
            <a:r>
              <a:rPr lang="en-US" sz="1200" i="1" u="sng" dirty="0" smtClean="0">
                <a:hlinkClick r:id="rId5"/>
              </a:rPr>
              <a:t>http://lansce.lanl.gov/trainning/fst2oo4/images04/chemicals1.gif</a:t>
            </a:r>
            <a:endParaRPr lang="en-US" sz="1200"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Hazmat Who, What, Where?</a:t>
            </a:r>
            <a:endParaRPr lang="en-US" dirty="0" smtClean="0"/>
          </a:p>
        </p:txBody>
      </p:sp>
      <p:sp>
        <p:nvSpPr>
          <p:cNvPr id="3" name="Content Placeholder 2"/>
          <p:cNvSpPr>
            <a:spLocks noGrp="1"/>
          </p:cNvSpPr>
          <p:nvPr>
            <p:ph sz="quarter" idx="1"/>
          </p:nvPr>
        </p:nvSpPr>
        <p:spPr/>
        <p:txBody>
          <a:bodyPr/>
          <a:lstStyle/>
          <a:p>
            <a:r>
              <a:rPr lang="en-US" dirty="0" smtClean="0"/>
              <a:t>With </a:t>
            </a:r>
            <a:r>
              <a:rPr lang="en-US" dirty="0" smtClean="0"/>
              <a:t>a partner, brainstorm possible answers to the questions in the table below. </a:t>
            </a:r>
          </a:p>
          <a:p>
            <a:endParaRPr lang="en-US" dirty="0"/>
          </a:p>
        </p:txBody>
      </p:sp>
      <p:pic>
        <p:nvPicPr>
          <p:cNvPr id="5" name="Picture 4"/>
          <p:cNvPicPr>
            <a:picLocks noChangeAspect="1"/>
          </p:cNvPicPr>
          <p:nvPr/>
        </p:nvPicPr>
        <p:blipFill>
          <a:blip r:embed="rId3"/>
          <a:stretch>
            <a:fillRect/>
          </a:stretch>
        </p:blipFill>
        <p:spPr>
          <a:xfrm>
            <a:off x="381000" y="2971800"/>
            <a:ext cx="9258300" cy="2603500"/>
          </a:xfrm>
          <a:prstGeom prst="rect">
            <a:avLst/>
          </a:prstGeom>
        </p:spPr>
      </p:pic>
      <p:pic>
        <p:nvPicPr>
          <p:cNvPr id="4" name="Picture 3"/>
          <p:cNvPicPr>
            <a:picLocks noChangeAspect="1"/>
          </p:cNvPicPr>
          <p:nvPr/>
        </p:nvPicPr>
        <p:blipFill>
          <a:blip r:embed="rId4"/>
          <a:stretch>
            <a:fillRect/>
          </a:stretch>
        </p:blipFill>
        <p:spPr>
          <a:xfrm>
            <a:off x="8001000" y="6096000"/>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Children &amp; Chemical Exposure</a:t>
            </a:r>
            <a:endParaRPr lang="en-US" dirty="0" smtClean="0"/>
          </a:p>
        </p:txBody>
      </p:sp>
      <p:sp>
        <p:nvSpPr>
          <p:cNvPr id="3" name="Content Placeholder 2"/>
          <p:cNvSpPr>
            <a:spLocks noGrp="1"/>
          </p:cNvSpPr>
          <p:nvPr>
            <p:ph sz="quarter" idx="1"/>
          </p:nvPr>
        </p:nvSpPr>
        <p:spPr/>
        <p:txBody>
          <a:bodyPr>
            <a:normAutofit fontScale="92500"/>
          </a:bodyPr>
          <a:lstStyle/>
          <a:p>
            <a:r>
              <a:rPr lang="en-US" i="1" dirty="0" smtClean="0"/>
              <a:t>The </a:t>
            </a:r>
            <a:r>
              <a:rPr lang="en-US" i="1" dirty="0" smtClean="0"/>
              <a:t>use of chemicals has increased dramatically due to the economic development in various sectors including industry, agriculture and transport. </a:t>
            </a:r>
            <a:endParaRPr lang="en-US" dirty="0" smtClean="0"/>
          </a:p>
          <a:p>
            <a:r>
              <a:rPr lang="en-US" i="1" dirty="0" smtClean="0"/>
              <a:t>Children are exposed to a large number of chemicals of both natural and man-made origin. </a:t>
            </a:r>
            <a:endParaRPr lang="en-US" dirty="0" smtClean="0"/>
          </a:p>
          <a:p>
            <a:r>
              <a:rPr lang="en-US" i="1" dirty="0" smtClean="0"/>
              <a:t>Exposure occurs through the air they breathe, the water they drink or bathe in, the food they eat, and the soil they touch (or ingest as toddlers). </a:t>
            </a:r>
            <a:endParaRPr lang="en-US" dirty="0" smtClean="0"/>
          </a:p>
          <a:p>
            <a:r>
              <a:rPr lang="en-US" i="1" dirty="0" smtClean="0"/>
              <a:t>They are exposed virtually wherever they are: at home, in the school, on the playground, and during transport.</a:t>
            </a:r>
            <a:endParaRPr lang="en-US" dirty="0" smtClean="0"/>
          </a:p>
          <a:p>
            <a:endParaRPr lang="en-US" b="1" dirty="0"/>
          </a:p>
        </p:txBody>
      </p:sp>
      <p:pic>
        <p:nvPicPr>
          <p:cNvPr id="5" name="Picture 4"/>
          <p:cNvPicPr>
            <a:picLocks noChangeAspect="1"/>
          </p:cNvPicPr>
          <p:nvPr/>
        </p:nvPicPr>
        <p:blipFill>
          <a:blip r:embed="rId3"/>
          <a:stretch>
            <a:fillRect/>
          </a:stretch>
        </p:blipFill>
        <p:spPr>
          <a:xfrm>
            <a:off x="8001000" y="6047099"/>
            <a:ext cx="1003624" cy="648684"/>
          </a:xfrm>
          <a:prstGeom prst="rect">
            <a:avLst/>
          </a:prstGeom>
        </p:spPr>
      </p:pic>
      <p:sp>
        <p:nvSpPr>
          <p:cNvPr id="7" name="Rectangle 6"/>
          <p:cNvSpPr/>
          <p:nvPr/>
        </p:nvSpPr>
        <p:spPr>
          <a:xfrm>
            <a:off x="217197" y="6143553"/>
            <a:ext cx="8001000" cy="646331"/>
          </a:xfrm>
          <a:prstGeom prst="rect">
            <a:avLst/>
          </a:prstGeom>
        </p:spPr>
        <p:txBody>
          <a:bodyPr wrap="square">
            <a:spAutoFit/>
          </a:bodyPr>
          <a:lstStyle/>
          <a:p>
            <a:pPr>
              <a:buNone/>
            </a:pPr>
            <a:r>
              <a:rPr lang="en-US" i="1" dirty="0" smtClean="0"/>
              <a:t> </a:t>
            </a:r>
            <a:r>
              <a:rPr lang="en-US" b="1" dirty="0" smtClean="0"/>
              <a:t>Source:</a:t>
            </a:r>
            <a:r>
              <a:rPr lang="en-US" dirty="0" smtClean="0"/>
              <a:t> </a:t>
            </a:r>
            <a:r>
              <a:rPr lang="en-US" i="1" dirty="0" smtClean="0"/>
              <a:t>WHO Children’s Environmental Health &lt;</a:t>
            </a:r>
            <a:r>
              <a:rPr lang="en-US" i="1" dirty="0" smtClean="0">
                <a:hlinkClick r:id="rId4"/>
              </a:rPr>
              <a:t>http://www.who.int/ceh/risks/cehchemicals/en/</a:t>
            </a:r>
            <a:r>
              <a:rPr lang="en-US" i="1" dirty="0" smtClean="0"/>
              <a:t>&gt;</a:t>
            </a:r>
            <a:endParaRPr lang="en-U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Children &amp; Chemical Exposure</a:t>
            </a:r>
            <a:endParaRPr lang="en-US" dirty="0" smtClean="0"/>
          </a:p>
        </p:txBody>
      </p:sp>
      <p:sp>
        <p:nvSpPr>
          <p:cNvPr id="3" name="Content Placeholder 2"/>
          <p:cNvSpPr>
            <a:spLocks noGrp="1"/>
          </p:cNvSpPr>
          <p:nvPr>
            <p:ph sz="quarter" idx="1"/>
          </p:nvPr>
        </p:nvSpPr>
        <p:spPr/>
        <p:txBody>
          <a:bodyPr>
            <a:normAutofit fontScale="92500" lnSpcReduction="20000"/>
          </a:bodyPr>
          <a:lstStyle/>
          <a:p>
            <a:r>
              <a:rPr lang="en-US" i="1" dirty="0" smtClean="0"/>
              <a:t>Chemicals may have immediate, acute effects, as well as chronic effects, often resulting from long-term exposures. </a:t>
            </a:r>
            <a:endParaRPr lang="en-US" dirty="0" smtClean="0"/>
          </a:p>
          <a:p>
            <a:r>
              <a:rPr lang="en-US" i="1" dirty="0" smtClean="0"/>
              <a:t>About 47 000 persons die every year as a result of such poisoning. Many of these poisonings occur in children and adolescents, are unintentional (“accidental”), and can be prevented if chemicals were appropriately stored and handled. </a:t>
            </a:r>
            <a:endParaRPr lang="en-US" dirty="0" smtClean="0"/>
          </a:p>
          <a:p>
            <a:r>
              <a:rPr lang="en-US" i="1" dirty="0" smtClean="0"/>
              <a:t>Chronic, low-level exposure to various chemicals may result in a number of adverse outcomes, including damage to the nervous and immune systems, impairment of reproductive function and development, cancer, and organ-specific damage.</a:t>
            </a:r>
            <a:endParaRPr lang="en-US" dirty="0" smtClean="0"/>
          </a:p>
          <a:p>
            <a:endParaRPr lang="en-US" b="1" dirty="0"/>
          </a:p>
        </p:txBody>
      </p:sp>
      <p:pic>
        <p:nvPicPr>
          <p:cNvPr id="5" name="Picture 4"/>
          <p:cNvPicPr>
            <a:picLocks noChangeAspect="1"/>
          </p:cNvPicPr>
          <p:nvPr/>
        </p:nvPicPr>
        <p:blipFill>
          <a:blip r:embed="rId3"/>
          <a:stretch>
            <a:fillRect/>
          </a:stretch>
        </p:blipFill>
        <p:spPr>
          <a:xfrm>
            <a:off x="8001000" y="6047099"/>
            <a:ext cx="1003624" cy="648684"/>
          </a:xfrm>
          <a:prstGeom prst="rect">
            <a:avLst/>
          </a:prstGeom>
        </p:spPr>
      </p:pic>
      <p:sp>
        <p:nvSpPr>
          <p:cNvPr id="6" name="Rectangle 5"/>
          <p:cNvSpPr/>
          <p:nvPr/>
        </p:nvSpPr>
        <p:spPr>
          <a:xfrm>
            <a:off x="217197" y="6143553"/>
            <a:ext cx="8001000" cy="646331"/>
          </a:xfrm>
          <a:prstGeom prst="rect">
            <a:avLst/>
          </a:prstGeom>
        </p:spPr>
        <p:txBody>
          <a:bodyPr wrap="square">
            <a:spAutoFit/>
          </a:bodyPr>
          <a:lstStyle/>
          <a:p>
            <a:pPr>
              <a:buNone/>
            </a:pPr>
            <a:r>
              <a:rPr lang="en-US" i="1" dirty="0" smtClean="0"/>
              <a:t> </a:t>
            </a:r>
            <a:r>
              <a:rPr lang="en-US" b="1" dirty="0" smtClean="0"/>
              <a:t>Source:</a:t>
            </a:r>
            <a:r>
              <a:rPr lang="en-US" dirty="0" smtClean="0"/>
              <a:t> </a:t>
            </a:r>
            <a:r>
              <a:rPr lang="en-US" i="1" dirty="0" smtClean="0"/>
              <a:t>WHO Children’s Environmental Health &lt;</a:t>
            </a:r>
            <a:r>
              <a:rPr lang="en-US" i="1" dirty="0" smtClean="0">
                <a:hlinkClick r:id="rId4"/>
              </a:rPr>
              <a:t>http://www.who.int/ceh/risks/cehchemicals/en/</a:t>
            </a:r>
            <a:r>
              <a:rPr lang="en-US" i="1" dirty="0" smtClean="0"/>
              <a:t>&gt;</a:t>
            </a:r>
            <a:endParaRPr lang="en-US" dirty="0" smtClean="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Children &amp; Chemical Exposure</a:t>
            </a:r>
            <a:endParaRPr lang="en-US" dirty="0" smtClean="0"/>
          </a:p>
        </p:txBody>
      </p:sp>
      <p:sp>
        <p:nvSpPr>
          <p:cNvPr id="3" name="Content Placeholder 2"/>
          <p:cNvSpPr>
            <a:spLocks noGrp="1"/>
          </p:cNvSpPr>
          <p:nvPr>
            <p:ph sz="quarter" idx="1"/>
          </p:nvPr>
        </p:nvSpPr>
        <p:spPr/>
        <p:txBody>
          <a:bodyPr>
            <a:normAutofit fontScale="92500" lnSpcReduction="20000"/>
          </a:bodyPr>
          <a:lstStyle/>
          <a:p>
            <a:r>
              <a:rPr lang="en-US" i="1" dirty="0" smtClean="0"/>
              <a:t>Sound management of chemicals, particularly heavy metals, pesticides and persistent organic pollutants (</a:t>
            </a:r>
            <a:r>
              <a:rPr lang="en-US" i="1" dirty="0" err="1" smtClean="0"/>
              <a:t>POPs</a:t>
            </a:r>
            <a:r>
              <a:rPr lang="en-US" i="1" dirty="0" smtClean="0"/>
              <a:t>), is a prerequisite for the protection of children’s health. </a:t>
            </a:r>
            <a:endParaRPr lang="en-US" dirty="0" smtClean="0"/>
          </a:p>
          <a:p>
            <a:r>
              <a:rPr lang="en-US" i="1" dirty="0" smtClean="0"/>
              <a:t>Due to the magnitude of their health impact on children, the initial focus for action should be placed on the so-called “intellectual robbers”: lead, mercury and polychlorinated biphenyl, as well as on pesticides, but this by no means implies that other chemicals should be ignored.</a:t>
            </a:r>
            <a:endParaRPr lang="en-US" dirty="0" smtClean="0"/>
          </a:p>
          <a:p>
            <a:pPr>
              <a:buNone/>
            </a:pPr>
            <a:r>
              <a:rPr lang="en-US" i="1" dirty="0" smtClean="0"/>
              <a:t> </a:t>
            </a:r>
            <a:r>
              <a:rPr lang="en-US" b="1" dirty="0" smtClean="0"/>
              <a:t>Source:</a:t>
            </a:r>
            <a:r>
              <a:rPr lang="en-US" dirty="0" smtClean="0"/>
              <a:t> </a:t>
            </a:r>
            <a:r>
              <a:rPr lang="en-US" i="1" dirty="0" smtClean="0"/>
              <a:t>WHO Children’s Environmental Health &lt;</a:t>
            </a:r>
            <a:r>
              <a:rPr lang="en-US" i="1" dirty="0" smtClean="0">
                <a:hlinkClick r:id="rId3"/>
              </a:rPr>
              <a:t>http://www.who.int/ceh/risks/cehchemicals/en/</a:t>
            </a:r>
            <a:r>
              <a:rPr lang="en-US" i="1" dirty="0" smtClean="0"/>
              <a:t>&gt;</a:t>
            </a:r>
            <a:endParaRPr lang="en-US" dirty="0" smtClean="0"/>
          </a:p>
          <a:p>
            <a:endParaRPr lang="en-US" b="1" dirty="0"/>
          </a:p>
        </p:txBody>
      </p:sp>
      <p:pic>
        <p:nvPicPr>
          <p:cNvPr id="5" name="Picture 4"/>
          <p:cNvPicPr>
            <a:picLocks noChangeAspect="1"/>
          </p:cNvPicPr>
          <p:nvPr/>
        </p:nvPicPr>
        <p:blipFill>
          <a:blip r:embed="rId4"/>
          <a:stretch>
            <a:fillRect/>
          </a:stretch>
        </p:blipFill>
        <p:spPr>
          <a:xfrm>
            <a:off x="8001000" y="6047099"/>
            <a:ext cx="1003624" cy="64868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Lead</a:t>
            </a:r>
            <a:r>
              <a:rPr lang="en-US" sz="3600" dirty="0" smtClean="0"/>
              <a:t>, Mercury, PCBs, &amp; Pesticides, OH MY!</a:t>
            </a:r>
            <a:endParaRPr lang="en-US" sz="3200" dirty="0" smtClean="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5257800"/>
          </a:xfrm>
        </p:spPr>
        <p:txBody>
          <a:bodyPr>
            <a:normAutofit fontScale="85000" lnSpcReduction="20000"/>
          </a:bodyPr>
          <a:lstStyle/>
          <a:p>
            <a:r>
              <a:rPr lang="en-US" sz="3200" dirty="0" smtClean="0"/>
              <a:t>With </a:t>
            </a:r>
            <a:r>
              <a:rPr lang="en-US" sz="3200" dirty="0" smtClean="0"/>
              <a:t>your team, research your assigned chemical hazard, answering each of the questions below. Then come up with an educational intervention targeted at parents to help them protect their children from the particular chemical hazard</a:t>
            </a:r>
            <a:r>
              <a:rPr lang="en-US" sz="3200" dirty="0" smtClean="0"/>
              <a:t>.  </a:t>
            </a:r>
            <a:endParaRPr lang="en-US" sz="3600" dirty="0" smtClean="0"/>
          </a:p>
          <a:p>
            <a:r>
              <a:rPr lang="en-US" sz="3200" dirty="0" smtClean="0"/>
              <a:t>Questions:</a:t>
            </a:r>
            <a:endParaRPr lang="en-US" sz="3600" dirty="0" smtClean="0"/>
          </a:p>
          <a:p>
            <a:pPr lvl="1"/>
            <a:r>
              <a:rPr lang="en-US" sz="2800" dirty="0" smtClean="0"/>
              <a:t>How common is exposure to this hazard among children? </a:t>
            </a:r>
            <a:endParaRPr lang="en-US" sz="3200" dirty="0" smtClean="0"/>
          </a:p>
          <a:p>
            <a:pPr lvl="1"/>
            <a:r>
              <a:rPr lang="en-US" sz="2800" dirty="0" smtClean="0"/>
              <a:t>What is the level of exposure considered dangerous for this chemical?	</a:t>
            </a:r>
            <a:endParaRPr lang="en-US" sz="3200" dirty="0" smtClean="0"/>
          </a:p>
          <a:p>
            <a:pPr lvl="1"/>
            <a:r>
              <a:rPr lang="en-US" sz="2800" dirty="0" smtClean="0"/>
              <a:t>What negative effects may occur in the body upon exposure?</a:t>
            </a:r>
            <a:endParaRPr lang="en-US" sz="3200" dirty="0" smtClean="0"/>
          </a:p>
          <a:p>
            <a:pPr lvl="1"/>
            <a:r>
              <a:rPr lang="en-US" sz="2800" dirty="0" smtClean="0"/>
              <a:t>Where and in what form, do exposures occur?</a:t>
            </a:r>
            <a:endParaRPr lang="en-US" sz="3200" dirty="0" smtClean="0"/>
          </a:p>
          <a:p>
            <a:pPr lvl="1"/>
            <a:r>
              <a:rPr lang="en-US" sz="2800" dirty="0" smtClean="0"/>
              <a:t>What are the policies or laws related to this chemical?</a:t>
            </a:r>
            <a:endParaRPr lang="en-US" sz="3200" dirty="0" smtClean="0"/>
          </a:p>
          <a:p>
            <a:pPr lvl="1"/>
            <a:r>
              <a:rPr lang="en-US" dirty="0" smtClean="0"/>
              <a:t>How can children be protected from this chemical?</a:t>
            </a:r>
            <a:endParaRPr lang="en-US" sz="3300" dirty="0" smtClean="0"/>
          </a:p>
          <a:p>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Present Your Educational Intervention</a:t>
            </a:r>
            <a:endParaRPr lang="en-US" dirty="0" smtClean="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598843" y="1489754"/>
            <a:ext cx="8153400" cy="4495800"/>
          </a:xfrm>
        </p:spPr>
        <p:txBody>
          <a:bodyPr/>
          <a:lstStyle/>
          <a:p>
            <a:r>
              <a:rPr lang="en-US" dirty="0" smtClean="0"/>
              <a:t>As </a:t>
            </a:r>
            <a:r>
              <a:rPr lang="en-US" dirty="0" smtClean="0"/>
              <a:t>a team, prepare to present your educational intervention to your peers. For each presentation you hear, take notes in the following table.</a:t>
            </a:r>
          </a:p>
          <a:p>
            <a:endParaRPr lang="en-US" b="1" dirty="0"/>
          </a:p>
        </p:txBody>
      </p:sp>
      <p:pic>
        <p:nvPicPr>
          <p:cNvPr id="7" name="Picture 6"/>
          <p:cNvPicPr>
            <a:picLocks noChangeAspect="1"/>
          </p:cNvPicPr>
          <p:nvPr/>
        </p:nvPicPr>
        <p:blipFill>
          <a:blip r:embed="rId4"/>
          <a:stretch>
            <a:fillRect/>
          </a:stretch>
        </p:blipFill>
        <p:spPr>
          <a:xfrm>
            <a:off x="1828799" y="3023162"/>
            <a:ext cx="5458037" cy="370818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dirty="0" smtClean="0"/>
              <a:t>Prioritize for Prevention!</a:t>
            </a:r>
            <a:br>
              <a:rPr lang="en-US" dirty="0" smtClean="0"/>
            </a:br>
            <a:endParaRPr lang="en-US"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After </a:t>
            </a:r>
            <a:r>
              <a:rPr lang="en-US" dirty="0" smtClean="0"/>
              <a:t>gathering the information about each serious chemical exposure in the table above, which of them would you prioritize the most? Assume that resources can only be allocated to reducing ONE of them! Be sure to explain logical rationale and/or evidence for your selection. Conduct additional background research if needed.</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3309</TotalTime>
  <Words>1097</Words>
  <Application>Microsoft Macintosh PowerPoint</Application>
  <PresentationFormat>On-screen Show (4:3)</PresentationFormat>
  <Paragraphs>58</Paragraphs>
  <Slides>9</Slides>
  <Notes>9</Notes>
  <HiddenSlides>0</HiddenSlides>
  <MMClips>0</MMClips>
  <ScaleCrop>false</ScaleCrop>
  <HeadingPairs>
    <vt:vector size="4" baseType="variant">
      <vt:variant>
        <vt:lpstr>Design Template</vt:lpstr>
      </vt:variant>
      <vt:variant>
        <vt:i4>1</vt:i4>
      </vt:variant>
      <vt:variant>
        <vt:lpstr>Slide Titles</vt:lpstr>
      </vt:variant>
      <vt:variant>
        <vt:i4>9</vt:i4>
      </vt:variant>
    </vt:vector>
  </HeadingPairs>
  <TitlesOfParts>
    <vt:vector size="10" baseType="lpstr">
      <vt:lpstr>Median</vt:lpstr>
      <vt:lpstr>Lesson 10.2: Chemical Hazards</vt:lpstr>
      <vt:lpstr>Do Now</vt:lpstr>
      <vt:lpstr>Hazmat Who, What, Where?</vt:lpstr>
      <vt:lpstr>Children &amp; Chemical Exposure</vt:lpstr>
      <vt:lpstr>Children &amp; Chemical Exposure</vt:lpstr>
      <vt:lpstr>Children &amp; Chemical Exposure</vt:lpstr>
      <vt:lpstr>Lead, Mercury, PCBs, &amp; Pesticides, OH MY!</vt:lpstr>
      <vt:lpstr>Present Your Educational Intervention</vt:lpstr>
      <vt:lpstr>Homework: Prioritize for Prevention!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75</cp:revision>
  <dcterms:created xsi:type="dcterms:W3CDTF">2014-05-05T01:13:51Z</dcterms:created>
  <dcterms:modified xsi:type="dcterms:W3CDTF">2014-05-05T02:36:07Z</dcterms:modified>
</cp:coreProperties>
</file>