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9" r:id="rId4"/>
    <p:sldId id="271" r:id="rId5"/>
    <p:sldId id="269" r:id="rId6"/>
    <p:sldId id="272" r:id="rId7"/>
    <p:sldId id="273" r:id="rId8"/>
    <p:sldId id="274" r:id="rId9"/>
    <p:sldId id="270" r:id="rId10"/>
    <p:sldId id="266" r:id="rId11"/>
    <p:sldId id="275"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7" d="100"/>
          <a:sy n="107" d="100"/>
        </p:scale>
        <p:origin x="-8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91103445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This lesson will get</a:t>
            </a:r>
            <a:r>
              <a:rPr lang="en-US" baseline="0" dirty="0" smtClean="0"/>
              <a:t> students engaged in examining and debating difficult decisions about how to promote health in light of cost, access, and quality issues. Students will begin by analyzing some rural health statistics. Then, they will read about the “iron triangle in healthcare” of access, quality, and cost. They will make evaluations about their own community resources (ex: dentists, healthy food, and hospitals) in terms of cost, access &amp; quality. In order to share and create a space for debate, students will move from corner to corner showing how they decided to “triage” each resource. The activity will conclude with a short debate about which of the three (cost, access, quality) is the greatest need in their community.</a:t>
            </a:r>
            <a:endParaRPr lang="en-US" dirty="0" smtClean="0"/>
          </a:p>
          <a:p>
            <a:endParaRPr lang="en-US" dirty="0" smtClean="0"/>
          </a:p>
          <a:p>
            <a:r>
              <a:rPr lang="en-US" dirty="0" smtClean="0"/>
              <a:t>Image source:  http://</a:t>
            </a:r>
            <a:r>
              <a:rPr lang="en-US" dirty="0" err="1" smtClean="0"/>
              <a:t>en.wikipedia.org/wiki/Health_care_system_in_Japan</a:t>
            </a:r>
            <a:r>
              <a:rPr lang="en-US" dirty="0" smtClean="0"/>
              <a:t>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Have one or two </a:t>
            </a:r>
            <a:r>
              <a:rPr lang="en-US" dirty="0" err="1" smtClean="0"/>
              <a:t>spokesperson(s</a:t>
            </a:r>
            <a:r>
              <a:rPr lang="en-US" dirty="0" smtClean="0"/>
              <a:t>) from each of</a:t>
            </a:r>
            <a:r>
              <a:rPr lang="en-US" baseline="0" dirty="0" smtClean="0"/>
              <a:t> the three groups explain why they ranked theirs highest.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Warn</a:t>
            </a:r>
            <a:r>
              <a:rPr lang="en-US" baseline="0" dirty="0" smtClean="0"/>
              <a:t> students that their homework and an upcoming debate will be based around their answers, so being thoughtful will help.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a:t>
            </a:r>
            <a:r>
              <a:rPr lang="en-US" baseline="0" dirty="0" smtClean="0"/>
              <a:t> allowing students to form groups before leaving class, if time permits. One fun way to do this (non-sedentary and quiet), is to explain that they cannot talk but have to move into a group of like-minded people (2-4) within three minutes. It will be quiet, controlled chaos.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If</a:t>
            </a:r>
            <a:r>
              <a:rPr lang="en-US" baseline="0" dirty="0" smtClean="0"/>
              <a:t> access to technology is available, students can take question #2 to the next level by actually finding these additional statistics.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Information about this concept is a</a:t>
            </a:r>
            <a:r>
              <a:rPr lang="en-US" baseline="0" dirty="0" smtClean="0"/>
              <a:t> bit tricky to find online. Originally, at least in the context of health, this idea was posed by William </a:t>
            </a:r>
            <a:r>
              <a:rPr lang="en-US" baseline="0" dirty="0" err="1" smtClean="0"/>
              <a:t>Kissick</a:t>
            </a:r>
            <a:r>
              <a:rPr lang="en-US" baseline="0" dirty="0" smtClean="0"/>
              <a:t>. It is merely a way to think about the give-and-take that exists when we try to improve systems. A good example to illustrate this point is the Affordable Care Act. By increasing access to healthcare, cost rises.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to think of another example. One to suggest is related</a:t>
            </a:r>
            <a:r>
              <a:rPr lang="en-US" baseline="0" dirty="0" smtClean="0"/>
              <a:t> to school lunches. Increasing the quality may well ramp up the cost. If more food needs to be prepared, the quality may be reduced.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Caution students not to write or share any specific details, unless they feel totally comfortable.</a:t>
            </a:r>
            <a:r>
              <a:rPr lang="en-US" baseline="0" dirty="0" smtClean="0"/>
              <a:t> Our health status and healthcare use is our personal, private business.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if any other resources should be added to this list. Ask students which of these the community does NOT currently have (if any). For those resources, ACCESS may be the most logical need. For example, if the nearest fitness club is in a town an hour away it is most likely not going to be accessed by anyone who has to drive that far.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activity could</a:t>
            </a:r>
            <a:r>
              <a:rPr lang="en-US" baseline="0" dirty="0" smtClean="0"/>
              <a:t> also be accomplished with hand raising, or holding colored cards. However, the standing and moving will be a change of pace and help boost engagement. Most of school is a sedentary experience for students, so any opportunities to get students moving are wonderful!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6.2:</a:t>
            </a:r>
            <a:br>
              <a:rPr lang="en-US" dirty="0" smtClean="0"/>
            </a:br>
            <a:r>
              <a:rPr lang="en-US" dirty="0" smtClean="0"/>
              <a:t>ACCESS, QUALITY, &amp; COST</a:t>
            </a:r>
            <a:endParaRPr lang="en-US" sz="4444" dirty="0"/>
          </a:p>
        </p:txBody>
      </p:sp>
      <p:sp>
        <p:nvSpPr>
          <p:cNvPr id="3" name="Subtitle 2"/>
          <p:cNvSpPr>
            <a:spLocks noGrp="1"/>
          </p:cNvSpPr>
          <p:nvPr>
            <p:ph type="subTitle" idx="1"/>
          </p:nvPr>
        </p:nvSpPr>
        <p:spPr/>
        <p:txBody>
          <a:bodyPr/>
          <a:lstStyle/>
          <a:p>
            <a:r>
              <a:rPr lang="en-US" dirty="0" smtClean="0"/>
              <a:t>Module 6: Rural Health</a:t>
            </a:r>
            <a:endParaRPr lang="en-US" dirty="0"/>
          </a:p>
        </p:txBody>
      </p:sp>
      <p:sp>
        <p:nvSpPr>
          <p:cNvPr id="4" name="Rectangle 3"/>
          <p:cNvSpPr/>
          <p:nvPr/>
        </p:nvSpPr>
        <p:spPr>
          <a:xfrm>
            <a:off x="304800" y="228600"/>
            <a:ext cx="3505200" cy="144655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6.2: </a:t>
            </a:r>
            <a:r>
              <a:rPr lang="en-US" sz="2200" dirty="0" smtClean="0">
                <a:latin typeface="+mj-lt"/>
              </a:rPr>
              <a:t> Evaluate resources in terms of access, quality, and cost in order to promote health and prevent disease.</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48200" y="1295400"/>
            <a:ext cx="35433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Debate:</a:t>
            </a:r>
            <a:endParaRPr lang="en-US" b="1" dirty="0"/>
          </a:p>
        </p:txBody>
      </p:sp>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Which of the three (</a:t>
            </a:r>
            <a:r>
              <a:rPr lang="en-US" b="1" dirty="0" smtClean="0"/>
              <a:t>COST,</a:t>
            </a:r>
            <a:r>
              <a:rPr lang="en-US" dirty="0" smtClean="0"/>
              <a:t> </a:t>
            </a:r>
            <a:r>
              <a:rPr lang="en-US" b="1" dirty="0" smtClean="0"/>
              <a:t>ACCESS,</a:t>
            </a:r>
            <a:r>
              <a:rPr lang="en-US" dirty="0" smtClean="0"/>
              <a:t> and </a:t>
            </a:r>
            <a:r>
              <a:rPr lang="en-US" b="1" dirty="0" smtClean="0"/>
              <a:t>QUALITY</a:t>
            </a:r>
            <a:r>
              <a:rPr lang="en-US" dirty="0" smtClean="0"/>
              <a:t>) did you choose </a:t>
            </a:r>
            <a:r>
              <a:rPr lang="en-US" u="sng" dirty="0" smtClean="0"/>
              <a:t>most often</a:t>
            </a:r>
            <a:r>
              <a:rPr lang="en-US" dirty="0" smtClean="0"/>
              <a:t>?  </a:t>
            </a:r>
            <a:r>
              <a:rPr lang="en-US" dirty="0" smtClean="0">
                <a:solidFill>
                  <a:srgbClr val="FF0000"/>
                </a:solidFill>
              </a:rPr>
              <a:t>GO TO THAT CORNER!</a:t>
            </a:r>
          </a:p>
          <a:p>
            <a:pPr lvl="0"/>
            <a:r>
              <a:rPr lang="en-US" i="1" dirty="0" smtClean="0"/>
              <a:t>Talk about why you chose that factor.</a:t>
            </a:r>
          </a:p>
          <a:p>
            <a:pPr lvl="0"/>
            <a:r>
              <a:rPr lang="en-US" i="1" dirty="0" smtClean="0"/>
              <a:t>As a group, be ready to defend your choice.</a:t>
            </a:r>
            <a:endParaRPr lang="en-US" dirty="0" smtClean="0"/>
          </a:p>
          <a:p>
            <a:endParaRPr lang="en-US" b="1" dirty="0"/>
          </a:p>
        </p:txBody>
      </p:sp>
      <p:pic>
        <p:nvPicPr>
          <p:cNvPr id="7" name="Picture 6"/>
          <p:cNvPicPr>
            <a:picLocks noChangeAspect="1"/>
          </p:cNvPicPr>
          <p:nvPr/>
        </p:nvPicPr>
        <p:blipFill>
          <a:blip r:embed="rId3"/>
          <a:stretch>
            <a:fillRect/>
          </a:stretch>
        </p:blipFill>
        <p:spPr>
          <a:xfrm>
            <a:off x="7942243" y="5854565"/>
            <a:ext cx="977900" cy="72279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Assessment Exercise:</a:t>
            </a:r>
            <a:endParaRPr lang="en-US" b="1" dirty="0"/>
          </a:p>
        </p:txBody>
      </p:sp>
      <p:pic>
        <p:nvPicPr>
          <p:cNvPr id="6" name="Picture 5"/>
          <p:cNvPicPr>
            <a:picLocks noChangeAspect="1"/>
          </p:cNvPicPr>
          <p:nvPr/>
        </p:nvPicPr>
        <p:blipFill>
          <a:blip r:embed="rId3"/>
          <a:stretch>
            <a:fillRect/>
          </a:stretch>
        </p:blipFill>
        <p:spPr>
          <a:xfrm>
            <a:off x="8075848" y="5646321"/>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$100,000 to improve the health of your community in </a:t>
            </a:r>
            <a:r>
              <a:rPr lang="en-US" u="sng" dirty="0" smtClean="0"/>
              <a:t>ONE </a:t>
            </a:r>
            <a:r>
              <a:rPr lang="en-US" dirty="0" smtClean="0"/>
              <a:t>way.  </a:t>
            </a:r>
          </a:p>
          <a:p>
            <a:r>
              <a:rPr lang="en-US" dirty="0" smtClean="0"/>
              <a:t>Which resource is most needed in your community? Choose </a:t>
            </a:r>
            <a:r>
              <a:rPr lang="en-US" u="sng" dirty="0" smtClean="0"/>
              <a:t>ONE</a:t>
            </a:r>
            <a:r>
              <a:rPr lang="en-US" dirty="0" smtClean="0"/>
              <a:t>   (Ex: dentists)</a:t>
            </a:r>
          </a:p>
          <a:p>
            <a:pPr lvl="1"/>
            <a:r>
              <a:rPr lang="en-US" dirty="0" smtClean="0"/>
              <a:t>WHICH and WHY?</a:t>
            </a:r>
          </a:p>
          <a:p>
            <a:pPr lvl="1"/>
            <a:r>
              <a:rPr lang="en-US" dirty="0" smtClean="0"/>
              <a:t>How would you use the money ($$$) to improve: </a:t>
            </a:r>
          </a:p>
          <a:p>
            <a:pPr lvl="2"/>
            <a:r>
              <a:rPr lang="en-US" b="1" dirty="0" smtClean="0"/>
              <a:t>QUALITY</a:t>
            </a:r>
          </a:p>
          <a:p>
            <a:pPr lvl="2"/>
            <a:r>
              <a:rPr lang="en-US" b="1" dirty="0" smtClean="0"/>
              <a:t>ACCESS</a:t>
            </a:r>
          </a:p>
          <a:p>
            <a:pPr lvl="2"/>
            <a:r>
              <a:rPr lang="en-US" b="1" dirty="0" smtClean="0"/>
              <a:t>COST</a:t>
            </a:r>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152400" y="1600200"/>
            <a:ext cx="8839200" cy="5086350"/>
          </a:xfrm>
        </p:spPr>
        <p:txBody>
          <a:bodyPr>
            <a:normAutofit fontScale="92500" lnSpcReduction="20000"/>
          </a:bodyPr>
          <a:lstStyle/>
          <a:p>
            <a:r>
              <a:rPr lang="en-US" sz="3200" dirty="0" smtClean="0"/>
              <a:t>Find a small group (2-4 total) who chose the same resource to prioritize. </a:t>
            </a:r>
          </a:p>
          <a:p>
            <a:r>
              <a:rPr lang="en-US" sz="3200" dirty="0" smtClean="0"/>
              <a:t>Prepare for a debate, where you will argue the the money should be spent to improve </a:t>
            </a:r>
            <a:r>
              <a:rPr lang="en-US" sz="3200" b="1" dirty="0" smtClean="0"/>
              <a:t>COST,</a:t>
            </a:r>
            <a:r>
              <a:rPr lang="en-US" sz="3200" dirty="0" smtClean="0"/>
              <a:t> </a:t>
            </a:r>
            <a:r>
              <a:rPr lang="en-US" sz="3200" b="1" dirty="0" smtClean="0"/>
              <a:t>ACCESS,</a:t>
            </a:r>
            <a:r>
              <a:rPr lang="en-US" sz="3200" dirty="0" smtClean="0"/>
              <a:t> and </a:t>
            </a:r>
            <a:r>
              <a:rPr lang="en-US" sz="3200" b="1" dirty="0" smtClean="0"/>
              <a:t>QUALITY</a:t>
            </a:r>
            <a:r>
              <a:rPr lang="en-US" sz="3200" dirty="0" smtClean="0"/>
              <a:t> for </a:t>
            </a:r>
            <a:r>
              <a:rPr lang="en-US" sz="3200" u="sng" dirty="0" smtClean="0"/>
              <a:t>your chosen resource</a:t>
            </a:r>
            <a:r>
              <a:rPr lang="en-US" sz="3200" dirty="0" smtClean="0"/>
              <a:t>.  </a:t>
            </a:r>
            <a:endParaRPr lang="en-US" sz="3600" dirty="0" smtClean="0"/>
          </a:p>
          <a:p>
            <a:pPr lvl="1"/>
            <a:r>
              <a:rPr lang="en-US" sz="2800" dirty="0" smtClean="0"/>
              <a:t> What DATA or EVIDENCE demonstrates that your chosen resources is a </a:t>
            </a:r>
            <a:r>
              <a:rPr lang="en-US" sz="2800" b="1" i="1" dirty="0" smtClean="0"/>
              <a:t>need, challenge, or disparity</a:t>
            </a:r>
            <a:r>
              <a:rPr lang="en-US" sz="2800" dirty="0" smtClean="0"/>
              <a:t> in rural health settings?</a:t>
            </a:r>
            <a:endParaRPr lang="en-US" sz="3200" dirty="0" smtClean="0"/>
          </a:p>
          <a:p>
            <a:pPr lvl="1"/>
            <a:r>
              <a:rPr lang="en-US" sz="2800" dirty="0" smtClean="0"/>
              <a:t>What is the</a:t>
            </a:r>
            <a:r>
              <a:rPr lang="en-US" sz="2800" b="1" i="1" dirty="0" smtClean="0"/>
              <a:t> current status </a:t>
            </a:r>
            <a:r>
              <a:rPr lang="en-US" sz="2800" dirty="0" smtClean="0"/>
              <a:t>of the resource in your community?</a:t>
            </a:r>
            <a:endParaRPr lang="en-US" sz="3200" dirty="0" smtClean="0"/>
          </a:p>
          <a:p>
            <a:pPr lvl="1"/>
            <a:r>
              <a:rPr lang="en-US" sz="2800" dirty="0" smtClean="0"/>
              <a:t>What could be improved with this resource in terms of </a:t>
            </a:r>
            <a:r>
              <a:rPr lang="en-US" sz="2800" b="1" i="1" dirty="0" smtClean="0"/>
              <a:t>cost, access, and quality</a:t>
            </a:r>
            <a:r>
              <a:rPr lang="en-US" sz="2800" dirty="0" smtClean="0"/>
              <a:t>?</a:t>
            </a:r>
            <a:endParaRPr lang="en-US" sz="3200" dirty="0" smtClean="0"/>
          </a:p>
          <a:p>
            <a:pPr lvl="1"/>
            <a:r>
              <a:rPr lang="en-US" dirty="0" smtClean="0"/>
              <a:t>What might your opponents say to </a:t>
            </a:r>
            <a:r>
              <a:rPr lang="en-US" b="1" i="1" dirty="0" smtClean="0"/>
              <a:t>counter your arguments</a:t>
            </a:r>
            <a:r>
              <a:rPr lang="en-US" dirty="0" smtClean="0"/>
              <a:t>? How would you </a:t>
            </a:r>
            <a:r>
              <a:rPr lang="en-US" b="1" i="1" dirty="0" smtClean="0"/>
              <a:t>refute </a:t>
            </a:r>
            <a:r>
              <a:rPr lang="en-US" dirty="0" smtClean="0"/>
              <a:t>these counterarguments?</a:t>
            </a:r>
            <a:endParaRPr lang="en-US" sz="33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228600"/>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612648" y="1600200"/>
            <a:ext cx="2249372" cy="4495800"/>
          </a:xfrm>
        </p:spPr>
        <p:txBody>
          <a:bodyPr/>
          <a:lstStyle/>
          <a:p>
            <a:r>
              <a:rPr lang="en-US" dirty="0" smtClean="0"/>
              <a:t>Most concerning?</a:t>
            </a:r>
          </a:p>
          <a:p>
            <a:r>
              <a:rPr lang="en-US" dirty="0" smtClean="0"/>
              <a:t>Missing?</a:t>
            </a:r>
          </a:p>
          <a:p>
            <a:r>
              <a:rPr lang="en-US" dirty="0" smtClean="0"/>
              <a:t>Cost, Access, Quality?</a:t>
            </a:r>
            <a:endParaRPr lang="en-US" dirty="0"/>
          </a:p>
        </p:txBody>
      </p:sp>
      <p:pic>
        <p:nvPicPr>
          <p:cNvPr id="4" name="Picture 3"/>
          <p:cNvPicPr>
            <a:picLocks noChangeAspect="1"/>
          </p:cNvPicPr>
          <p:nvPr/>
        </p:nvPicPr>
        <p:blipFill>
          <a:blip r:embed="rId4"/>
          <a:stretch>
            <a:fillRect/>
          </a:stretch>
        </p:blipFill>
        <p:spPr>
          <a:xfrm>
            <a:off x="115824" y="5922802"/>
            <a:ext cx="993648" cy="935198"/>
          </a:xfrm>
          <a:prstGeom prst="rect">
            <a:avLst/>
          </a:prstGeom>
        </p:spPr>
      </p:pic>
      <p:pic>
        <p:nvPicPr>
          <p:cNvPr id="5" name="Picture 4"/>
          <p:cNvPicPr>
            <a:picLocks noChangeAspect="1"/>
          </p:cNvPicPr>
          <p:nvPr/>
        </p:nvPicPr>
        <p:blipFill>
          <a:blip r:embed="rId5"/>
          <a:stretch>
            <a:fillRect/>
          </a:stretch>
        </p:blipFill>
        <p:spPr>
          <a:xfrm>
            <a:off x="2862020" y="0"/>
            <a:ext cx="6281980" cy="6096000"/>
          </a:xfrm>
          <a:prstGeom prst="rect">
            <a:avLst/>
          </a:prstGeom>
        </p:spPr>
      </p:pic>
      <p:graphicFrame>
        <p:nvGraphicFramePr>
          <p:cNvPr id="16386" name="Object 2"/>
          <p:cNvGraphicFramePr>
            <a:graphicFrameLocks noChangeAspect="1"/>
          </p:cNvGraphicFramePr>
          <p:nvPr/>
        </p:nvGraphicFramePr>
        <p:xfrm>
          <a:off x="2057400" y="6445250"/>
          <a:ext cx="5486400" cy="825500"/>
        </p:xfrm>
        <a:graphic>
          <a:graphicData uri="http://schemas.openxmlformats.org/presentationml/2006/ole">
            <mc:AlternateContent xmlns:mc="http://schemas.openxmlformats.org/markup-compatibility/2006">
              <mc:Choice xmlns:v="urn:schemas-microsoft-com:vml" Requires="v">
                <p:oleObj spid="_x0000_s16389" name="Document" r:id="rId6" imgW="5486400" imgH="825500" progId="Word.Document.12">
                  <p:link updateAutomatic="1"/>
                </p:oleObj>
              </mc:Choice>
              <mc:Fallback>
                <p:oleObj name="Document" r:id="rId6" imgW="5486400" imgH="825500" progId="Word.Document.12">
                  <p:link updateAutomatic="1"/>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7400" y="6445250"/>
                        <a:ext cx="5486400" cy="82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“Iron Triangle” of Healthcare:</a:t>
            </a:r>
            <a:r>
              <a:rPr lang="en-US" dirty="0" smtClean="0"/>
              <a:t> </a:t>
            </a:r>
            <a:endParaRPr lang="en-US" b="1" dirty="0"/>
          </a:p>
        </p:txBody>
      </p:sp>
      <p:sp>
        <p:nvSpPr>
          <p:cNvPr id="3" name="Content Placeholder 2"/>
          <p:cNvSpPr>
            <a:spLocks noGrp="1"/>
          </p:cNvSpPr>
          <p:nvPr>
            <p:ph sz="quarter" idx="1"/>
          </p:nvPr>
        </p:nvSpPr>
        <p:spPr/>
        <p:txBody>
          <a:bodyPr>
            <a:normAutofit/>
          </a:bodyPr>
          <a:lstStyle/>
          <a:p>
            <a:r>
              <a:rPr lang="en-US" dirty="0" smtClean="0"/>
              <a:t>Observation about the relationship between cost, access, and quality </a:t>
            </a:r>
          </a:p>
          <a:p>
            <a:r>
              <a:rPr lang="en-US" dirty="0" smtClean="0"/>
              <a:t>Act as competing interests in many situations</a:t>
            </a:r>
          </a:p>
          <a:p>
            <a:pPr lvl="1"/>
            <a:r>
              <a:rPr lang="en-US" dirty="0" smtClean="0"/>
              <a:t>Wherever one aspect is improved, another is impacted negatively</a:t>
            </a:r>
          </a:p>
          <a:p>
            <a:r>
              <a:rPr lang="en-US" dirty="0" smtClean="0"/>
              <a:t>Creative solutions can sometimes manage to cut costs, while improving quality and access.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2590800" y="5003800"/>
            <a:ext cx="3390900" cy="1854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 </a:t>
            </a:r>
            <a:r>
              <a:rPr lang="en-US" i="1" dirty="0" smtClean="0"/>
              <a:t>Fitness Club</a:t>
            </a:r>
            <a:endParaRPr lang="en-US" i="1" dirty="0"/>
          </a:p>
        </p:txBody>
      </p:sp>
      <p:sp>
        <p:nvSpPr>
          <p:cNvPr id="3" name="Content Placeholder 2"/>
          <p:cNvSpPr>
            <a:spLocks noGrp="1"/>
          </p:cNvSpPr>
          <p:nvPr>
            <p:ph sz="quarter" idx="1"/>
          </p:nvPr>
        </p:nvSpPr>
        <p:spPr>
          <a:xfrm>
            <a:off x="457200" y="1600200"/>
            <a:ext cx="8077200" cy="4928608"/>
          </a:xfrm>
        </p:spPr>
        <p:txBody>
          <a:bodyPr>
            <a:normAutofit lnSpcReduction="10000"/>
          </a:bodyPr>
          <a:lstStyle/>
          <a:p>
            <a:r>
              <a:rPr lang="en-US" dirty="0" smtClean="0"/>
              <a:t>1. Purchase NEW weightlifting machines to replace its old ones (quality improves)</a:t>
            </a:r>
          </a:p>
          <a:p>
            <a:pPr lvl="1"/>
            <a:r>
              <a:rPr lang="en-US" dirty="0" smtClean="0"/>
              <a:t>Increase membership fees (costs increase) to pay for these expensive new machines.</a:t>
            </a:r>
          </a:p>
          <a:p>
            <a:r>
              <a:rPr lang="en-US" dirty="0" smtClean="0"/>
              <a:t>2. Buy more treadmills (access increases)</a:t>
            </a:r>
          </a:p>
          <a:p>
            <a:pPr lvl="1"/>
            <a:r>
              <a:rPr lang="en-US" dirty="0" smtClean="0"/>
              <a:t> Membership fees to go up again (costs increase).</a:t>
            </a:r>
          </a:p>
          <a:p>
            <a:r>
              <a:rPr lang="en-US" dirty="0" smtClean="0"/>
              <a:t>3. Trade in 20 of it’s current treadmills for a 40 of a more basic model (less features) at no cost. (reduced quality)</a:t>
            </a:r>
          </a:p>
          <a:p>
            <a:pPr lvl="1"/>
            <a:r>
              <a:rPr lang="en-US" dirty="0" smtClean="0"/>
              <a:t>More would be available for members (increased access).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Think about the last time you visited a health care professional.  Consider your experience in terms of cost, access, and quality.  Which of the three was most positive?  Which was most negative in your experience?  Explain.</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Cost, Access, Quality Questions</a:t>
            </a:r>
            <a:endParaRPr lang="en-US" b="1" dirty="0"/>
          </a:p>
        </p:txBody>
      </p:sp>
      <p:pic>
        <p:nvPicPr>
          <p:cNvPr id="5" name="Picture 4"/>
          <p:cNvPicPr>
            <a:picLocks noChangeAspect="1"/>
          </p:cNvPicPr>
          <p:nvPr/>
        </p:nvPicPr>
        <p:blipFill>
          <a:blip r:embed="rId3"/>
          <a:stretch>
            <a:fillRect/>
          </a:stretch>
        </p:blipFill>
        <p:spPr>
          <a:xfrm>
            <a:off x="228600" y="3124200"/>
            <a:ext cx="8735209" cy="2438400"/>
          </a:xfrm>
          <a:prstGeom prst="rect">
            <a:avLst/>
          </a:prstGeom>
        </p:spPr>
      </p:pic>
      <p:sp>
        <p:nvSpPr>
          <p:cNvPr id="8" name="Content Placeholder 2"/>
          <p:cNvSpPr>
            <a:spLocks noGrp="1"/>
          </p:cNvSpPr>
          <p:nvPr>
            <p:ph sz="quarter" idx="1"/>
          </p:nvPr>
        </p:nvSpPr>
        <p:spPr>
          <a:xfrm>
            <a:off x="612648" y="1600200"/>
            <a:ext cx="8153400" cy="4495800"/>
          </a:xfrm>
        </p:spPr>
        <p:txBody>
          <a:bodyPr>
            <a:normAutofit/>
          </a:bodyPr>
          <a:lstStyle/>
          <a:p>
            <a:r>
              <a:rPr lang="en-US" dirty="0" smtClean="0"/>
              <a:t>Often legislators, public officials, policymakers, health care professionals and patients are forced to make decisions between cost, access, and quality. </a:t>
            </a:r>
            <a:endParaRPr lang="en-US" dirty="0"/>
          </a:p>
        </p:txBody>
      </p:sp>
      <p:pic>
        <p:nvPicPr>
          <p:cNvPr id="9" name="Picture 8"/>
          <p:cNvPicPr>
            <a:picLocks noChangeAspect="1"/>
          </p:cNvPicPr>
          <p:nvPr/>
        </p:nvPicPr>
        <p:blipFill>
          <a:blip r:embed="rId4"/>
          <a:stretch>
            <a:fillRect/>
          </a:stretch>
        </p:blipFill>
        <p:spPr>
          <a:xfrm>
            <a:off x="8048239" y="5773328"/>
            <a:ext cx="826349" cy="85753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Cost, Access, Quality Decisions</a:t>
            </a:r>
            <a:endParaRPr lang="en-US" b="1" dirty="0"/>
          </a:p>
        </p:txBody>
      </p:sp>
      <p:sp>
        <p:nvSpPr>
          <p:cNvPr id="3" name="Content Placeholder 2"/>
          <p:cNvSpPr>
            <a:spLocks noGrp="1"/>
          </p:cNvSpPr>
          <p:nvPr>
            <p:ph sz="quarter" idx="1"/>
          </p:nvPr>
        </p:nvSpPr>
        <p:spPr/>
        <p:txBody>
          <a:bodyPr>
            <a:normAutofit/>
          </a:bodyPr>
          <a:lstStyle/>
          <a:p>
            <a:r>
              <a:rPr lang="en-US" dirty="0" smtClean="0"/>
              <a:t>For each resources in </a:t>
            </a:r>
            <a:r>
              <a:rPr lang="en-US" u="sng" dirty="0" smtClean="0"/>
              <a:t>your community</a:t>
            </a:r>
            <a:r>
              <a:rPr lang="en-US" dirty="0" smtClean="0"/>
              <a:t> health ecosystem, ask yourself: </a:t>
            </a:r>
          </a:p>
          <a:p>
            <a:pPr lvl="1"/>
            <a:r>
              <a:rPr lang="en-US" dirty="0" smtClean="0"/>
              <a:t>Which aspects need to improve most: </a:t>
            </a:r>
            <a:r>
              <a:rPr lang="en-US" b="1" dirty="0" smtClean="0"/>
              <a:t>COST,</a:t>
            </a:r>
            <a:r>
              <a:rPr lang="en-US" dirty="0" smtClean="0"/>
              <a:t> </a:t>
            </a:r>
            <a:r>
              <a:rPr lang="en-US" b="1" dirty="0" smtClean="0"/>
              <a:t>ACCESS,</a:t>
            </a:r>
            <a:r>
              <a:rPr lang="en-US" dirty="0" smtClean="0"/>
              <a:t> or </a:t>
            </a:r>
            <a:r>
              <a:rPr lang="en-US" b="1" dirty="0" smtClean="0"/>
              <a:t>QUALITY</a:t>
            </a:r>
            <a:r>
              <a:rPr lang="en-US" dirty="0" smtClean="0"/>
              <a:t>? </a:t>
            </a:r>
          </a:p>
          <a:p>
            <a:pPr lvl="1"/>
            <a:r>
              <a:rPr lang="en-US" dirty="0" smtClean="0"/>
              <a:t>You may believe that more than one of these factors should be improved; however, you must choose the one you believe is MOST in need. </a:t>
            </a:r>
          </a:p>
          <a:p>
            <a:pPr lvl="1"/>
            <a:r>
              <a:rPr lang="en-US" dirty="0" smtClean="0"/>
              <a:t>Place a checkmark in one box for each resource. </a:t>
            </a:r>
          </a:p>
          <a:p>
            <a:endParaRPr lang="en-US" dirty="0"/>
          </a:p>
        </p:txBody>
      </p:sp>
      <p:pic>
        <p:nvPicPr>
          <p:cNvPr id="7" name="Picture 6"/>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762000"/>
          </a:xfrm>
        </p:spPr>
        <p:txBody>
          <a:bodyPr>
            <a:normAutofit/>
          </a:bodyPr>
          <a:lstStyle/>
          <a:p>
            <a:r>
              <a:rPr lang="en-US" b="1" dirty="0" smtClean="0"/>
              <a:t>What do resources need? </a:t>
            </a:r>
            <a:endParaRPr lang="en-US" b="1"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6" name="Picture 5"/>
          <p:cNvPicPr>
            <a:picLocks noChangeAspect="1"/>
          </p:cNvPicPr>
          <p:nvPr/>
        </p:nvPicPr>
        <p:blipFill>
          <a:blip r:embed="rId4"/>
          <a:stretch>
            <a:fillRect/>
          </a:stretch>
        </p:blipFill>
        <p:spPr>
          <a:xfrm>
            <a:off x="152400" y="927100"/>
            <a:ext cx="9321800" cy="59309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Three Corners:</a:t>
            </a:r>
            <a:endParaRPr lang="en-US" b="1" dirty="0"/>
          </a:p>
        </p:txBody>
      </p:sp>
      <p:sp>
        <p:nvSpPr>
          <p:cNvPr id="3" name="Content Placeholder 2"/>
          <p:cNvSpPr>
            <a:spLocks noGrp="1"/>
          </p:cNvSpPr>
          <p:nvPr>
            <p:ph sz="quarter" idx="1"/>
          </p:nvPr>
        </p:nvSpPr>
        <p:spPr>
          <a:xfrm>
            <a:off x="612648" y="2134266"/>
            <a:ext cx="8153400" cy="4192460"/>
          </a:xfrm>
        </p:spPr>
        <p:txBody>
          <a:bodyPr>
            <a:normAutofit/>
          </a:bodyPr>
          <a:lstStyle/>
          <a:p>
            <a:r>
              <a:rPr lang="en-US" dirty="0" smtClean="0"/>
              <a:t>Standing up &amp; get moving! </a:t>
            </a:r>
          </a:p>
          <a:p>
            <a:r>
              <a:rPr lang="en-US" dirty="0" smtClean="0"/>
              <a:t>3 corners are labeled: </a:t>
            </a:r>
            <a:r>
              <a:rPr lang="en-US" sz="2300" b="1" dirty="0" smtClean="0">
                <a:solidFill>
                  <a:srgbClr val="FF0000"/>
                </a:solidFill>
              </a:rPr>
              <a:t>COST,</a:t>
            </a:r>
            <a:r>
              <a:rPr lang="en-US" sz="2300" dirty="0" smtClean="0">
                <a:solidFill>
                  <a:srgbClr val="FF0000"/>
                </a:solidFill>
              </a:rPr>
              <a:t> </a:t>
            </a:r>
            <a:r>
              <a:rPr lang="en-US" sz="2300" b="1" dirty="0" smtClean="0">
                <a:solidFill>
                  <a:srgbClr val="FF0000"/>
                </a:solidFill>
              </a:rPr>
              <a:t>ACCESS,</a:t>
            </a:r>
            <a:r>
              <a:rPr lang="en-US" sz="2300" dirty="0" smtClean="0">
                <a:solidFill>
                  <a:srgbClr val="FF0000"/>
                </a:solidFill>
              </a:rPr>
              <a:t> and </a:t>
            </a:r>
            <a:r>
              <a:rPr lang="en-US" sz="2300" b="1" dirty="0" smtClean="0">
                <a:solidFill>
                  <a:srgbClr val="FF0000"/>
                </a:solidFill>
              </a:rPr>
              <a:t>QUALITY</a:t>
            </a:r>
            <a:r>
              <a:rPr lang="en-US" sz="2300" dirty="0" smtClean="0">
                <a:solidFill>
                  <a:srgbClr val="FF0000"/>
                </a:solidFill>
              </a:rPr>
              <a:t>.  </a:t>
            </a:r>
          </a:p>
          <a:p>
            <a:r>
              <a:rPr lang="en-US" b="1" dirty="0" smtClean="0"/>
              <a:t>When each resource is called, silently go to the corner of the room based on the factor you believe most needs to be improved.  </a:t>
            </a:r>
          </a:p>
          <a:p>
            <a:r>
              <a:rPr lang="en-US" i="1" dirty="0" smtClean="0"/>
              <a:t>Be sure to report to the corner you initially checked, even if it’s not the popular answer!</a:t>
            </a:r>
            <a:endParaRPr lang="en-US" b="1" i="1" dirty="0"/>
          </a:p>
        </p:txBody>
      </p:sp>
      <p:pic>
        <p:nvPicPr>
          <p:cNvPr id="7" name="Picture 6"/>
          <p:cNvPicPr>
            <a:picLocks noChangeAspect="1"/>
          </p:cNvPicPr>
          <p:nvPr/>
        </p:nvPicPr>
        <p:blipFill>
          <a:blip r:embed="rId3"/>
          <a:stretch>
            <a:fillRect/>
          </a:stretch>
        </p:blipFill>
        <p:spPr>
          <a:xfrm>
            <a:off x="8048239" y="5773328"/>
            <a:ext cx="826349" cy="857532"/>
          </a:xfrm>
          <a:prstGeom prst="rect">
            <a:avLst/>
          </a:prstGeom>
        </p:spPr>
      </p:pic>
      <p:pic>
        <p:nvPicPr>
          <p:cNvPr id="22530"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43600" y="0"/>
            <a:ext cx="3200400" cy="2134266"/>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3658</TotalTime>
  <Words>1099</Words>
  <Application>Microsoft Office PowerPoint</Application>
  <PresentationFormat>On-screen Show (4:3)</PresentationFormat>
  <Paragraphs>77</Paragraphs>
  <Slides>12</Slides>
  <Notes>12</Notes>
  <HiddenSlides>0</HiddenSlides>
  <MMClips>0</MMClips>
  <ScaleCrop>false</ScaleCrop>
  <HeadingPairs>
    <vt:vector size="6" baseType="variant">
      <vt:variant>
        <vt:lpstr>Theme</vt:lpstr>
      </vt:variant>
      <vt:variant>
        <vt:i4>1</vt:i4>
      </vt:variant>
      <vt:variant>
        <vt:lpstr>Links</vt:lpstr>
      </vt:variant>
      <vt:variant>
        <vt:i4>1</vt:i4>
      </vt:variant>
      <vt:variant>
        <vt:lpstr>Slide Titles</vt:lpstr>
      </vt:variant>
      <vt:variant>
        <vt:i4>12</vt:i4>
      </vt:variant>
    </vt:vector>
  </HeadingPairs>
  <TitlesOfParts>
    <vt:vector size="14" baseType="lpstr">
      <vt:lpstr>Median</vt:lpstr>
      <vt:lpstr>???</vt:lpstr>
      <vt:lpstr>Lesson 6.2: ACCESS, QUALITY, &amp; COST</vt:lpstr>
      <vt:lpstr>Do Now</vt:lpstr>
      <vt:lpstr>“Iron Triangle” of Healthcare: </vt:lpstr>
      <vt:lpstr>Example: Fitness Club</vt:lpstr>
      <vt:lpstr>Think:</vt:lpstr>
      <vt:lpstr>Cost, Access, Quality Questions</vt:lpstr>
      <vt:lpstr>Cost, Access, Quality Decisions</vt:lpstr>
      <vt:lpstr>What do resources need? </vt:lpstr>
      <vt:lpstr>Three Corners:</vt:lpstr>
      <vt:lpstr>Debate:</vt:lpstr>
      <vt:lpstr>Assessment Exercise:</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81</cp:revision>
  <dcterms:created xsi:type="dcterms:W3CDTF">2014-02-21T02:09:14Z</dcterms:created>
  <dcterms:modified xsi:type="dcterms:W3CDTF">2014-10-08T14:26:22Z</dcterms:modified>
</cp:coreProperties>
</file>