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71" r:id="rId6"/>
    <p:sldId id="272" r:id="rId7"/>
    <p:sldId id="273" r:id="rId8"/>
    <p:sldId id="270" r:id="rId9"/>
    <p:sldId id="269" r:id="rId10"/>
    <p:sldId id="274"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4/17/14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provides students with a simple, step-wise process for studying a health issue. Students will begin with an examples about Facebook &amp; cognitive function in seniors, then they will launch into the steps for outlining a basic descriptive study focused on an outcome. After this, they will take the next step to begin thinking about links between the outcomes and possible exposures (risk factors). Finally, students will practice identifying the steps of this process with a sample data set.</a:t>
            </a:r>
          </a:p>
          <a:p>
            <a:endParaRPr lang="en-US" dirty="0" smtClean="0"/>
          </a:p>
          <a:p>
            <a:endParaRPr lang="en-US" dirty="0" smtClean="0"/>
          </a:p>
          <a:p>
            <a:r>
              <a:rPr lang="en-US" dirty="0" smtClean="0"/>
              <a:t>Image source</a:t>
            </a:r>
            <a:r>
              <a:rPr lang="en-US" dirty="0" smtClean="0"/>
              <a:t>:  http://en.wikipedia.org/wiki/Vector_%28epidemiology%29</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to get students engaged in the health issues they are passionate about or curious about in the context of conducting epidemiological studies. This will prime them for their team case study by giving them a chance to get their feet wet.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Facebook use &amp; cognitive function</a:t>
            </a:r>
          </a:p>
          <a:p>
            <a:pPr marL="228600" indent="-228600">
              <a:buAutoNum type="arabicPeriod"/>
            </a:pPr>
            <a:r>
              <a:rPr lang="en-US" dirty="0" smtClean="0"/>
              <a:t>Most likely a correlation. Answers to “why” will vary.</a:t>
            </a:r>
          </a:p>
          <a:p>
            <a:pPr marL="228600" indent="-228600">
              <a:buAutoNum type="arabicPeriod"/>
            </a:pPr>
            <a:r>
              <a:rPr lang="en-US" dirty="0" smtClean="0"/>
              <a:t>“Is</a:t>
            </a:r>
            <a:r>
              <a:rPr lang="en-US" baseline="0" dirty="0" smtClean="0"/>
              <a:t> Facebook Correlated with Higher Cognitive Function Among Seniors?”</a:t>
            </a:r>
            <a:endParaRPr lang="en-US"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few possible exposures:  Social connectivity,</a:t>
            </a:r>
            <a:r>
              <a:rPr lang="en-US" baseline="0" dirty="0" smtClean="0"/>
              <a:t> age at retirement, hobbies, amount of television watched, sedentary vs. activity, amount of reading, other chronic conditions, diet, genetic predisposition,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a:t>
            </a:r>
            <a:r>
              <a:rPr lang="en-US" baseline="0" dirty="0" smtClean="0"/>
              <a:t> other types of outcomes might there be?”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would happen if scientists </a:t>
            </a:r>
            <a:r>
              <a:rPr lang="en-US" baseline="0" dirty="0" smtClean="0"/>
              <a:t>did not determine and agree upon definitions of outcomes prior to conducting studies?”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a:t>
            </a:r>
            <a:r>
              <a:rPr lang="en-US" baseline="0" dirty="0" smtClean="0"/>
              <a:t> is selecting a study population a difficult step? What factors should influence the study population chosen?”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“Can</a:t>
            </a:r>
            <a:r>
              <a:rPr lang="en-US" baseline="0" dirty="0" smtClean="0"/>
              <a:t> you think of a way to remember the difference between prevalence and incidence?”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the types</a:t>
            </a:r>
            <a:r>
              <a:rPr lang="en-US" baseline="0" dirty="0" smtClean="0"/>
              <a:t> of epidemiological studies (descriptive vs. analytical) focused on in Lesson 9.5. Exposures are not a focus of descriptive studies, but are required when the study is seeking to determine relationships between variables.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 </a:t>
            </a:r>
            <a:r>
              <a:rPr lang="en-US" dirty="0" smtClean="0"/>
              <a:t>Answers: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Performance on fitness test; Behavior</a:t>
            </a:r>
          </a:p>
          <a:p>
            <a:r>
              <a:rPr lang="en-US" dirty="0" smtClean="0"/>
              <a:t>2. </a:t>
            </a:r>
            <a:r>
              <a:rPr lang="en-US" sz="1200" kern="1200" baseline="0" dirty="0" smtClean="0">
                <a:solidFill>
                  <a:schemeClr val="tx1"/>
                </a:solidFill>
                <a:latin typeface="+mn-lt"/>
                <a:ea typeface="+mn-ea"/>
                <a:cs typeface="+mn-cs"/>
              </a:rPr>
              <a:t>Passing (for girls): ½ mi time &lt; 6 min; Sit-ups &gt; 25 in 1 min Push-ups &gt; 6 in 1min</a:t>
            </a:r>
          </a:p>
          <a:p>
            <a:r>
              <a:rPr lang="en-US" sz="1200" kern="1200" baseline="0" dirty="0" smtClean="0">
                <a:solidFill>
                  <a:schemeClr val="tx1"/>
                </a:solidFill>
                <a:latin typeface="+mn-lt"/>
                <a:ea typeface="+mn-ea"/>
                <a:cs typeface="+mn-cs"/>
              </a:rPr>
              <a:t>3. 92 seniors; other answers will vary</a:t>
            </a:r>
          </a:p>
          <a:p>
            <a:r>
              <a:rPr lang="en-US" sz="1200" kern="1200" baseline="0" dirty="0" smtClean="0">
                <a:solidFill>
                  <a:schemeClr val="tx1"/>
                </a:solidFill>
                <a:latin typeface="+mn-lt"/>
                <a:ea typeface="+mn-ea"/>
                <a:cs typeface="+mn-cs"/>
              </a:rPr>
              <a:t>4. prevalence: current-day snapshot of passing!  (total passing today: (25+32+12+19) = 88; total population: 92 </a:t>
            </a:r>
          </a:p>
          <a:p>
            <a:r>
              <a:rPr lang="en-US" sz="1200" kern="1200" baseline="0" dirty="0" smtClean="0">
                <a:solidFill>
                  <a:schemeClr val="tx1"/>
                </a:solidFill>
                <a:latin typeface="+mn-lt"/>
                <a:ea typeface="+mn-ea"/>
                <a:cs typeface="+mn-cs"/>
              </a:rPr>
              <a:t>Calc:    [(25+32+12+19)/92] = 88/92 = ~0.96 = 96%</a:t>
            </a:r>
          </a:p>
          <a:p>
            <a:r>
              <a:rPr lang="en-US" sz="1200" kern="1200" baseline="0" dirty="0" smtClean="0">
                <a:solidFill>
                  <a:schemeClr val="tx1"/>
                </a:solidFill>
                <a:latin typeface="+mn-lt"/>
                <a:ea typeface="+mn-ea"/>
                <a:cs typeface="+mn-cs"/>
              </a:rPr>
              <a:t>Prevalence is 96% of students pass after 4 years</a:t>
            </a:r>
          </a:p>
          <a:p>
            <a:r>
              <a:rPr lang="en-US" sz="1200" kern="1200" baseline="0" dirty="0" smtClean="0">
                <a:solidFill>
                  <a:schemeClr val="tx1"/>
                </a:solidFill>
                <a:latin typeface="+mn-lt"/>
                <a:ea typeface="+mn-ea"/>
                <a:cs typeface="+mn-cs"/>
              </a:rPr>
              <a:t>Incidence: must choose time frame (try 1st 4 years)’</a:t>
            </a:r>
          </a:p>
          <a:p>
            <a:r>
              <a:rPr lang="en-US" sz="1200" kern="1200" baseline="0" dirty="0" smtClean="0">
                <a:solidFill>
                  <a:schemeClr val="tx1"/>
                </a:solidFill>
                <a:latin typeface="+mn-lt"/>
                <a:ea typeface="+mn-ea"/>
                <a:cs typeface="+mn-cs"/>
              </a:rPr>
              <a:t># new cases: (25+32+12+19) = 88 </a:t>
            </a:r>
          </a:p>
          <a:p>
            <a:r>
              <a:rPr lang="en-US" sz="1200" kern="1200" baseline="0" dirty="0" smtClean="0">
                <a:solidFill>
                  <a:schemeClr val="tx1"/>
                </a:solidFill>
                <a:latin typeface="+mn-lt"/>
                <a:ea typeface="+mn-ea"/>
                <a:cs typeface="+mn-cs"/>
              </a:rPr>
              <a:t>total population: 92 </a:t>
            </a:r>
          </a:p>
          <a:p>
            <a:r>
              <a:rPr lang="en-US" sz="1200" kern="1200" baseline="0" dirty="0" smtClean="0">
                <a:solidFill>
                  <a:schemeClr val="tx1"/>
                </a:solidFill>
                <a:latin typeface="+mn-lt"/>
                <a:ea typeface="+mn-ea"/>
                <a:cs typeface="+mn-cs"/>
              </a:rPr>
              <a:t>time frame:  4 years </a:t>
            </a:r>
          </a:p>
          <a:p>
            <a:r>
              <a:rPr lang="en-US" sz="1200" kern="1200" baseline="0" dirty="0" smtClean="0">
                <a:solidFill>
                  <a:schemeClr val="tx1"/>
                </a:solidFill>
                <a:latin typeface="+mn-lt"/>
                <a:ea typeface="+mn-ea"/>
                <a:cs typeface="+mn-cs"/>
              </a:rPr>
              <a:t>Calc:      [(88/92)/4] = ~0.24 = 24%</a:t>
            </a:r>
          </a:p>
          <a:p>
            <a:r>
              <a:rPr lang="en-US" sz="1200" kern="1200" baseline="0" dirty="0" smtClean="0">
                <a:solidFill>
                  <a:schemeClr val="tx1"/>
                </a:solidFill>
                <a:latin typeface="+mn-lt"/>
                <a:ea typeface="+mn-ea"/>
                <a:cs typeface="+mn-cs"/>
              </a:rPr>
              <a:t>Average incidence for passing is 24 students per 100 students per year OR 24% per year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9.7:</a:t>
            </a:r>
            <a:br>
              <a:rPr lang="en-US" dirty="0" smtClean="0"/>
            </a:br>
            <a:r>
              <a:rPr lang="en-US" dirty="0" smtClean="0"/>
              <a:t>Exposures &amp; Outcomes</a:t>
            </a:r>
            <a:endParaRPr lang="en-US" sz="4444" dirty="0"/>
          </a:p>
        </p:txBody>
      </p:sp>
      <p:sp>
        <p:nvSpPr>
          <p:cNvPr id="3" name="Subtitle 2"/>
          <p:cNvSpPr>
            <a:spLocks noGrp="1"/>
          </p:cNvSpPr>
          <p:nvPr>
            <p:ph type="subTitle" idx="1"/>
          </p:nvPr>
        </p:nvSpPr>
        <p:spPr/>
        <p:txBody>
          <a:bodyPr/>
          <a:lstStyle/>
          <a:p>
            <a:r>
              <a:rPr lang="en-US" dirty="0" smtClean="0"/>
              <a:t>Module 9: Epidemiology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9.7: </a:t>
            </a:r>
            <a:r>
              <a:rPr lang="en-US" sz="2200" dirty="0" smtClean="0">
                <a:latin typeface="+mj-lt"/>
              </a:rPr>
              <a:t> </a:t>
            </a:r>
            <a:r>
              <a:rPr lang="en-US" sz="2400" dirty="0" smtClean="0"/>
              <a:t> Identify epidemiological questions by identifying outcomes and possible exposures.</a:t>
            </a:r>
            <a:endParaRPr lang="en-US" sz="2200" dirty="0">
              <a:latin typeface="+mj-lt"/>
            </a:endParaRPr>
          </a:p>
        </p:txBody>
      </p:sp>
      <p:pic>
        <p:nvPicPr>
          <p:cNvPr id="7" name="Picture 6"/>
          <p:cNvPicPr>
            <a:picLocks noChangeAspect="1"/>
          </p:cNvPicPr>
          <p:nvPr/>
        </p:nvPicPr>
        <p:blipFill>
          <a:blip r:embed="rId3"/>
          <a:stretch>
            <a:fillRect/>
          </a:stretch>
        </p:blipFill>
        <p:spPr>
          <a:xfrm>
            <a:off x="4648200" y="1587500"/>
            <a:ext cx="3699774" cy="24511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7635064" y="228600"/>
            <a:ext cx="826349" cy="857532"/>
          </a:xfrm>
          <a:prstGeom prst="rect">
            <a:avLst/>
          </a:prstGeom>
        </p:spPr>
      </p:pic>
      <p:sp>
        <p:nvSpPr>
          <p:cNvPr id="7" name="Content Placeholder 2"/>
          <p:cNvSpPr>
            <a:spLocks noGrp="1"/>
          </p:cNvSpPr>
          <p:nvPr>
            <p:ph sz="quarter" idx="1"/>
          </p:nvPr>
        </p:nvSpPr>
        <p:spPr>
          <a:xfrm>
            <a:off x="304800" y="1600200"/>
            <a:ext cx="8461248" cy="5029200"/>
          </a:xfrm>
        </p:spPr>
        <p:txBody>
          <a:bodyPr>
            <a:normAutofit fontScale="92500" lnSpcReduction="20000"/>
          </a:bodyPr>
          <a:lstStyle/>
          <a:p>
            <a:pPr lvl="0"/>
            <a:r>
              <a:rPr lang="en-US" dirty="0" smtClean="0"/>
              <a:t>1. What </a:t>
            </a:r>
            <a:r>
              <a:rPr lang="en-US" dirty="0" smtClean="0"/>
              <a:t>is the health outcome?</a:t>
            </a:r>
            <a:r>
              <a:rPr lang="en-US" dirty="0" smtClean="0"/>
              <a:t> What </a:t>
            </a:r>
            <a:r>
              <a:rPr lang="en-US" dirty="0" smtClean="0"/>
              <a:t>type of health outcome is it? </a:t>
            </a:r>
            <a:r>
              <a:rPr lang="en-US" dirty="0" smtClean="0"/>
              <a:t> </a:t>
            </a:r>
          </a:p>
          <a:p>
            <a:pPr lvl="0"/>
            <a:r>
              <a:rPr lang="en-US" dirty="0" smtClean="0"/>
              <a:t>2. How </a:t>
            </a:r>
            <a:r>
              <a:rPr lang="en-US" dirty="0" smtClean="0"/>
              <a:t>would you define the “case” in this </a:t>
            </a:r>
            <a:r>
              <a:rPr lang="en-US" dirty="0" smtClean="0"/>
              <a:t>situation? </a:t>
            </a:r>
          </a:p>
          <a:p>
            <a:pPr lvl="0"/>
            <a:r>
              <a:rPr lang="en-US" dirty="0" smtClean="0"/>
              <a:t>3. What </a:t>
            </a:r>
            <a:r>
              <a:rPr lang="en-US" dirty="0" smtClean="0"/>
              <a:t>population was used in this study? </a:t>
            </a:r>
            <a:r>
              <a:rPr lang="en-US" dirty="0" smtClean="0"/>
              <a:t>  What </a:t>
            </a:r>
            <a:r>
              <a:rPr lang="en-US" dirty="0" smtClean="0"/>
              <a:t>other characteristics of the population (not given) might be important to </a:t>
            </a:r>
            <a:r>
              <a:rPr lang="en-US" dirty="0" smtClean="0"/>
              <a:t>consider</a:t>
            </a:r>
            <a:r>
              <a:rPr lang="en-US" dirty="0" smtClean="0"/>
              <a:t>?</a:t>
            </a:r>
            <a:r>
              <a:rPr lang="en-US" dirty="0" smtClean="0"/>
              <a:t> </a:t>
            </a:r>
          </a:p>
          <a:p>
            <a:pPr lvl="0"/>
            <a:r>
              <a:rPr lang="en-US" dirty="0" smtClean="0"/>
              <a:t>4. Describe </a:t>
            </a:r>
            <a:r>
              <a:rPr lang="en-US" dirty="0" smtClean="0"/>
              <a:t>the extent of the problem using </a:t>
            </a:r>
            <a:r>
              <a:rPr lang="en-US" b="1" i="1" dirty="0" smtClean="0"/>
              <a:t>prevalence</a:t>
            </a:r>
            <a:r>
              <a:rPr lang="en-US" dirty="0" smtClean="0"/>
              <a:t> and </a:t>
            </a:r>
            <a:r>
              <a:rPr lang="en-US" b="1" i="1" dirty="0" smtClean="0"/>
              <a:t>incidence</a:t>
            </a:r>
            <a:r>
              <a:rPr lang="en-US" dirty="0" smtClean="0"/>
              <a:t> rates</a:t>
            </a:r>
            <a:r>
              <a:rPr lang="en-US" b="1" i="1" dirty="0" smtClean="0"/>
              <a:t>. </a:t>
            </a:r>
            <a:r>
              <a:rPr lang="en-US" b="1" i="1" dirty="0" smtClean="0"/>
              <a:t> </a:t>
            </a:r>
            <a:r>
              <a:rPr lang="en-US" i="1" dirty="0" smtClean="0"/>
              <a:t>(</a:t>
            </a:r>
            <a:r>
              <a:rPr lang="en-US" i="1" dirty="0" smtClean="0"/>
              <a:t>Hint: Assume year 4 was just evaluated (2011) for calculating the current prevalence rate.  For 	incidence rates, you must choose the time frame you will use.</a:t>
            </a:r>
            <a:r>
              <a:rPr lang="en-US" i="1" dirty="0" smtClean="0"/>
              <a:t>)    </a:t>
            </a:r>
            <a:endParaRPr lang="en-US" dirty="0" smtClean="0"/>
          </a:p>
          <a:p>
            <a:r>
              <a:rPr lang="en-US" dirty="0" smtClean="0"/>
              <a:t>5</a:t>
            </a:r>
            <a:r>
              <a:rPr lang="en-US" dirty="0" smtClean="0"/>
              <a:t>.   List five possible exposures that could have had an effect on the outcome in this study.</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DEFINE:		</a:t>
            </a:r>
          </a:p>
          <a:p>
            <a:pPr lvl="1"/>
            <a:r>
              <a:rPr lang="en-US" dirty="0" smtClean="0"/>
              <a:t>Outcome</a:t>
            </a:r>
            <a:r>
              <a:rPr lang="en-US" dirty="0" smtClean="0"/>
              <a:t>:</a:t>
            </a:r>
            <a:endParaRPr lang="en-US" dirty="0" smtClean="0"/>
          </a:p>
          <a:p>
            <a:pPr lvl="1"/>
            <a:r>
              <a:rPr lang="en-US" dirty="0" smtClean="0"/>
              <a:t>Prevalence</a:t>
            </a:r>
            <a:r>
              <a:rPr lang="en-US" dirty="0" smtClean="0"/>
              <a:t>:</a:t>
            </a:r>
            <a:endParaRPr lang="en-US" dirty="0" smtClean="0"/>
          </a:p>
          <a:p>
            <a:pPr lvl="1"/>
            <a:r>
              <a:rPr lang="en-US" dirty="0" smtClean="0"/>
              <a:t>Exposure</a:t>
            </a:r>
            <a:r>
              <a:rPr lang="en-US" dirty="0" smtClean="0"/>
              <a:t>:</a:t>
            </a:r>
          </a:p>
          <a:p>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Propose </a:t>
            </a:r>
            <a:r>
              <a:rPr lang="en-US" sz="3111" dirty="0" smtClean="0"/>
              <a:t>An Epidemiological Study</a:t>
            </a:r>
            <a:r>
              <a:rPr lang="en-US" sz="3556" dirty="0" smtClean="0"/>
              <a:t/>
            </a:r>
            <a:br>
              <a:rPr lang="en-US" sz="3556" dirty="0" smtClean="0"/>
            </a:br>
            <a:endParaRPr lang="en-US" dirty="0"/>
          </a:p>
        </p:txBody>
      </p:sp>
      <p:sp>
        <p:nvSpPr>
          <p:cNvPr id="3" name="Content Placeholder 2"/>
          <p:cNvSpPr>
            <a:spLocks noGrp="1"/>
          </p:cNvSpPr>
          <p:nvPr>
            <p:ph sz="quarter" idx="1"/>
          </p:nvPr>
        </p:nvSpPr>
        <p:spPr>
          <a:xfrm>
            <a:off x="457200" y="1404592"/>
            <a:ext cx="8153400" cy="4495800"/>
          </a:xfrm>
        </p:spPr>
        <p:txBody>
          <a:bodyPr>
            <a:normAutofit/>
          </a:bodyPr>
          <a:lstStyle/>
          <a:p>
            <a:r>
              <a:rPr lang="en-US" dirty="0" smtClean="0"/>
              <a:t> Using </a:t>
            </a:r>
            <a:r>
              <a:rPr lang="en-US" dirty="0" smtClean="0"/>
              <a:t>the table below, plan an epidemiological study on any health topic of interest.</a:t>
            </a:r>
          </a:p>
          <a:p>
            <a:pPr lvl="0"/>
            <a:endParaRPr lang="en-US" dirty="0" smtClean="0"/>
          </a:p>
        </p:txBody>
      </p:sp>
      <p:pic>
        <p:nvPicPr>
          <p:cNvPr id="7" name="Picture 6"/>
          <p:cNvPicPr>
            <a:picLocks noChangeAspect="1"/>
          </p:cNvPicPr>
          <p:nvPr/>
        </p:nvPicPr>
        <p:blipFill>
          <a:blip r:embed="rId3"/>
          <a:stretch>
            <a:fillRect/>
          </a:stretch>
        </p:blipFill>
        <p:spPr>
          <a:xfrm>
            <a:off x="8228076" y="5900392"/>
            <a:ext cx="765048" cy="780987"/>
          </a:xfrm>
          <a:prstGeom prst="rect">
            <a:avLst/>
          </a:prstGeom>
        </p:spPr>
      </p:pic>
      <p:pic>
        <p:nvPicPr>
          <p:cNvPr id="5" name="Picture 4"/>
          <p:cNvPicPr>
            <a:picLocks noChangeAspect="1"/>
          </p:cNvPicPr>
          <p:nvPr/>
        </p:nvPicPr>
        <p:blipFill>
          <a:blip r:embed="rId4"/>
          <a:stretch>
            <a:fillRect/>
          </a:stretch>
        </p:blipFill>
        <p:spPr>
          <a:xfrm>
            <a:off x="1600200" y="2514601"/>
            <a:ext cx="6272179" cy="3385791"/>
          </a:xfrm>
          <a:prstGeom prst="rect">
            <a:avLst/>
          </a:prstGeom>
        </p:spPr>
      </p:pic>
      <p:pic>
        <p:nvPicPr>
          <p:cNvPr id="6" name="Picture 5"/>
          <p:cNvPicPr>
            <a:picLocks noChangeAspect="1"/>
          </p:cNvPicPr>
          <p:nvPr/>
        </p:nvPicPr>
        <p:blipFill>
          <a:blip r:embed="rId5"/>
          <a:stretch>
            <a:fillRect/>
          </a:stretch>
        </p:blipFill>
        <p:spPr>
          <a:xfrm>
            <a:off x="-12700" y="5900392"/>
            <a:ext cx="8318500" cy="9576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Facebook as an Exposure</a:t>
            </a:r>
            <a:br>
              <a:rPr lang="en-US" dirty="0" smtClean="0"/>
            </a:br>
            <a:endParaRPr lang="en-US" dirty="0"/>
          </a:p>
        </p:txBody>
      </p:sp>
      <p:sp>
        <p:nvSpPr>
          <p:cNvPr id="3" name="Content Placeholder 2"/>
          <p:cNvSpPr>
            <a:spLocks noGrp="1"/>
          </p:cNvSpPr>
          <p:nvPr>
            <p:ph sz="quarter" idx="1"/>
          </p:nvPr>
        </p:nvSpPr>
        <p:spPr>
          <a:xfrm>
            <a:off x="612648" y="1600200"/>
            <a:ext cx="8153400" cy="4724400"/>
          </a:xfrm>
        </p:spPr>
        <p:txBody>
          <a:bodyPr>
            <a:normAutofit fontScale="92500" lnSpcReduction="20000"/>
          </a:bodyPr>
          <a:lstStyle/>
          <a:p>
            <a:r>
              <a:rPr lang="en-US" dirty="0" smtClean="0"/>
              <a:t>Suppose </a:t>
            </a:r>
            <a:r>
              <a:rPr lang="en-US" dirty="0" smtClean="0"/>
              <a:t>you read a study titled, “Does Facebook Prevent Alzheimer's? The Relationship Between Online Social Networking and Cognitive Function in Senior Citizens.” Use your inferences about this study to answer the questions below</a:t>
            </a:r>
            <a:r>
              <a:rPr lang="en-US" dirty="0" smtClean="0"/>
              <a:t>.</a:t>
            </a:r>
          </a:p>
          <a:p>
            <a:pPr lvl="0"/>
            <a:r>
              <a:rPr lang="en-US" dirty="0" smtClean="0"/>
              <a:t>1. </a:t>
            </a:r>
            <a:r>
              <a:rPr lang="en-US" dirty="0" smtClean="0"/>
              <a:t>What two primary variables are being researched in this study</a:t>
            </a:r>
            <a:r>
              <a:rPr lang="en-US" dirty="0" smtClean="0"/>
              <a:t>? </a:t>
            </a:r>
          </a:p>
          <a:p>
            <a:pPr lvl="0"/>
            <a:r>
              <a:rPr lang="en-US" dirty="0" smtClean="0"/>
              <a:t>2. Do </a:t>
            </a:r>
            <a:r>
              <a:rPr lang="en-US" dirty="0" smtClean="0"/>
              <a:t>you think there is a causal relationship or a correlation between these variables? Why</a:t>
            </a:r>
            <a:r>
              <a:rPr lang="en-US" dirty="0" smtClean="0"/>
              <a:t>? </a:t>
            </a:r>
          </a:p>
          <a:p>
            <a:pPr lvl="0"/>
            <a:r>
              <a:rPr lang="en-US" dirty="0" smtClean="0"/>
              <a:t>3. If </a:t>
            </a:r>
            <a:r>
              <a:rPr lang="en-US" dirty="0" smtClean="0"/>
              <a:t>you wanted to change the title to </a:t>
            </a:r>
            <a:r>
              <a:rPr lang="en-US" dirty="0" smtClean="0"/>
              <a:t>prevent misinterpretation </a:t>
            </a:r>
            <a:r>
              <a:rPr lang="en-US" dirty="0" smtClean="0"/>
              <a:t>of the research findings, how might you do so</a:t>
            </a:r>
            <a:r>
              <a:rPr lang="en-US" dirty="0" smtClean="0"/>
              <a:t>? </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Cognitive Function as an Outcome</a:t>
            </a:r>
          </a:p>
        </p:txBody>
      </p:sp>
      <p:sp>
        <p:nvSpPr>
          <p:cNvPr id="3" name="Content Placeholder 2"/>
          <p:cNvSpPr>
            <a:spLocks noGrp="1"/>
          </p:cNvSpPr>
          <p:nvPr>
            <p:ph sz="quarter" idx="1"/>
          </p:nvPr>
        </p:nvSpPr>
        <p:spPr/>
        <p:txBody>
          <a:bodyPr/>
          <a:lstStyle/>
          <a:p>
            <a:r>
              <a:rPr lang="en-US" dirty="0" smtClean="0"/>
              <a:t>Using </a:t>
            </a:r>
            <a:r>
              <a:rPr lang="en-US" dirty="0" smtClean="0"/>
              <a:t>cognitive function in senior citizens as an outcome, work with a partner to list as many possible exposures (or risk factors) that might be related to the outcome in the box below:</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381000" y="3753402"/>
            <a:ext cx="7117894" cy="23425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Steps to Conducting a Descriptive Epidemiological Study</a:t>
            </a:r>
            <a:endParaRPr lang="en-US" sz="3200" dirty="0"/>
          </a:p>
        </p:txBody>
      </p:sp>
      <p:sp>
        <p:nvSpPr>
          <p:cNvPr id="3" name="Content Placeholder 2"/>
          <p:cNvSpPr>
            <a:spLocks noGrp="1"/>
          </p:cNvSpPr>
          <p:nvPr>
            <p:ph sz="quarter" idx="1"/>
          </p:nvPr>
        </p:nvSpPr>
        <p:spPr>
          <a:xfrm>
            <a:off x="612648" y="1600200"/>
            <a:ext cx="8153400" cy="5257800"/>
          </a:xfrm>
        </p:spPr>
        <p:txBody>
          <a:bodyPr>
            <a:normAutofit fontScale="85000" lnSpcReduction="20000"/>
          </a:bodyPr>
          <a:lstStyle/>
          <a:p>
            <a:r>
              <a:rPr lang="en-US" sz="3200" b="1" dirty="0" smtClean="0"/>
              <a:t>1</a:t>
            </a:r>
            <a:r>
              <a:rPr lang="en-US" sz="3200" b="1" dirty="0" smtClean="0"/>
              <a:t>) Choose the OUTCOME.</a:t>
            </a:r>
            <a:endParaRPr lang="en-US" sz="3600" dirty="0" smtClean="0"/>
          </a:p>
          <a:p>
            <a:pPr lvl="1"/>
            <a:r>
              <a:rPr lang="en-US" sz="2800" dirty="0" smtClean="0"/>
              <a:t>Epidemiologists ask, “</a:t>
            </a:r>
            <a:r>
              <a:rPr lang="en-US" sz="2800" i="1" dirty="0" smtClean="0"/>
              <a:t>Does __________(risk factor/exposure) affect ______________(outcome)?</a:t>
            </a:r>
            <a:r>
              <a:rPr lang="en-US" sz="2800" i="1" dirty="0" smtClean="0"/>
              <a:t>”</a:t>
            </a:r>
            <a:r>
              <a:rPr lang="en-US" sz="3200" i="1" dirty="0" smtClean="0"/>
              <a:t> </a:t>
            </a:r>
            <a:endParaRPr lang="en-US" sz="3600" dirty="0" smtClean="0"/>
          </a:p>
          <a:p>
            <a:pPr lvl="1"/>
            <a:r>
              <a:rPr lang="en-US" sz="2800" dirty="0" smtClean="0"/>
              <a:t>We can think about THREE types of outcomes:</a:t>
            </a:r>
            <a:endParaRPr lang="en-US" sz="3200" dirty="0" smtClean="0"/>
          </a:p>
          <a:p>
            <a:pPr lvl="2">
              <a:buNone/>
            </a:pPr>
            <a:r>
              <a:rPr lang="en-US" dirty="0" smtClean="0"/>
              <a:t>1</a:t>
            </a:r>
            <a:r>
              <a:rPr lang="en-US" dirty="0" smtClean="0"/>
              <a:t>. </a:t>
            </a:r>
            <a:r>
              <a:rPr lang="en-US" b="1" u="sng" dirty="0" smtClean="0"/>
              <a:t>Medical conditions:</a:t>
            </a:r>
            <a:endParaRPr lang="en-US" sz="3000" dirty="0" smtClean="0"/>
          </a:p>
          <a:p>
            <a:pPr lvl="3"/>
            <a:r>
              <a:rPr lang="en-US" dirty="0" smtClean="0"/>
              <a:t> Infectious: H1N1</a:t>
            </a:r>
            <a:endParaRPr lang="en-US" sz="2200" dirty="0" smtClean="0"/>
          </a:p>
          <a:p>
            <a:pPr lvl="3"/>
            <a:r>
              <a:rPr lang="en-US" dirty="0" smtClean="0"/>
              <a:t> </a:t>
            </a:r>
            <a:r>
              <a:rPr lang="en-US" dirty="0" err="1" smtClean="0"/>
              <a:t>Noncommunicable</a:t>
            </a:r>
            <a:r>
              <a:rPr lang="en-US" dirty="0" smtClean="0"/>
              <a:t>: Asthma</a:t>
            </a:r>
            <a:endParaRPr lang="en-US" sz="2200" dirty="0" smtClean="0"/>
          </a:p>
          <a:p>
            <a:pPr lvl="3"/>
            <a:r>
              <a:rPr lang="en-US" dirty="0" smtClean="0"/>
              <a:t> Chronic: Lung cancer</a:t>
            </a:r>
            <a:endParaRPr lang="en-US" sz="2200" dirty="0" smtClean="0"/>
          </a:p>
          <a:p>
            <a:pPr lvl="3"/>
            <a:r>
              <a:rPr lang="en-US" dirty="0" smtClean="0"/>
              <a:t> Acute: Ear infection</a:t>
            </a:r>
            <a:endParaRPr lang="en-US" sz="2200" dirty="0" smtClean="0"/>
          </a:p>
          <a:p>
            <a:pPr lvl="2">
              <a:buNone/>
            </a:pPr>
            <a:r>
              <a:rPr lang="en-US" dirty="0" smtClean="0"/>
              <a:t>2</a:t>
            </a:r>
            <a:r>
              <a:rPr lang="en-US" dirty="0" smtClean="0"/>
              <a:t>.  </a:t>
            </a:r>
            <a:r>
              <a:rPr lang="en-US" b="1" u="sng" dirty="0" smtClean="0"/>
              <a:t>Behaviors:</a:t>
            </a:r>
            <a:r>
              <a:rPr lang="en-US" dirty="0" smtClean="0"/>
              <a:t> </a:t>
            </a:r>
            <a:endParaRPr lang="en-US" sz="3000" dirty="0" smtClean="0"/>
          </a:p>
          <a:p>
            <a:pPr lvl="3"/>
            <a:r>
              <a:rPr lang="en-US" dirty="0" smtClean="0"/>
              <a:t>Protective: Exercise</a:t>
            </a:r>
            <a:endParaRPr lang="en-US" sz="2400" dirty="0" smtClean="0"/>
          </a:p>
          <a:p>
            <a:pPr lvl="3"/>
            <a:r>
              <a:rPr lang="en-US" dirty="0" smtClean="0"/>
              <a:t>Harmful: Smoking</a:t>
            </a:r>
            <a:endParaRPr lang="en-US" sz="2400" dirty="0" smtClean="0"/>
          </a:p>
          <a:p>
            <a:pPr lvl="2">
              <a:buNone/>
            </a:pPr>
            <a:r>
              <a:rPr lang="en-US" dirty="0" smtClean="0"/>
              <a:t>3</a:t>
            </a:r>
            <a:r>
              <a:rPr lang="en-US" dirty="0" smtClean="0"/>
              <a:t>. </a:t>
            </a:r>
            <a:r>
              <a:rPr lang="en-US" b="1" u="sng" dirty="0" smtClean="0"/>
              <a:t>Event-related:</a:t>
            </a:r>
            <a:endParaRPr lang="en-US" sz="3000" dirty="0" smtClean="0"/>
          </a:p>
          <a:p>
            <a:pPr lvl="3"/>
            <a:r>
              <a:rPr lang="en-US" dirty="0" smtClean="0"/>
              <a:t> Injuries:  Workplace</a:t>
            </a:r>
            <a:endParaRPr lang="en-US" sz="2200" dirty="0" smtClean="0"/>
          </a:p>
          <a:p>
            <a:pPr lvl="3"/>
            <a:r>
              <a:rPr lang="en-US" dirty="0" smtClean="0"/>
              <a:t> Disasters:  9/11, House Fire</a:t>
            </a:r>
            <a:endParaRPr lang="en-US" sz="2200" dirty="0" smtClean="0"/>
          </a:p>
          <a:p>
            <a:pPr lvl="3"/>
            <a:r>
              <a:rPr lang="en-US" dirty="0" smtClean="0"/>
              <a:t> Psychological: Stress</a:t>
            </a:r>
            <a:endParaRPr lang="en-US" sz="22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Steps to Conducting a Descriptive Epidemiological Study</a:t>
            </a:r>
            <a:endParaRPr lang="en-US" sz="3200" dirty="0"/>
          </a:p>
        </p:txBody>
      </p:sp>
      <p:sp>
        <p:nvSpPr>
          <p:cNvPr id="3" name="Content Placeholder 2"/>
          <p:cNvSpPr>
            <a:spLocks noGrp="1"/>
          </p:cNvSpPr>
          <p:nvPr>
            <p:ph sz="quarter" idx="1"/>
          </p:nvPr>
        </p:nvSpPr>
        <p:spPr>
          <a:xfrm>
            <a:off x="612648" y="1600200"/>
            <a:ext cx="8153400" cy="5257800"/>
          </a:xfrm>
        </p:spPr>
        <p:txBody>
          <a:bodyPr>
            <a:normAutofit/>
          </a:bodyPr>
          <a:lstStyle/>
          <a:p>
            <a:r>
              <a:rPr lang="en-US" sz="2162" b="1" dirty="0" smtClean="0"/>
              <a:t>2) Define the OUTCOME.</a:t>
            </a:r>
            <a:endParaRPr lang="en-US" sz="2162" dirty="0" smtClean="0"/>
          </a:p>
          <a:p>
            <a:pPr lvl="1"/>
            <a:r>
              <a:rPr lang="en-US" sz="2000" dirty="0" smtClean="0"/>
              <a:t>Clearly define the outcome.</a:t>
            </a:r>
          </a:p>
          <a:p>
            <a:pPr lvl="1"/>
            <a:r>
              <a:rPr lang="en-US" sz="2000" dirty="0" smtClean="0"/>
              <a:t>How do you define what constitutes a specific occurrence of your outcome?</a:t>
            </a:r>
          </a:p>
          <a:p>
            <a:pPr lvl="1"/>
            <a:r>
              <a:rPr lang="en-US" sz="2000" dirty="0" smtClean="0"/>
              <a:t>You must agree on a clearly defined “case” of your outcome to conduct a study</a:t>
            </a:r>
            <a:r>
              <a:rPr lang="en-US" sz="2000" dirty="0" smtClean="0"/>
              <a:t>!</a:t>
            </a:r>
            <a:r>
              <a:rPr lang="en-US" sz="2400" dirty="0" smtClean="0"/>
              <a:t> </a:t>
            </a:r>
          </a:p>
          <a:p>
            <a:pPr lvl="2"/>
            <a:r>
              <a:rPr lang="en-US" sz="2800" i="1" dirty="0" smtClean="0"/>
              <a:t>Example</a:t>
            </a:r>
            <a:r>
              <a:rPr lang="en-US" sz="2800" i="1" dirty="0" smtClean="0"/>
              <a:t>: </a:t>
            </a:r>
            <a:r>
              <a:rPr lang="en-US" sz="2800" dirty="0" smtClean="0"/>
              <a:t>How would you define...</a:t>
            </a:r>
            <a:endParaRPr lang="en-US" sz="2800" dirty="0" smtClean="0"/>
          </a:p>
          <a:p>
            <a:pPr lvl="3"/>
            <a:r>
              <a:rPr lang="en-US" sz="2400" b="1" dirty="0" smtClean="0"/>
              <a:t>Fire</a:t>
            </a:r>
            <a:r>
              <a:rPr lang="en-US" sz="2400" b="1" dirty="0" smtClean="0"/>
              <a:t>-Related Injuries: </a:t>
            </a:r>
            <a:endParaRPr lang="en-US" sz="2400" dirty="0" smtClean="0"/>
          </a:p>
          <a:p>
            <a:pPr lvl="4"/>
            <a:r>
              <a:rPr lang="en-US" dirty="0" smtClean="0"/>
              <a:t>Any </a:t>
            </a:r>
            <a:r>
              <a:rPr lang="en-US" dirty="0" smtClean="0"/>
              <a:t>person who was transported by emergency services or admitted to </a:t>
            </a:r>
            <a:r>
              <a:rPr lang="en-US" dirty="0" smtClean="0"/>
              <a:t>the hospital </a:t>
            </a:r>
            <a:r>
              <a:rPr lang="en-US" dirty="0" smtClean="0"/>
              <a:t>for a burn or smoke inhalation or died of fire-related </a:t>
            </a:r>
            <a:r>
              <a:rPr lang="en-US" dirty="0" smtClean="0"/>
              <a:t>injuries</a:t>
            </a:r>
            <a:endParaRPr lang="en-US"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Steps to Conducting a Descriptive Epidemiological Study</a:t>
            </a:r>
            <a:endParaRPr lang="en-US" sz="3200" dirty="0"/>
          </a:p>
        </p:txBody>
      </p:sp>
      <p:sp>
        <p:nvSpPr>
          <p:cNvPr id="3" name="Content Placeholder 2"/>
          <p:cNvSpPr>
            <a:spLocks noGrp="1"/>
          </p:cNvSpPr>
          <p:nvPr>
            <p:ph sz="quarter" idx="1"/>
          </p:nvPr>
        </p:nvSpPr>
        <p:spPr>
          <a:xfrm>
            <a:off x="612648" y="1600200"/>
            <a:ext cx="8153400" cy="5257800"/>
          </a:xfrm>
        </p:spPr>
        <p:txBody>
          <a:bodyPr>
            <a:normAutofit fontScale="70000" lnSpcReduction="20000"/>
          </a:bodyPr>
          <a:lstStyle/>
          <a:p>
            <a:pPr lvl="0"/>
            <a:r>
              <a:rPr lang="en-US" b="1" dirty="0" smtClean="0"/>
              <a:t>3) Identify </a:t>
            </a:r>
            <a:r>
              <a:rPr lang="en-US" b="1" dirty="0" smtClean="0"/>
              <a:t>the POPULATION.</a:t>
            </a:r>
            <a:endParaRPr lang="en-US" dirty="0" smtClean="0"/>
          </a:p>
          <a:p>
            <a:pPr lvl="1"/>
            <a:r>
              <a:rPr lang="en-US" dirty="0" smtClean="0"/>
              <a:t>List facts to define the population the study focuses on.</a:t>
            </a:r>
          </a:p>
          <a:p>
            <a:pPr lvl="1"/>
            <a:r>
              <a:rPr lang="en-US" dirty="0" smtClean="0"/>
              <a:t>Keep in mind that you want to balance the population so that it is representative, but also diverse when possible. If the population all shares particular characteristics the results may be useful for those in the population but may not be able to be generalized to a larger population.</a:t>
            </a:r>
          </a:p>
          <a:p>
            <a:pPr>
              <a:buNone/>
            </a:pPr>
            <a:r>
              <a:rPr lang="en-US" dirty="0" smtClean="0"/>
              <a:t> </a:t>
            </a:r>
            <a:endParaRPr lang="en-US" dirty="0" smtClean="0"/>
          </a:p>
          <a:p>
            <a:pPr lvl="1"/>
            <a:r>
              <a:rPr lang="en-US" i="1" dirty="0" smtClean="0"/>
              <a:t>Example</a:t>
            </a:r>
            <a:r>
              <a:rPr lang="en-US" i="1" dirty="0" smtClean="0"/>
              <a:t>: </a:t>
            </a:r>
            <a:r>
              <a:rPr lang="en-US" dirty="0" smtClean="0"/>
              <a:t>What population will you sample? </a:t>
            </a:r>
          </a:p>
          <a:p>
            <a:pPr lvl="2"/>
            <a:r>
              <a:rPr lang="en-US" dirty="0" smtClean="0"/>
              <a:t>5,500 residents of Dallas, TX from 1991 - 1997</a:t>
            </a:r>
          </a:p>
          <a:p>
            <a:pPr lvl="2"/>
            <a:r>
              <a:rPr lang="en-US" dirty="0" smtClean="0"/>
              <a:t>Urban environment (vs. Rural)</a:t>
            </a:r>
          </a:p>
          <a:p>
            <a:pPr lvl="2"/>
            <a:r>
              <a:rPr lang="en-US" dirty="0" smtClean="0"/>
              <a:t>Age: 30-65</a:t>
            </a:r>
          </a:p>
          <a:p>
            <a:pPr lvl="2"/>
            <a:r>
              <a:rPr lang="en-US" dirty="0" smtClean="0"/>
              <a:t>Gender: male &amp; female</a:t>
            </a:r>
          </a:p>
          <a:p>
            <a:pPr lvl="2"/>
            <a:r>
              <a:rPr lang="en-US" dirty="0" smtClean="0"/>
              <a:t>Racial/Ethnic Make-up: 25% white, 30% Latino/a, 20% Black, etc.</a:t>
            </a:r>
          </a:p>
          <a:p>
            <a:pPr lvl="2"/>
            <a:r>
              <a:rPr lang="en-US" dirty="0" smtClean="0"/>
              <a:t>Housing: High-rise apartments</a:t>
            </a:r>
          </a:p>
          <a:p>
            <a:pPr lvl="2"/>
            <a:r>
              <a:rPr lang="en-US" dirty="0" smtClean="0"/>
              <a:t>Organizational Membership: N/A</a:t>
            </a:r>
          </a:p>
          <a:p>
            <a:pPr lvl="2"/>
            <a:r>
              <a:rPr lang="en-US" dirty="0" smtClean="0"/>
              <a:t>Occupations: Construction, Financial Sector, etc.</a:t>
            </a:r>
          </a:p>
          <a:p>
            <a:pPr lvl="2"/>
            <a:r>
              <a:rPr lang="en-US" dirty="0" smtClean="0"/>
              <a:t>Income: Working class 30-50K per family</a:t>
            </a:r>
          </a:p>
          <a:p>
            <a:pPr lvl="2"/>
            <a:endParaRPr lang="en-US"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Steps to Conducting a Descriptive Epidemiological Study</a:t>
            </a:r>
            <a:endParaRPr lang="en-US" sz="3200" dirty="0"/>
          </a:p>
        </p:txBody>
      </p:sp>
      <p:sp>
        <p:nvSpPr>
          <p:cNvPr id="3" name="Content Placeholder 2"/>
          <p:cNvSpPr>
            <a:spLocks noGrp="1"/>
          </p:cNvSpPr>
          <p:nvPr>
            <p:ph sz="quarter" idx="1"/>
          </p:nvPr>
        </p:nvSpPr>
        <p:spPr>
          <a:xfrm>
            <a:off x="612648" y="1600200"/>
            <a:ext cx="8153400" cy="5257800"/>
          </a:xfrm>
        </p:spPr>
        <p:txBody>
          <a:bodyPr>
            <a:normAutofit fontScale="92500" lnSpcReduction="10000"/>
          </a:bodyPr>
          <a:lstStyle/>
          <a:p>
            <a:pPr lvl="0"/>
            <a:r>
              <a:rPr lang="en-US" b="1" dirty="0" smtClean="0"/>
              <a:t>4) DESCRIBE </a:t>
            </a:r>
            <a:r>
              <a:rPr lang="en-US" b="1" dirty="0" smtClean="0"/>
              <a:t>the Outcome Numerically</a:t>
            </a:r>
            <a:endParaRPr lang="en-US" dirty="0" smtClean="0"/>
          </a:p>
          <a:p>
            <a:pPr lvl="1"/>
            <a:r>
              <a:rPr lang="en-US" dirty="0" smtClean="0"/>
              <a:t>Describe the problem with rates </a:t>
            </a:r>
            <a:r>
              <a:rPr lang="en-US" b="1" i="1" dirty="0" smtClean="0"/>
              <a:t>(in a descriptive study</a:t>
            </a:r>
            <a:r>
              <a:rPr lang="en-US" dirty="0" smtClean="0"/>
              <a:t> </a:t>
            </a:r>
            <a:r>
              <a:rPr lang="en-US" i="1" dirty="0" smtClean="0"/>
              <a:t>- </a:t>
            </a:r>
            <a:r>
              <a:rPr lang="en-US" dirty="0" smtClean="0"/>
              <a:t>2 Types</a:t>
            </a:r>
            <a:r>
              <a:rPr lang="en-US" dirty="0" smtClean="0"/>
              <a:t>)</a:t>
            </a:r>
            <a:r>
              <a:rPr lang="en-US" b="1" i="1" dirty="0" smtClean="0"/>
              <a:t> </a:t>
            </a:r>
            <a:endParaRPr lang="en-US" dirty="0" smtClean="0"/>
          </a:p>
          <a:p>
            <a:pPr>
              <a:buNone/>
            </a:pPr>
            <a:r>
              <a:rPr lang="en-US" b="1" dirty="0" smtClean="0"/>
              <a:t>Prevalence</a:t>
            </a:r>
            <a:r>
              <a:rPr lang="en-US" dirty="0" smtClean="0"/>
              <a:t> </a:t>
            </a:r>
            <a:r>
              <a:rPr lang="en-US" dirty="0" smtClean="0"/>
              <a:t>- tells how </a:t>
            </a:r>
            <a:r>
              <a:rPr lang="en-US" u="sng" dirty="0" smtClean="0"/>
              <a:t>widespread</a:t>
            </a:r>
            <a:r>
              <a:rPr lang="en-US" dirty="0" smtClean="0"/>
              <a:t> cases are  </a:t>
            </a:r>
            <a:endParaRPr lang="en-US" dirty="0" smtClean="0"/>
          </a:p>
          <a:p>
            <a:pPr>
              <a:buNone/>
            </a:pPr>
            <a:r>
              <a:rPr lang="en-US" i="1" dirty="0" smtClean="0"/>
              <a:t>           (</a:t>
            </a:r>
            <a:r>
              <a:rPr lang="en-US" i="1" dirty="0" smtClean="0"/>
              <a:t>A “snapshot” of the problem)</a:t>
            </a:r>
            <a:endParaRPr lang="en-US" i="1" dirty="0" smtClean="0"/>
          </a:p>
          <a:p>
            <a:pPr lvl="1"/>
            <a:r>
              <a:rPr lang="en-US" dirty="0" smtClean="0"/>
              <a:t>Calc</a:t>
            </a:r>
            <a:r>
              <a:rPr lang="en-US" dirty="0" smtClean="0"/>
              <a:t>. --- (#cases/total population)</a:t>
            </a:r>
            <a:endParaRPr lang="en-US" dirty="0" smtClean="0"/>
          </a:p>
          <a:p>
            <a:pPr lvl="2"/>
            <a:r>
              <a:rPr lang="en-US" b="1" dirty="0" smtClean="0"/>
              <a:t>Example: </a:t>
            </a:r>
            <a:r>
              <a:rPr lang="en-US" dirty="0" smtClean="0"/>
              <a:t> 17% of students at UICCP have the flu </a:t>
            </a:r>
          </a:p>
          <a:p>
            <a:pPr>
              <a:buNone/>
            </a:pPr>
            <a:r>
              <a:rPr lang="en-US" b="1" dirty="0" smtClean="0"/>
              <a:t>Incidence</a:t>
            </a:r>
            <a:r>
              <a:rPr lang="en-US" dirty="0" smtClean="0"/>
              <a:t> - tells the </a:t>
            </a:r>
            <a:r>
              <a:rPr lang="en-US" u="sng" dirty="0" smtClean="0"/>
              <a:t>risk of new</a:t>
            </a:r>
            <a:r>
              <a:rPr lang="en-US" dirty="0" smtClean="0"/>
              <a:t> cases occurring in a set period of time </a:t>
            </a:r>
          </a:p>
          <a:p>
            <a:pPr>
              <a:buNone/>
            </a:pPr>
            <a:r>
              <a:rPr lang="en-US" i="1" dirty="0" smtClean="0"/>
              <a:t>          (</a:t>
            </a:r>
            <a:r>
              <a:rPr lang="en-US" i="1" dirty="0" smtClean="0"/>
              <a:t>Good for less common problems)</a:t>
            </a:r>
            <a:endParaRPr lang="en-US" i="1" dirty="0" smtClean="0"/>
          </a:p>
          <a:p>
            <a:pPr lvl="1"/>
            <a:r>
              <a:rPr lang="en-US" dirty="0" smtClean="0"/>
              <a:t>Calc</a:t>
            </a:r>
            <a:r>
              <a:rPr lang="en-US" dirty="0" smtClean="0"/>
              <a:t>.</a:t>
            </a:r>
            <a:r>
              <a:rPr lang="en-US" dirty="0" smtClean="0"/>
              <a:t> --</a:t>
            </a:r>
            <a:r>
              <a:rPr lang="en-US" dirty="0" smtClean="0"/>
              <a:t>- [(# new cases/total population)/time]</a:t>
            </a:r>
            <a:endParaRPr lang="en-US" dirty="0" smtClean="0"/>
          </a:p>
          <a:p>
            <a:pPr lvl="2"/>
            <a:r>
              <a:rPr lang="en-US" b="1" dirty="0" smtClean="0"/>
              <a:t>Example</a:t>
            </a:r>
            <a:r>
              <a:rPr lang="en-US" b="1" dirty="0" smtClean="0"/>
              <a:t>: </a:t>
            </a:r>
            <a:r>
              <a:rPr lang="en-US" dirty="0" smtClean="0"/>
              <a:t> 25 flu cases occur in every 200 students per month</a:t>
            </a:r>
          </a:p>
          <a:p>
            <a:pPr lvl="2"/>
            <a:endParaRPr lang="en-US"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About Exposure?</a:t>
            </a:r>
            <a:endParaRPr lang="en-US" dirty="0" smtClean="0"/>
          </a:p>
        </p:txBody>
      </p:sp>
      <p:sp>
        <p:nvSpPr>
          <p:cNvPr id="3" name="Content Placeholder 2"/>
          <p:cNvSpPr>
            <a:spLocks noGrp="1"/>
          </p:cNvSpPr>
          <p:nvPr>
            <p:ph sz="quarter" idx="1"/>
          </p:nvPr>
        </p:nvSpPr>
        <p:spPr>
          <a:xfrm>
            <a:off x="304800" y="1600199"/>
            <a:ext cx="8461248" cy="5095583"/>
          </a:xfrm>
        </p:spPr>
        <p:txBody>
          <a:bodyPr>
            <a:normAutofit fontScale="62500" lnSpcReduction="20000"/>
          </a:bodyPr>
          <a:lstStyle/>
          <a:p>
            <a:r>
              <a:rPr lang="en-US" dirty="0" smtClean="0"/>
              <a:t>Although </a:t>
            </a:r>
            <a:r>
              <a:rPr lang="en-US" dirty="0" smtClean="0"/>
              <a:t>epidemiology is sometimes viewed as a collection of statistical tools used to elucidate the associations of exposures to health outcomes, a deeper understanding of this science is that of discovering </a:t>
            </a:r>
            <a:r>
              <a:rPr lang="en-US" i="1" dirty="0" smtClean="0"/>
              <a:t>causal</a:t>
            </a:r>
            <a:r>
              <a:rPr lang="en-US" dirty="0" smtClean="0"/>
              <a:t> relationships.</a:t>
            </a:r>
          </a:p>
          <a:p>
            <a:pPr>
              <a:buNone/>
            </a:pPr>
            <a:r>
              <a:rPr lang="en-US" b="1" i="1" dirty="0" smtClean="0"/>
              <a:t>Review</a:t>
            </a:r>
            <a:r>
              <a:rPr lang="en-US" b="1" i="1" dirty="0" smtClean="0"/>
              <a:t>:  </a:t>
            </a:r>
            <a:r>
              <a:rPr lang="en-US" dirty="0" smtClean="0"/>
              <a:t>“</a:t>
            </a:r>
            <a:r>
              <a:rPr lang="en-US" dirty="0" smtClean="0"/>
              <a:t>Correlation does not imply causation” is a common theme for much of the epidemiological literature. For epidemiologists, the key is in the term inference. Epidemiologists use gathered data and a broad range of biomedical and psychosocial theories in an iterative way to generate or expand theory, to test hypotheses, and to make educated, informed assertions about which relationships are causal, and about exactly how they are causal.</a:t>
            </a:r>
          </a:p>
          <a:p>
            <a:pPr>
              <a:buNone/>
            </a:pPr>
            <a:r>
              <a:rPr lang="en-US" b="1" i="1" dirty="0" smtClean="0"/>
              <a:t>Exposures (Possible Causes)</a:t>
            </a:r>
            <a:r>
              <a:rPr lang="en-US" b="1" i="1" dirty="0" smtClean="0"/>
              <a:t>:  </a:t>
            </a:r>
            <a:r>
              <a:rPr lang="en-US" dirty="0" smtClean="0"/>
              <a:t>Epidemiologists </a:t>
            </a:r>
            <a:r>
              <a:rPr lang="en-US" dirty="0" smtClean="0"/>
              <a:t>Rothman and Greenland emphasize that the "</a:t>
            </a:r>
            <a:r>
              <a:rPr lang="en-US" b="1" dirty="0" smtClean="0"/>
              <a:t>one cause – one effect</a:t>
            </a:r>
            <a:r>
              <a:rPr lang="en-US" dirty="0" smtClean="0"/>
              <a:t>" understanding is a simplistic </a:t>
            </a:r>
            <a:r>
              <a:rPr lang="en-US" dirty="0" err="1" smtClean="0"/>
              <a:t>misbelief</a:t>
            </a:r>
            <a:r>
              <a:rPr lang="en-US" dirty="0" smtClean="0"/>
              <a:t>. Most outcomes, whether disease or death, are caused by a chain or web consisting of many component causes. Causes can be distinguished as necessary, sufficient or probabilistic conditions. If a necessary condition can be identified and controlled (e.g., antibodies to a disease agent), the harmful outcome can be avoided.</a:t>
            </a:r>
            <a:endParaRPr lang="en-US" dirty="0" smtClean="0"/>
          </a:p>
          <a:p>
            <a:pPr>
              <a:buNone/>
            </a:pPr>
            <a:endParaRPr lang="en-US" i="1" dirty="0" smtClean="0"/>
          </a:p>
          <a:p>
            <a:pPr>
              <a:buNone/>
            </a:pPr>
            <a:r>
              <a:rPr lang="en-US" i="1" dirty="0" smtClean="0"/>
              <a:t>Source</a:t>
            </a:r>
            <a:r>
              <a:rPr lang="en-US" i="1" dirty="0" smtClean="0"/>
              <a:t>:</a:t>
            </a:r>
            <a:r>
              <a:rPr lang="en-US" dirty="0" smtClean="0"/>
              <a:t> Epidemiology on </a:t>
            </a:r>
            <a:r>
              <a:rPr lang="en-US" dirty="0" err="1" smtClean="0"/>
              <a:t>Wikipedia</a:t>
            </a:r>
            <a:r>
              <a:rPr lang="en-US" dirty="0" smtClean="0"/>
              <a:t> http://</a:t>
            </a:r>
            <a:r>
              <a:rPr lang="en-US" dirty="0" err="1" smtClean="0"/>
              <a:t>en.wikipedia.org/wiki/Epidemiology#As_causal_inference</a:t>
            </a:r>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7635064" y="228600"/>
            <a:ext cx="826349" cy="857532"/>
          </a:xfrm>
          <a:prstGeom prst="rect">
            <a:avLst/>
          </a:prstGeom>
        </p:spPr>
      </p:pic>
      <p:sp>
        <p:nvSpPr>
          <p:cNvPr id="7" name="Content Placeholder 2"/>
          <p:cNvSpPr>
            <a:spLocks noGrp="1"/>
          </p:cNvSpPr>
          <p:nvPr>
            <p:ph sz="quarter" idx="1"/>
          </p:nvPr>
        </p:nvSpPr>
        <p:spPr>
          <a:xfrm>
            <a:off x="612648" y="1600200"/>
            <a:ext cx="8153400" cy="3176178"/>
          </a:xfrm>
        </p:spPr>
        <p:txBody>
          <a:bodyPr>
            <a:normAutofit fontScale="85000" lnSpcReduction="20000"/>
          </a:bodyPr>
          <a:lstStyle/>
          <a:p>
            <a:r>
              <a:rPr lang="en-US" dirty="0" smtClean="0"/>
              <a:t>Over the course of four years, teachers at a local high school have been collecting data on the senior class as they move from freshman year through to senior year.  The physical education instructor, with a keen interest in health data collected over an extended period of time, decided an analysis of the senior class’ performance would make an excellent epidemiological study.  Therefore, he decided to analyze performance on a mandatory fitness test for 92 senior girls at the high school.</a:t>
            </a:r>
          </a:p>
          <a:p>
            <a:endParaRPr lang="en-US" b="1" dirty="0"/>
          </a:p>
        </p:txBody>
      </p:sp>
      <p:pic>
        <p:nvPicPr>
          <p:cNvPr id="6" name="Picture 5"/>
          <p:cNvPicPr>
            <a:picLocks noChangeAspect="1"/>
          </p:cNvPicPr>
          <p:nvPr/>
        </p:nvPicPr>
        <p:blipFill>
          <a:blip r:embed="rId4"/>
          <a:stretch>
            <a:fillRect/>
          </a:stretch>
        </p:blipFill>
        <p:spPr>
          <a:xfrm>
            <a:off x="0" y="4776378"/>
            <a:ext cx="9296400" cy="19939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3323</TotalTime>
  <Words>1676</Words>
  <Application>Microsoft Macintosh PowerPoint</Application>
  <PresentationFormat>On-screen Show (4:3)</PresentationFormat>
  <Paragraphs>121</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9.7: Exposures &amp; Outcomes</vt:lpstr>
      <vt:lpstr>Do Now: Facebook as an Exposure </vt:lpstr>
      <vt:lpstr>Cognitive Function as an Outcome</vt:lpstr>
      <vt:lpstr>Steps to Conducting a Descriptive Epidemiological Study</vt:lpstr>
      <vt:lpstr>Steps to Conducting a Descriptive Epidemiological Study</vt:lpstr>
      <vt:lpstr>Steps to Conducting a Descriptive Epidemiological Study</vt:lpstr>
      <vt:lpstr>Steps to Conducting a Descriptive Epidemiological Study</vt:lpstr>
      <vt:lpstr>What About Exposure?</vt:lpstr>
      <vt:lpstr>Think:</vt:lpstr>
      <vt:lpstr>Think:</vt:lpstr>
      <vt:lpstr>Assess:</vt:lpstr>
      <vt:lpstr>Homework: Propose An Epidemiological Study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2014-04-18T02:14:05Z</dcterms:created>
  <dcterms:modified xsi:type="dcterms:W3CDTF">2014-04-18T03:52:55Z</dcterms:modified>
</cp:coreProperties>
</file>