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59" r:id="rId5"/>
    <p:sldId id="270" r:id="rId6"/>
    <p:sldId id="271" r:id="rId7"/>
    <p:sldId id="269" r:id="rId8"/>
    <p:sldId id="266"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03" d="100"/>
          <a:sy n="103" d="100"/>
        </p:scale>
        <p:origin x="-204" y="-96"/>
      </p:cViewPr>
      <p:guideLst>
        <p:guide orient="horz" pos="2160"/>
        <p:guide pos="2880"/>
      </p:guideLst>
    </p:cSldViewPr>
  </p:slideViewPr>
  <p:notesTextViewPr>
    <p:cViewPr>
      <p:scale>
        <a:sx n="100" d="100"/>
        <a:sy n="100" d="100"/>
      </p:scale>
      <p:origin x="0" y="498"/>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extLst>
      <p:ext uri="{BB962C8B-B14F-4D97-AF65-F5344CB8AC3E}">
        <p14:creationId xmlns:p14="http://schemas.microsoft.com/office/powerpoint/2010/main" val="308329010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Students will engage in an exploration of communicable vs. </a:t>
            </a:r>
            <a:r>
              <a:rPr lang="en-US" sz="1200" kern="1200" dirty="0" err="1" smtClean="0">
                <a:solidFill>
                  <a:schemeClr val="tx1"/>
                </a:solidFill>
                <a:latin typeface="+mn-lt"/>
                <a:ea typeface="+mn-ea"/>
                <a:cs typeface="+mn-cs"/>
              </a:rPr>
              <a:t>noncommunicable</a:t>
            </a:r>
            <a:r>
              <a:rPr lang="en-US" sz="1200" kern="1200" dirty="0" smtClean="0">
                <a:solidFill>
                  <a:schemeClr val="tx1"/>
                </a:solidFill>
                <a:latin typeface="+mn-lt"/>
                <a:ea typeface="+mn-ea"/>
                <a:cs typeface="+mn-cs"/>
              </a:rPr>
              <a:t> diseases. They will start the lesson by reflecting upon a picture of citizens wearing surgical masks in public. Then they will engage in a personal reflection of infectious illness in their lives. Next, they will learn the definitions, transmission modes, and examples of the two types of disease. After that, students will read an article focusing on infectious disease in schools and then work to research and classify diseases as communicable or non.</a:t>
            </a:r>
          </a:p>
          <a:p>
            <a:endParaRPr lang="en-US" dirty="0" smtClean="0"/>
          </a:p>
          <a:p>
            <a:endParaRPr lang="en-US" dirty="0" smtClean="0"/>
          </a:p>
          <a:p>
            <a:r>
              <a:rPr lang="en-US" dirty="0" smtClean="0"/>
              <a:t>Image </a:t>
            </a:r>
            <a:r>
              <a:rPr lang="en-US" smtClean="0"/>
              <a:t>source:http://en.wikipedia.org/wiki/Surgical_mask</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In Japan, for example, where this</a:t>
            </a:r>
            <a:r>
              <a:rPr lang="en-US" baseline="0" dirty="0" smtClean="0"/>
              <a:t> photo may have been taken, it is common for people to wear surgical masks to prevent the spread of everyday contagious illnesses. Whether a person has a sickness they are trying to contain, or whether a person is wearing one to avoid getting whatever is “going around” wearing a mask is considered the polite and socially appropriate custom.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to raise hands if the last illness they had is called out. Then run through a few common illnesses: common cold, flu, “stomach flu” (which is really not flu), food poisoning,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to name more examples they are familiar with. Also, review the meaning of the terms chronic (long-term) and acute (short-term or fast acting), which are also often applied to disease.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arenR"/>
            </a:pPr>
            <a:r>
              <a:rPr lang="en-US" dirty="0" smtClean="0"/>
              <a:t>Absences / lost school days</a:t>
            </a:r>
          </a:p>
          <a:p>
            <a:pPr marL="228600" indent="-228600">
              <a:buAutoNum type="arabicParenR"/>
            </a:pPr>
            <a:r>
              <a:rPr lang="en-US" dirty="0" smtClean="0"/>
              <a:t>They are a group setting</a:t>
            </a:r>
            <a:r>
              <a:rPr lang="en-US" baseline="0" dirty="0" smtClean="0"/>
              <a:t> where people are in close contact and sharing supplies and equipment</a:t>
            </a:r>
          </a:p>
          <a:p>
            <a:pPr marL="228600" indent="-228600">
              <a:buAutoNum type="arabicParenR"/>
            </a:pPr>
            <a:r>
              <a:rPr lang="en-US" baseline="0" dirty="0" smtClean="0"/>
              <a:t>Answers will vary (</a:t>
            </a:r>
            <a:r>
              <a:rPr lang="en-US" baseline="0" dirty="0" err="1" smtClean="0"/>
              <a:t>e.g.,encourage</a:t>
            </a:r>
            <a:r>
              <a:rPr lang="en-US" baseline="0" dirty="0" smtClean="0"/>
              <a:t> sick students/staff to stay home)</a:t>
            </a:r>
          </a:p>
          <a:p>
            <a:pPr marL="228600" indent="-228600">
              <a:buAutoNum type="arabicParenR"/>
            </a:pPr>
            <a:r>
              <a:rPr lang="en-US" baseline="0" dirty="0" err="1" smtClean="0"/>
              <a:t>Noroviruses</a:t>
            </a:r>
            <a:endParaRPr lang="en-US" baseline="0" dirty="0" smtClean="0"/>
          </a:p>
          <a:p>
            <a:pPr marL="228600" indent="-228600">
              <a:buAutoNum type="arabicParenR"/>
            </a:pPr>
            <a:r>
              <a:rPr lang="en-US" baseline="0" dirty="0" smtClean="0"/>
              <a:t>5-20%</a:t>
            </a:r>
          </a:p>
          <a:p>
            <a:pPr marL="228600" indent="-228600">
              <a:buAutoNum type="arabicParenR"/>
            </a:pPr>
            <a:r>
              <a:rPr lang="en-US" baseline="0" dirty="0" smtClean="0"/>
              <a:t>Keeping hands clean</a:t>
            </a:r>
          </a:p>
          <a:p>
            <a:pPr marL="228600" indent="-228600">
              <a:buAutoNum type="arabicParenR"/>
            </a:pPr>
            <a:r>
              <a:rPr lang="en-US" baseline="0" dirty="0" smtClean="0"/>
              <a:t>Cover with tissue (throw tissue away immediately afterward) or into the arm if no tissue is available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Examples: Asthma, injuries (sprained ankle, broken bone, etc.), headaches, obesity (a</a:t>
            </a:r>
            <a:r>
              <a:rPr lang="en-US" baseline="0" dirty="0" smtClean="0"/>
              <a:t> condition),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a:t>
            </a:r>
          </a:p>
          <a:p>
            <a:pPr marL="228600" indent="-228600">
              <a:buAutoNum type="arabicPeriod"/>
            </a:pPr>
            <a:r>
              <a:rPr lang="en-US" dirty="0" smtClean="0"/>
              <a:t>Athlete’s foot = communicable</a:t>
            </a:r>
          </a:p>
          <a:p>
            <a:pPr marL="228600" indent="-228600">
              <a:buAutoNum type="arabicPeriod"/>
            </a:pPr>
            <a:r>
              <a:rPr lang="en-US" dirty="0" smtClean="0"/>
              <a:t>Ear infection =</a:t>
            </a:r>
            <a:r>
              <a:rPr lang="en-US" baseline="0" dirty="0" smtClean="0"/>
              <a:t> </a:t>
            </a:r>
            <a:r>
              <a:rPr lang="en-US" dirty="0" smtClean="0"/>
              <a:t> </a:t>
            </a:r>
            <a:r>
              <a:rPr lang="en-US" dirty="0" err="1" smtClean="0"/>
              <a:t>noncommunicable</a:t>
            </a:r>
            <a:r>
              <a:rPr lang="en-US" dirty="0" smtClean="0"/>
              <a:t> (but often</a:t>
            </a:r>
            <a:r>
              <a:rPr lang="en-US" baseline="0" dirty="0" smtClean="0"/>
              <a:t> arises after a communicable illness, i.e. common cold, occurs)</a:t>
            </a:r>
          </a:p>
          <a:p>
            <a:pPr marL="228600" indent="-228600">
              <a:buAutoNum type="arabicPeriod"/>
            </a:pPr>
            <a:r>
              <a:rPr lang="en-US" baseline="0" dirty="0" smtClean="0"/>
              <a:t>Lyme disease = </a:t>
            </a:r>
            <a:r>
              <a:rPr lang="en-US" dirty="0" smtClean="0"/>
              <a:t> communicable (but transmitted</a:t>
            </a:r>
            <a:r>
              <a:rPr lang="en-US" baseline="0" dirty="0" smtClean="0"/>
              <a:t> by a tick, not human-to-human)</a:t>
            </a:r>
          </a:p>
          <a:p>
            <a:pPr marL="228600" indent="-228600">
              <a:buAutoNum type="arabicPeriod"/>
            </a:pPr>
            <a:r>
              <a:rPr lang="en-US" baseline="0" dirty="0" smtClean="0"/>
              <a:t>Asthma = </a:t>
            </a:r>
            <a:r>
              <a:rPr lang="en-US" baseline="0" dirty="0" err="1" smtClean="0"/>
              <a:t>noncommunicable</a:t>
            </a:r>
            <a:endParaRPr lang="en-US" baseline="0" dirty="0" smtClean="0"/>
          </a:p>
          <a:p>
            <a:pPr marL="228600" indent="-228600">
              <a:buAutoNum type="arabicPeriod"/>
            </a:pPr>
            <a:r>
              <a:rPr lang="en-US" baseline="0" dirty="0" smtClean="0"/>
              <a:t>Hand, foot, and mouth disease = </a:t>
            </a:r>
            <a:r>
              <a:rPr lang="en-US" dirty="0" smtClean="0"/>
              <a:t> communicable</a:t>
            </a:r>
          </a:p>
          <a:p>
            <a:pPr marL="228600" indent="-228600">
              <a:buAutoNum type="arabicPeriod"/>
            </a:pPr>
            <a:endParaRPr lang="en-US" dirty="0" smtClean="0"/>
          </a:p>
          <a:p>
            <a:pPr marL="228600" indent="-228600">
              <a:buNone/>
            </a:pPr>
            <a:r>
              <a:rPr lang="en-US" dirty="0" smtClean="0"/>
              <a:t>It is worth noting</a:t>
            </a:r>
            <a:r>
              <a:rPr lang="en-US" baseline="0" dirty="0" smtClean="0"/>
              <a:t> for students that science does not “know all” and especially in medicine there are still endless unknowns. While we have come a long way in our understanding of the transmission of illness, there are still mysteries. For example, some types of cancer may be triggered by viruses (i.e., HPV &amp; cervical cancer). For a long time, some scientists suspected that all (or most) cancers were transmitted by viruses, and that it was a matter of discovering the viruses. Today we are (fairly) certain that this is not true. However, certain types of cancer and many other illnesses (i.e. multiples sclerosis, MS) still have a lot of uncertainty surrounding them.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Any examples that fit the definitions are acceptable. Examples: Communicable—HIV, SARS, H1N1,</a:t>
            </a:r>
            <a:r>
              <a:rPr lang="en-US" baseline="0" dirty="0" smtClean="0"/>
              <a:t> polio, measles, mumps; and </a:t>
            </a:r>
            <a:r>
              <a:rPr lang="en-US" baseline="0" dirty="0" err="1" smtClean="0"/>
              <a:t>Noncommunicable</a:t>
            </a:r>
            <a:r>
              <a:rPr lang="en-US" baseline="0" dirty="0" smtClean="0"/>
              <a:t>—cancer, obesity, arthritis, Parkinson’s disease, Alzheimer’s,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give students an opportunity to investigate how the</a:t>
            </a:r>
            <a:r>
              <a:rPr lang="en-US" baseline="0" dirty="0" smtClean="0"/>
              <a:t> real world deals with communicable disease. Often the policies and strategies we employ, as humans, are not perfect. But a great deal of factors—economic, social, political, etc.---go into the decisions, so we cannot always carry out the safest or most prudent measures when dealing with communicable disease.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lang="en-US" smtClean="0"/>
              <a:pPr/>
              <a:t>10/8/2014</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lang="en-US" smtClean="0"/>
              <a:pPr/>
              <a:t>10/8/2014</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lang="en-US" smtClean="0"/>
              <a:pPr/>
              <a:t>10/8/2014</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lang="en-US" smtClean="0"/>
              <a:pPr/>
              <a:t>10/8/2014</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lang="en-US" smtClean="0"/>
              <a:pPr/>
              <a:t>10/8/2014</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lang="en-US" smtClean="0"/>
              <a:pPr/>
              <a:t>10/8/2014</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lang="en-US" smtClean="0"/>
              <a:pPr/>
              <a:t>10/8/2014</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lang="en-US" smtClean="0"/>
              <a:pPr/>
              <a:t>10/8/2014</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lang="en-US" smtClean="0"/>
              <a:pPr/>
              <a:t>10/8/2014</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lang="en-US" smtClean="0"/>
              <a:pPr/>
              <a:t>10/8/2014</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5.4:</a:t>
            </a:r>
            <a:br>
              <a:rPr lang="en-US" dirty="0" smtClean="0"/>
            </a:br>
            <a:r>
              <a:rPr lang="en-US" dirty="0" smtClean="0"/>
              <a:t>Communicable disease</a:t>
            </a:r>
            <a:endParaRPr lang="en-US" sz="4444" dirty="0"/>
          </a:p>
        </p:txBody>
      </p:sp>
      <p:sp>
        <p:nvSpPr>
          <p:cNvPr id="3" name="Subtitle 2"/>
          <p:cNvSpPr>
            <a:spLocks noGrp="1"/>
          </p:cNvSpPr>
          <p:nvPr>
            <p:ph type="subTitle" idx="1"/>
          </p:nvPr>
        </p:nvSpPr>
        <p:spPr/>
        <p:txBody>
          <a:bodyPr/>
          <a:lstStyle/>
          <a:p>
            <a:r>
              <a:rPr lang="en-US" dirty="0" smtClean="0"/>
              <a:t>Module 5: Public Health</a:t>
            </a:r>
            <a:endParaRPr lang="en-US" dirty="0"/>
          </a:p>
        </p:txBody>
      </p:sp>
      <p:sp>
        <p:nvSpPr>
          <p:cNvPr id="4" name="Rectangle 3"/>
          <p:cNvSpPr/>
          <p:nvPr/>
        </p:nvSpPr>
        <p:spPr>
          <a:xfrm>
            <a:off x="304800" y="228600"/>
            <a:ext cx="3124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5.4: </a:t>
            </a:r>
            <a:r>
              <a:rPr lang="en-US" sz="2400" dirty="0" smtClean="0"/>
              <a:t>Differentiate between communicable and </a:t>
            </a:r>
            <a:r>
              <a:rPr lang="en-US" sz="2400" dirty="0" err="1" smtClean="0"/>
              <a:t>noncommunicable</a:t>
            </a:r>
            <a:r>
              <a:rPr lang="en-US" sz="2400" dirty="0" smtClean="0"/>
              <a:t> disease.</a:t>
            </a:r>
            <a:endParaRPr lang="en-US" sz="2200" dirty="0">
              <a:latin typeface="+mj-lt"/>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144922" y="1219200"/>
            <a:ext cx="4599789" cy="30766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r>
              <a:rPr lang="en-US" dirty="0" smtClean="0"/>
              <a:t> Picture This</a:t>
            </a:r>
            <a:endParaRPr lang="en-US" dirty="0"/>
          </a:p>
        </p:txBody>
      </p:sp>
      <p:sp>
        <p:nvSpPr>
          <p:cNvPr id="3" name="Content Placeholder 2"/>
          <p:cNvSpPr>
            <a:spLocks noGrp="1"/>
          </p:cNvSpPr>
          <p:nvPr>
            <p:ph sz="quarter" idx="1"/>
          </p:nvPr>
        </p:nvSpPr>
        <p:spPr>
          <a:xfrm>
            <a:off x="612648" y="1600200"/>
            <a:ext cx="8153400" cy="1905000"/>
          </a:xfrm>
        </p:spPr>
        <p:txBody>
          <a:bodyPr>
            <a:normAutofit fontScale="77500" lnSpcReduction="20000"/>
          </a:bodyPr>
          <a:lstStyle/>
          <a:p>
            <a:r>
              <a:rPr lang="en-US" dirty="0" smtClean="0"/>
              <a:t>1. Describe the people in the image? What do you notice that might be different from normal?</a:t>
            </a:r>
          </a:p>
          <a:p>
            <a:r>
              <a:rPr lang="en-US" dirty="0" smtClean="0"/>
              <a:t>2. Why do you think some of these people are wearing surgical masks? </a:t>
            </a:r>
          </a:p>
          <a:p>
            <a:r>
              <a:rPr lang="en-US" dirty="0" smtClean="0"/>
              <a:t>3. Would this be a common sight in the United States? Why or why not?</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598466" y="3276599"/>
            <a:ext cx="5716733" cy="332873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Under the Weather</a:t>
            </a:r>
            <a:endParaRPr lang="en-US" dirty="0"/>
          </a:p>
        </p:txBody>
      </p:sp>
      <p:sp>
        <p:nvSpPr>
          <p:cNvPr id="3" name="Content Placeholder 2"/>
          <p:cNvSpPr>
            <a:spLocks noGrp="1"/>
          </p:cNvSpPr>
          <p:nvPr>
            <p:ph sz="quarter" idx="1"/>
          </p:nvPr>
        </p:nvSpPr>
        <p:spPr/>
        <p:txBody>
          <a:bodyPr/>
          <a:lstStyle/>
          <a:p>
            <a:r>
              <a:rPr lang="en-US" sz="3200" dirty="0" smtClean="0"/>
              <a:t>Think about the last time you were sick and discuss the following questions with a partner. </a:t>
            </a:r>
            <a:endParaRPr lang="en-US" sz="3600" dirty="0" smtClean="0"/>
          </a:p>
          <a:p>
            <a:pPr lvl="2"/>
            <a:r>
              <a:rPr lang="en-US" sz="2400" dirty="0" smtClean="0"/>
              <a:t>What were your symptoms?</a:t>
            </a:r>
            <a:endParaRPr lang="en-US" sz="2800" dirty="0" smtClean="0"/>
          </a:p>
          <a:p>
            <a:pPr lvl="2"/>
            <a:r>
              <a:rPr lang="en-US" sz="2400" dirty="0" smtClean="0"/>
              <a:t>Do you know what kind of illness you had? </a:t>
            </a:r>
            <a:endParaRPr lang="en-US" sz="2800" dirty="0" smtClean="0"/>
          </a:p>
          <a:p>
            <a:pPr lvl="3"/>
            <a:r>
              <a:rPr lang="en-US" i="1" dirty="0" smtClean="0"/>
              <a:t>If so, what was it?</a:t>
            </a:r>
            <a:endParaRPr lang="en-US" sz="2400" dirty="0" smtClean="0"/>
          </a:p>
          <a:p>
            <a:pPr lvl="3"/>
            <a:r>
              <a:rPr lang="en-US" i="1" dirty="0" smtClean="0"/>
              <a:t>If not, why didn’t you know?</a:t>
            </a:r>
            <a:endParaRPr lang="en-US" sz="2400" dirty="0" smtClean="0"/>
          </a:p>
          <a:p>
            <a:pPr lvl="2"/>
            <a:r>
              <a:rPr lang="en-US" dirty="0" smtClean="0"/>
              <a:t>How did you get sick?</a:t>
            </a:r>
            <a:endParaRPr lang="en-US" sz="3000"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Communicable vs. </a:t>
            </a:r>
            <a:r>
              <a:rPr lang="en-US" dirty="0" err="1" smtClean="0"/>
              <a:t>Noncommunicable</a:t>
            </a:r>
            <a:endParaRPr lang="en-US"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612648" y="1732912"/>
            <a:ext cx="7016750" cy="47958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Infectious Diseases at School</a:t>
            </a:r>
            <a:endParaRPr lang="en-US" b="1" dirty="0"/>
          </a:p>
        </p:txBody>
      </p:sp>
      <p:sp>
        <p:nvSpPr>
          <p:cNvPr id="3" name="Content Placeholder 2"/>
          <p:cNvSpPr>
            <a:spLocks noGrp="1"/>
          </p:cNvSpPr>
          <p:nvPr>
            <p:ph sz="quarter" idx="1"/>
          </p:nvPr>
        </p:nvSpPr>
        <p:spPr>
          <a:xfrm>
            <a:off x="612648" y="1600200"/>
            <a:ext cx="8153400" cy="4724400"/>
          </a:xfrm>
        </p:spPr>
        <p:txBody>
          <a:bodyPr>
            <a:normAutofit fontScale="85000" lnSpcReduction="20000"/>
          </a:bodyPr>
          <a:lstStyle/>
          <a:p>
            <a:r>
              <a:rPr lang="en-US" dirty="0" smtClean="0"/>
              <a:t>Read the CDC fact sheet entitled, “Infectious Diseases at School”</a:t>
            </a:r>
          </a:p>
          <a:p>
            <a:pPr lvl="1"/>
            <a:r>
              <a:rPr lang="en-US" dirty="0" smtClean="0"/>
              <a:t>1. What is one of the major negative effects of infectious disease among school-aged children?</a:t>
            </a:r>
          </a:p>
          <a:p>
            <a:pPr lvl="1"/>
            <a:r>
              <a:rPr lang="en-US" dirty="0" smtClean="0"/>
              <a:t>2. Why do infectious diseases spread so easily in schools?</a:t>
            </a:r>
          </a:p>
          <a:p>
            <a:pPr lvl="1"/>
            <a:r>
              <a:rPr lang="en-US" dirty="0" smtClean="0"/>
              <a:t>3. What can schools do to prevent the spread of infectious diseases?</a:t>
            </a:r>
          </a:p>
          <a:p>
            <a:pPr lvl="1"/>
            <a:r>
              <a:rPr lang="en-US" dirty="0" smtClean="0"/>
              <a:t>4. What is one major cause of </a:t>
            </a:r>
            <a:r>
              <a:rPr lang="en-US" dirty="0" err="1" smtClean="0"/>
              <a:t>foodborne</a:t>
            </a:r>
            <a:r>
              <a:rPr lang="en-US" dirty="0" smtClean="0"/>
              <a:t> illness?</a:t>
            </a:r>
          </a:p>
          <a:p>
            <a:pPr lvl="1"/>
            <a:r>
              <a:rPr lang="en-US" dirty="0" smtClean="0"/>
              <a:t>5. Approximately what percentage of the U.S. population acquires the seasonal flu each year?</a:t>
            </a:r>
          </a:p>
          <a:p>
            <a:pPr lvl="1"/>
            <a:r>
              <a:rPr lang="en-US" dirty="0" smtClean="0"/>
              <a:t>6. What is one of the BEST ways to keep from getting sick and spreading infectious illnesses?</a:t>
            </a:r>
          </a:p>
          <a:p>
            <a:pPr lvl="1"/>
            <a:r>
              <a:rPr lang="en-US" dirty="0" smtClean="0"/>
              <a:t>7. How should one cough or sneeze in order to best prevent spread of infection?</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Noncommunicable</a:t>
            </a:r>
            <a:r>
              <a:rPr lang="en-US" dirty="0" smtClean="0"/>
              <a:t> Diseases in School</a:t>
            </a:r>
            <a:endParaRPr lang="en-US" dirty="0"/>
          </a:p>
        </p:txBody>
      </p:sp>
      <p:sp>
        <p:nvSpPr>
          <p:cNvPr id="3" name="Content Placeholder 2"/>
          <p:cNvSpPr>
            <a:spLocks noGrp="1"/>
          </p:cNvSpPr>
          <p:nvPr>
            <p:ph sz="quarter" idx="1"/>
          </p:nvPr>
        </p:nvSpPr>
        <p:spPr/>
        <p:txBody>
          <a:bodyPr/>
          <a:lstStyle/>
          <a:p>
            <a:r>
              <a:rPr lang="en-US" dirty="0" smtClean="0"/>
              <a:t>What common illnesses or conditions occur in school-aged children that are </a:t>
            </a:r>
            <a:r>
              <a:rPr lang="en-US" b="1" dirty="0" err="1" smtClean="0"/>
              <a:t>noncommunicable</a:t>
            </a:r>
            <a:r>
              <a:rPr lang="en-US" dirty="0" smtClean="0"/>
              <a:t>?</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209800" y="2952198"/>
            <a:ext cx="3733800" cy="3505200"/>
          </a:xfrm>
          <a:prstGeom prst="rect">
            <a:avLst/>
          </a:prstGeom>
          <a:noFill/>
          <a:ln w="9525">
            <a:noFill/>
            <a:miter lim="800000"/>
            <a:headEnd/>
            <a:tailEnd/>
          </a:ln>
          <a:effectLst/>
        </p:spPr>
      </p:pic>
      <p:sp>
        <p:nvSpPr>
          <p:cNvPr id="6" name="&quot;No&quot; Symbol 5"/>
          <p:cNvSpPr/>
          <p:nvPr/>
        </p:nvSpPr>
        <p:spPr>
          <a:xfrm>
            <a:off x="3505200" y="4134402"/>
            <a:ext cx="1752600" cy="1600200"/>
          </a:xfrm>
          <a:prstGeom prst="noSmoking">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Communicable or </a:t>
            </a:r>
            <a:r>
              <a:rPr lang="en-US" dirty="0" err="1" smtClean="0"/>
              <a:t>Noncommunicable</a:t>
            </a:r>
            <a:r>
              <a:rPr lang="en-US" dirty="0" smtClean="0"/>
              <a:t>?</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8" name="Picture 7"/>
          <p:cNvPicPr>
            <a:picLocks noChangeAspect="1"/>
          </p:cNvPicPr>
          <p:nvPr/>
        </p:nvPicPr>
        <p:blipFill>
          <a:blip r:embed="rId4"/>
          <a:stretch>
            <a:fillRect/>
          </a:stretch>
        </p:blipFill>
        <p:spPr>
          <a:xfrm>
            <a:off x="612648" y="1737726"/>
            <a:ext cx="7112000" cy="489313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sz="3200" dirty="0" smtClean="0"/>
              <a:t>Identify one communicable disease and one </a:t>
            </a:r>
            <a:r>
              <a:rPr lang="en-US" sz="3200" dirty="0" err="1" smtClean="0"/>
              <a:t>noncommunicable</a:t>
            </a:r>
            <a:r>
              <a:rPr lang="en-US" sz="3200" dirty="0" smtClean="0"/>
              <a:t> disease and explain one possible way they are transmitted or acquired. (Note: Do not use any illnesses already provided as examples in this lesson.)</a:t>
            </a:r>
            <a:endParaRPr lang="en-US" sz="3600" dirty="0" smtClean="0"/>
          </a:p>
          <a:p>
            <a:pPr lvl="1"/>
            <a:r>
              <a:rPr lang="en-US" sz="2800" dirty="0" smtClean="0"/>
              <a:t>One</a:t>
            </a:r>
            <a:r>
              <a:rPr lang="en-US" sz="2800" b="1" dirty="0" smtClean="0"/>
              <a:t> communicable </a:t>
            </a:r>
            <a:r>
              <a:rPr lang="en-US" sz="2800" dirty="0" smtClean="0"/>
              <a:t>disease is ______________, which is transmitted by...</a:t>
            </a:r>
            <a:endParaRPr lang="en-US" sz="3200" dirty="0" smtClean="0"/>
          </a:p>
          <a:p>
            <a:pPr lvl="1"/>
            <a:r>
              <a:rPr lang="en-US" dirty="0" smtClean="0"/>
              <a:t>One</a:t>
            </a:r>
            <a:r>
              <a:rPr lang="en-US" b="1" dirty="0" smtClean="0"/>
              <a:t> </a:t>
            </a:r>
            <a:r>
              <a:rPr lang="en-US" b="1" dirty="0" err="1" smtClean="0"/>
              <a:t>noncommunicable</a:t>
            </a:r>
            <a:r>
              <a:rPr lang="en-US" dirty="0" smtClean="0"/>
              <a:t> disease is ___________, which is transmitted by...</a:t>
            </a:r>
            <a:endParaRPr lang="en-US" sz="3300" dirty="0" smtClean="0"/>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228600" y="1524000"/>
            <a:ext cx="8537448" cy="5334000"/>
          </a:xfrm>
        </p:spPr>
        <p:txBody>
          <a:bodyPr>
            <a:normAutofit fontScale="62500" lnSpcReduction="20000"/>
          </a:bodyPr>
          <a:lstStyle/>
          <a:p>
            <a:r>
              <a:rPr lang="en-US" sz="3200" b="1" dirty="0" smtClean="0"/>
              <a:t>Challenge: </a:t>
            </a:r>
            <a:r>
              <a:rPr lang="en-US" sz="3200" dirty="0" smtClean="0"/>
              <a:t>Determine what illness-related absence policies exist in schools and daycares.   </a:t>
            </a:r>
            <a:endParaRPr lang="en-US" sz="3600" dirty="0" smtClean="0"/>
          </a:p>
          <a:p>
            <a:r>
              <a:rPr lang="en-US" sz="3200" b="1" dirty="0" smtClean="0"/>
              <a:t>Directions: </a:t>
            </a:r>
            <a:r>
              <a:rPr lang="en-US" sz="3200" dirty="0" smtClean="0"/>
              <a:t> Choose one location besides your own school (e.g., a daycare, preschool, elementary, high school, or university). Ask permission to interview a school official about the policies (ensure they know your goals and purpose).  </a:t>
            </a:r>
            <a:endParaRPr lang="en-US" sz="3600" dirty="0" smtClean="0"/>
          </a:p>
          <a:p>
            <a:pPr lvl="1"/>
            <a:r>
              <a:rPr lang="en-US" sz="2800" dirty="0" smtClean="0"/>
              <a:t>What policies exist regarding communicable disease? </a:t>
            </a:r>
            <a:endParaRPr lang="en-US" sz="3200" dirty="0" smtClean="0"/>
          </a:p>
          <a:p>
            <a:pPr lvl="1"/>
            <a:r>
              <a:rPr lang="en-US" sz="2800" dirty="0" smtClean="0"/>
              <a:t>When do students need to go home? </a:t>
            </a:r>
            <a:endParaRPr lang="en-US" sz="3200" dirty="0" smtClean="0"/>
          </a:p>
          <a:p>
            <a:pPr lvl="1"/>
            <a:r>
              <a:rPr lang="en-US" sz="2800" dirty="0" smtClean="0"/>
              <a:t>When are they allowed back? Is a doctor’s note or parent note required?</a:t>
            </a:r>
            <a:endParaRPr lang="en-US" sz="3200" dirty="0" smtClean="0"/>
          </a:p>
          <a:p>
            <a:pPr lvl="1"/>
            <a:r>
              <a:rPr lang="en-US" sz="2800" dirty="0" smtClean="0"/>
              <a:t>What illnesses are most commonly seen among children in this institution?</a:t>
            </a:r>
            <a:endParaRPr lang="en-US" sz="3200" dirty="0" smtClean="0"/>
          </a:p>
          <a:p>
            <a:pPr lvl="1"/>
            <a:r>
              <a:rPr lang="en-US" sz="2800" dirty="0" smtClean="0"/>
              <a:t>Are illness-related absences tracked? If so, how many absences on average, does each child have per year due to illness? (An estimate is okay if data is not available).</a:t>
            </a:r>
            <a:endParaRPr lang="en-US" sz="3200" dirty="0" smtClean="0"/>
          </a:p>
          <a:p>
            <a:pPr lvl="1"/>
            <a:r>
              <a:rPr lang="en-US" sz="2800" dirty="0" smtClean="0"/>
              <a:t>Are these policies formally written and distributed among students and parents or kept informally?</a:t>
            </a:r>
            <a:endParaRPr lang="en-US" sz="3200" dirty="0" smtClean="0"/>
          </a:p>
          <a:p>
            <a:pPr lvl="1"/>
            <a:r>
              <a:rPr lang="en-US" sz="2800" dirty="0" smtClean="0"/>
              <a:t>What challenges or problems does the school face regarding infectious illnesses?</a:t>
            </a:r>
            <a:endParaRPr lang="en-US" sz="3200" dirty="0" smtClean="0"/>
          </a:p>
          <a:p>
            <a:pPr lvl="1"/>
            <a:r>
              <a:rPr lang="en-US" sz="2800" dirty="0" smtClean="0"/>
              <a:t>Are there any policies or requirements regarding proof of immunizations?</a:t>
            </a:r>
            <a:endParaRPr lang="en-US" sz="3200" dirty="0" smtClean="0"/>
          </a:p>
          <a:p>
            <a:pPr lvl="1"/>
            <a:r>
              <a:rPr lang="en-US" dirty="0" smtClean="0"/>
              <a:t>Would you recommend changes to any of the school policies?</a:t>
            </a:r>
            <a:endParaRPr lang="en-US" sz="3300"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3345</TotalTime>
  <Words>905</Words>
  <Application>Microsoft Office PowerPoint</Application>
  <PresentationFormat>On-screen Show (4:3)</PresentationFormat>
  <Paragraphs>79</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Median</vt:lpstr>
      <vt:lpstr>Lesson 5.4: Communicable disease</vt:lpstr>
      <vt:lpstr>Do Now: Picture This</vt:lpstr>
      <vt:lpstr>Discuss: Under the Weather</vt:lpstr>
      <vt:lpstr>Communicable vs. Noncommunicable</vt:lpstr>
      <vt:lpstr>Infectious Diseases at School</vt:lpstr>
      <vt:lpstr>Noncommunicable Diseases in School</vt:lpstr>
      <vt:lpstr>Communicable or Noncommunicable?</vt:lpstr>
      <vt:lpstr>Assess:</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Scarlett VanStechelman</cp:lastModifiedBy>
  <cp:revision>79</cp:revision>
  <dcterms:created xsi:type="dcterms:W3CDTF">2014-02-16T14:21:28Z</dcterms:created>
  <dcterms:modified xsi:type="dcterms:W3CDTF">2014-10-08T14:32:55Z</dcterms:modified>
</cp:coreProperties>
</file>