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1"/>
  </p:notesMasterIdLst>
  <p:sldIdLst>
    <p:sldId id="256" r:id="rId2"/>
    <p:sldId id="257" r:id="rId3"/>
    <p:sldId id="269" r:id="rId4"/>
    <p:sldId id="271" r:id="rId5"/>
    <p:sldId id="259" r:id="rId6"/>
    <p:sldId id="272" r:id="rId7"/>
    <p:sldId id="258" r:id="rId8"/>
    <p:sldId id="266" r:id="rId9"/>
    <p:sldId id="264"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5/10/14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  This lesson will challenge</a:t>
            </a:r>
            <a:r>
              <a:rPr lang="en-US" baseline="0" dirty="0" smtClean="0"/>
              <a:t> students to evaluate their own beliefs about healthcare and health policy by posing the question: Is healthcare a right, privilege, or responsibility?  First, students will jot down an initial take on the question. Then they will review some general definitions of each of these positions and try to assign them to three different viewpoints.  Next they will evaluate data showing where health payments come from. Finally, they will be assigned a viewpoint to defend in a scenarios-based multifaceted debate which will give the whole class a chance to participate.       </a:t>
            </a:r>
            <a:endParaRPr lang="en-US" dirty="0" smtClean="0"/>
          </a:p>
          <a:p>
            <a:endParaRPr lang="en-US" dirty="0" smtClean="0"/>
          </a:p>
          <a:p>
            <a:r>
              <a:rPr lang="en-US" dirty="0" smtClean="0"/>
              <a:t>Image source</a:t>
            </a:r>
            <a:r>
              <a:rPr lang="en-US" dirty="0" smtClean="0"/>
              <a:t>:  http://</a:t>
            </a:r>
            <a:r>
              <a:rPr lang="en-US" dirty="0" err="1" smtClean="0"/>
              <a:t>en.wikipedia.org/wiki/Nicaragua</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This</a:t>
            </a:r>
            <a:r>
              <a:rPr lang="en-US" baseline="0" dirty="0" smtClean="0"/>
              <a:t> is a great place for a Think-Pair-Share, so that students have a chance to bounce ideas off others at the beginning of class.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 Privilege</a:t>
            </a:r>
          </a:p>
          <a:p>
            <a:r>
              <a:rPr lang="en-US" dirty="0" smtClean="0"/>
              <a:t>2:</a:t>
            </a:r>
            <a:r>
              <a:rPr lang="en-US" baseline="0" dirty="0" smtClean="0"/>
              <a:t> Right</a:t>
            </a:r>
          </a:p>
          <a:p>
            <a:r>
              <a:rPr lang="en-US" baseline="0" dirty="0" smtClean="0"/>
              <a:t>3: Responsibility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“Why does America</a:t>
            </a:r>
            <a:r>
              <a:rPr lang="en-US" baseline="0" dirty="0" smtClean="0"/>
              <a:t> have the most expensive health care?  Why is the actual cost of health services kept from patients upfront?”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debate activity could be done in several way. Here are two options:  1)  </a:t>
            </a:r>
            <a:r>
              <a:rPr lang="en-US" dirty="0" smtClean="0"/>
              <a:t>Assign 3</a:t>
            </a:r>
            <a:r>
              <a:rPr lang="en-US" baseline="0" dirty="0" smtClean="0"/>
              <a:t> students to each statement; each should be assigned to represent, prep, &amp; argue one of the three viewpoints.  2)  Assign one (or two) </a:t>
            </a:r>
            <a:r>
              <a:rPr lang="en-US" baseline="0" dirty="0" err="1" smtClean="0"/>
              <a:t>student(s</a:t>
            </a:r>
            <a:r>
              <a:rPr lang="en-US" baseline="0" dirty="0" smtClean="0"/>
              <a:t>) to each statement and allow them to determine their position and apply it to the scenario.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ASSESS ANSWERS: </a:t>
            </a:r>
            <a:endParaRPr lang="en-US" sz="1200" kern="1200" dirty="0" smtClean="0">
              <a:solidFill>
                <a:schemeClr val="tx1"/>
              </a:solidFill>
              <a:latin typeface="+mn-lt"/>
              <a:ea typeface="+mn-ea"/>
              <a:cs typeface="+mn-cs"/>
            </a:endParaRPr>
          </a:p>
          <a:p>
            <a:pPr marL="228600" indent="-228600">
              <a:buNone/>
            </a:pPr>
            <a:r>
              <a:rPr lang="en-US" sz="1200" b="1" kern="1200" dirty="0" smtClean="0">
                <a:solidFill>
                  <a:schemeClr val="tx1"/>
                </a:solidFill>
                <a:latin typeface="+mn-lt"/>
                <a:ea typeface="+mn-ea"/>
                <a:cs typeface="+mn-cs"/>
              </a:rPr>
              <a:t>1. RIGHT: The Act recognizes that people should not be denied preventative services if they cannot pay; therefore, they have made them free. </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2. PRIVILEGE: Only people who can pay for healthcare are able to receive healthcare. </a:t>
            </a: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3.</a:t>
            </a:r>
            <a:r>
              <a:rPr lang="en-US" sz="1200" kern="1200" dirty="0" smtClean="0">
                <a:solidFill>
                  <a:schemeClr val="tx1"/>
                </a:solidFill>
                <a:latin typeface="+mn-lt"/>
                <a:ea typeface="+mn-ea"/>
                <a:cs typeface="+mn-cs"/>
              </a:rPr>
              <a:t> </a:t>
            </a:r>
            <a:r>
              <a:rPr lang="en-US" sz="1200" b="1" kern="1200" dirty="0" smtClean="0">
                <a:solidFill>
                  <a:schemeClr val="tx1"/>
                </a:solidFill>
                <a:latin typeface="+mn-lt"/>
                <a:ea typeface="+mn-ea"/>
                <a:cs typeface="+mn-cs"/>
              </a:rPr>
              <a:t>RESPONSIBILITY: Incentives are given to people who take care of themselves demonstrating that people can control their health and should take care of themselves. </a:t>
            </a:r>
            <a:endParaRPr lang="en-US" sz="1200" kern="1200" dirty="0" smtClean="0">
              <a:solidFill>
                <a:schemeClr val="tx1"/>
              </a:solidFill>
              <a:latin typeface="+mn-lt"/>
              <a:ea typeface="+mn-ea"/>
              <a:cs typeface="+mn-cs"/>
            </a:endParaRP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 is to give students an additional scenario to consider,</a:t>
            </a:r>
            <a:r>
              <a:rPr lang="en-US" baseline="0" dirty="0" smtClean="0"/>
              <a:t> after having heard a variety of viewpoints during the in-class debates, and one final chance to synthesize the leading arguments for each position in an example scenario.</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Lesson </a:t>
            </a:r>
            <a:r>
              <a:rPr lang="en-US" dirty="0" smtClean="0"/>
              <a:t>11.2:</a:t>
            </a:r>
            <a:br>
              <a:rPr lang="en-US" dirty="0" smtClean="0"/>
            </a:br>
            <a:r>
              <a:rPr lang="en-US" dirty="0" smtClean="0"/>
              <a:t>Healthcare: Right vs. responsibility</a:t>
            </a:r>
            <a:endParaRPr lang="en-US" sz="4444" dirty="0"/>
          </a:p>
        </p:txBody>
      </p:sp>
      <p:sp>
        <p:nvSpPr>
          <p:cNvPr id="3" name="Subtitle 2"/>
          <p:cNvSpPr>
            <a:spLocks noGrp="1"/>
          </p:cNvSpPr>
          <p:nvPr>
            <p:ph type="subTitle" idx="1"/>
          </p:nvPr>
        </p:nvSpPr>
        <p:spPr/>
        <p:txBody>
          <a:bodyPr/>
          <a:lstStyle/>
          <a:p>
            <a:r>
              <a:rPr lang="en-US" dirty="0" smtClean="0"/>
              <a:t>Module 11: Health Policy</a:t>
            </a:r>
            <a:endParaRPr lang="en-US" dirty="0"/>
          </a:p>
        </p:txBody>
      </p:sp>
      <p:sp>
        <p:nvSpPr>
          <p:cNvPr id="4" name="Rectangle 3"/>
          <p:cNvSpPr/>
          <p:nvPr/>
        </p:nvSpPr>
        <p:spPr>
          <a:xfrm>
            <a:off x="304800" y="228600"/>
            <a:ext cx="3505200" cy="1938992"/>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11.2: </a:t>
            </a:r>
            <a:r>
              <a:rPr lang="en-US" sz="2200" dirty="0" smtClean="0">
                <a:latin typeface="+mj-lt"/>
              </a:rPr>
              <a:t> </a:t>
            </a:r>
            <a:r>
              <a:rPr lang="en-US" sz="2400" dirty="0" smtClean="0"/>
              <a:t>Evaluate arguments to determine whether basic health care is a right, privilege, or </a:t>
            </a:r>
            <a:r>
              <a:rPr lang="en-US" sz="2400" dirty="0" smtClean="0"/>
              <a:t>responsibility.</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648199" y="914400"/>
            <a:ext cx="4022361" cy="2667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67868" y="145765"/>
            <a:ext cx="8153400" cy="990600"/>
          </a:xfrm>
        </p:spPr>
        <p:txBody>
          <a:bodyPr>
            <a:normAutofit fontScale="90000"/>
          </a:bodyPr>
          <a:lstStyle/>
          <a:p>
            <a:r>
              <a:rPr lang="en-US" b="1" dirty="0" smtClean="0"/>
              <a:t>Do </a:t>
            </a:r>
            <a:r>
              <a:rPr lang="en-US" b="1" dirty="0" smtClean="0"/>
              <a:t>Now: </a:t>
            </a:r>
            <a:r>
              <a:rPr lang="en-US" i="1" dirty="0" smtClean="0"/>
              <a:t>Right? Privilege? Responsibility? OH MY!</a:t>
            </a:r>
            <a:br>
              <a:rPr lang="en-US" i="1" dirty="0" smtClean="0"/>
            </a:br>
            <a:endParaRPr lang="en-US" i="1" dirty="0"/>
          </a:p>
        </p:txBody>
      </p:sp>
      <p:sp>
        <p:nvSpPr>
          <p:cNvPr id="3" name="Content Placeholder 2"/>
          <p:cNvSpPr>
            <a:spLocks noGrp="1"/>
          </p:cNvSpPr>
          <p:nvPr>
            <p:ph sz="quarter" idx="1"/>
          </p:nvPr>
        </p:nvSpPr>
        <p:spPr/>
        <p:txBody>
          <a:bodyPr/>
          <a:lstStyle/>
          <a:p>
            <a:r>
              <a:rPr lang="en-US" dirty="0" smtClean="0"/>
              <a:t>Is </a:t>
            </a:r>
            <a:r>
              <a:rPr lang="en-US" dirty="0" smtClean="0"/>
              <a:t>basic health care a right, privilege or responsibility? Write your response to the focus question.  Include at least </a:t>
            </a:r>
            <a:r>
              <a:rPr lang="en-US" b="1" u="sng" dirty="0" smtClean="0"/>
              <a:t>two </a:t>
            </a:r>
            <a:r>
              <a:rPr lang="en-US" dirty="0" smtClean="0"/>
              <a:t>reasons to support your opinion. </a:t>
            </a:r>
            <a:endParaRPr lang="en-US" dirty="0" smtClean="0"/>
          </a:p>
          <a:p>
            <a:pPr>
              <a:buNone/>
            </a:pPr>
            <a:r>
              <a:rPr lang="en-US" b="1" dirty="0" smtClean="0"/>
              <a:t> </a:t>
            </a:r>
            <a:endParaRPr lang="en-US" dirty="0" smtClean="0"/>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Think</a:t>
            </a:r>
            <a:r>
              <a:rPr lang="en-US" b="1" dirty="0" smtClean="0"/>
              <a:t>: Differing Positions</a:t>
            </a:r>
            <a:r>
              <a:rPr lang="en-US" dirty="0" smtClean="0"/>
              <a:t/>
            </a:r>
            <a:br>
              <a:rPr lang="en-US" dirty="0" smtClean="0"/>
            </a:b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304800" y="1600200"/>
            <a:ext cx="8461248" cy="5030660"/>
          </a:xfrm>
        </p:spPr>
        <p:txBody>
          <a:bodyPr>
            <a:normAutofit fontScale="92500" lnSpcReduction="20000"/>
          </a:bodyPr>
          <a:lstStyle/>
          <a:p>
            <a:r>
              <a:rPr lang="en-US" b="1" dirty="0" smtClean="0"/>
              <a:t>RIGHT</a:t>
            </a:r>
            <a:r>
              <a:rPr lang="en-US" dirty="0" smtClean="0"/>
              <a:t>: “</a:t>
            </a:r>
            <a:r>
              <a:rPr lang="en-US" dirty="0" smtClean="0"/>
              <a:t>something that is due to a person by a governmental body, law, tradition, or nature."</a:t>
            </a:r>
            <a:r>
              <a:rPr lang="en-US" dirty="0" smtClean="0"/>
              <a:t> </a:t>
            </a:r>
          </a:p>
          <a:p>
            <a:r>
              <a:rPr lang="en-US" b="1" dirty="0" smtClean="0"/>
              <a:t>PRIVILEGE: </a:t>
            </a:r>
            <a:r>
              <a:rPr lang="en-US" dirty="0" smtClean="0"/>
              <a:t>“</a:t>
            </a:r>
            <a:r>
              <a:rPr lang="en-US" dirty="0" smtClean="0"/>
              <a:t>a special benefit, exemption from a duty, or immunity from penalty, given to a particular person, a group or a class of people.”</a:t>
            </a:r>
            <a:r>
              <a:rPr lang="en-US" dirty="0" smtClean="0"/>
              <a:t> </a:t>
            </a:r>
          </a:p>
          <a:p>
            <a:r>
              <a:rPr lang="en-US" b="1" dirty="0" smtClean="0"/>
              <a:t>RESPONSIBILITY</a:t>
            </a:r>
            <a:r>
              <a:rPr lang="en-US" dirty="0" smtClean="0"/>
              <a:t>: </a:t>
            </a:r>
            <a:r>
              <a:rPr lang="en-US" dirty="0" smtClean="0"/>
              <a:t>“a particular burden of obligation upon one; being accountable, as for something within one's power, control, or management.”</a:t>
            </a:r>
          </a:p>
          <a:p>
            <a:pPr lvl="1"/>
            <a:r>
              <a:rPr lang="en-US" dirty="0" smtClean="0"/>
              <a:t>Use the definitions above to determine with a partner which stance each of the following arguments make regarding health care in Bethany’s situation.  Identify which argument below represents the belief that health care is a </a:t>
            </a:r>
            <a:r>
              <a:rPr lang="en-US" b="1" u="sng" dirty="0" smtClean="0"/>
              <a:t>right,</a:t>
            </a:r>
            <a:r>
              <a:rPr lang="en-US" dirty="0" smtClean="0"/>
              <a:t> a </a:t>
            </a:r>
            <a:r>
              <a:rPr lang="en-US" b="1" u="sng" dirty="0" smtClean="0"/>
              <a:t>privilege</a:t>
            </a:r>
            <a:r>
              <a:rPr lang="en-US" dirty="0" smtClean="0"/>
              <a:t>, or a </a:t>
            </a:r>
            <a:r>
              <a:rPr lang="en-US" b="1" u="sng" dirty="0" smtClean="0"/>
              <a:t>responsibility</a:t>
            </a:r>
            <a:r>
              <a:rPr lang="en-US" b="1" dirty="0" smtClean="0"/>
              <a:t>. </a:t>
            </a:r>
            <a:r>
              <a:rPr lang="en-US" dirty="0" smtClean="0"/>
              <a:t>Include </a:t>
            </a:r>
            <a:r>
              <a:rPr lang="en-US" b="1" i="1" u="sng" dirty="0" smtClean="0"/>
              <a:t>specific</a:t>
            </a:r>
            <a:r>
              <a:rPr lang="en-US" dirty="0" smtClean="0"/>
              <a:t> evidence from the argument to support your statement.</a:t>
            </a:r>
            <a:r>
              <a:rPr lang="en-US" dirty="0" smtClean="0"/>
              <a:t> </a:t>
            </a:r>
          </a:p>
          <a:p>
            <a:endParaRPr lang="en-US" b="1" dirty="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r>
              <a:rPr lang="en-US" b="1" dirty="0" smtClean="0"/>
              <a:t>: Differing Positions</a:t>
            </a:r>
            <a:endParaRPr lang="en-US" b="1" dirty="0"/>
          </a:p>
        </p:txBody>
      </p:sp>
      <p:pic>
        <p:nvPicPr>
          <p:cNvPr id="5" name="Picture 4"/>
          <p:cNvPicPr>
            <a:picLocks noChangeAspect="1"/>
          </p:cNvPicPr>
          <p:nvPr/>
        </p:nvPicPr>
        <p:blipFill>
          <a:blip r:embed="rId3"/>
          <a:stretch>
            <a:fillRect/>
          </a:stretch>
        </p:blipFill>
        <p:spPr>
          <a:xfrm>
            <a:off x="7958328" y="228600"/>
            <a:ext cx="807720" cy="838200"/>
          </a:xfrm>
          <a:prstGeom prst="rect">
            <a:avLst/>
          </a:prstGeom>
        </p:spPr>
      </p:pic>
      <p:sp>
        <p:nvSpPr>
          <p:cNvPr id="7" name="Content Placeholder 2"/>
          <p:cNvSpPr>
            <a:spLocks noGrp="1"/>
          </p:cNvSpPr>
          <p:nvPr>
            <p:ph sz="quarter" idx="1"/>
          </p:nvPr>
        </p:nvSpPr>
        <p:spPr>
          <a:xfrm>
            <a:off x="228600" y="1600200"/>
            <a:ext cx="8537448" cy="5257800"/>
          </a:xfrm>
        </p:spPr>
        <p:txBody>
          <a:bodyPr>
            <a:normAutofit fontScale="77500" lnSpcReduction="20000"/>
          </a:bodyPr>
          <a:lstStyle/>
          <a:p>
            <a:r>
              <a:rPr lang="en-US" i="1" dirty="0" smtClean="0"/>
              <a:t>Bethany</a:t>
            </a:r>
            <a:r>
              <a:rPr lang="en-US" i="1" dirty="0" smtClean="0"/>
              <a:t>, a 34 year-old bank teller, fails to change her diet after several recommendations from her doctor. Over several years, she becomes morbidly obese.  Now she would like to receive gastric bypass surgery to help her lose weight</a:t>
            </a:r>
            <a:r>
              <a:rPr lang="en-US" i="1" dirty="0" smtClean="0"/>
              <a:t>.</a:t>
            </a:r>
            <a:r>
              <a:rPr lang="en-US" dirty="0" smtClean="0"/>
              <a:t> </a:t>
            </a:r>
            <a:endParaRPr lang="en-US" dirty="0" smtClean="0"/>
          </a:p>
          <a:p>
            <a:pPr lvl="1"/>
            <a:r>
              <a:rPr lang="en-US" b="1" i="1" dirty="0" smtClean="0"/>
              <a:t>Citizen 1:  </a:t>
            </a:r>
            <a:r>
              <a:rPr lang="en-US" dirty="0" smtClean="0"/>
              <a:t>Bethany has paid taxes and social security since she began college.  She is also a full-time employee at a big banking company, so her employer’s health insurance plan should cover most of the expenses of the surgery.  One of the major benefits to her job is health care coverage, so she should not be denied.</a:t>
            </a:r>
            <a:endParaRPr lang="en-US" dirty="0" smtClean="0"/>
          </a:p>
          <a:p>
            <a:pPr lvl="1"/>
            <a:r>
              <a:rPr lang="en-US" b="1" i="1" dirty="0" smtClean="0"/>
              <a:t>Citizen </a:t>
            </a:r>
            <a:r>
              <a:rPr lang="en-US" b="1" i="1" dirty="0" smtClean="0"/>
              <a:t>2: </a:t>
            </a:r>
            <a:r>
              <a:rPr lang="en-US" i="1" dirty="0" smtClean="0"/>
              <a:t> </a:t>
            </a:r>
            <a:r>
              <a:rPr lang="en-US" dirty="0" smtClean="0"/>
              <a:t>Morbid obesity can have drastic effects on a person’s long-term health. Bethany, like all other US citizens, deserves to be taken care of by society, regardless of her job, socioeconomic status, or other characteristics.  Medical care is a social service that no one should be denied.	</a:t>
            </a:r>
            <a:endParaRPr lang="en-US" dirty="0" smtClean="0"/>
          </a:p>
          <a:p>
            <a:pPr lvl="1"/>
            <a:r>
              <a:rPr lang="en-US" b="1" i="1" dirty="0" smtClean="0"/>
              <a:t>Citizen </a:t>
            </a:r>
            <a:r>
              <a:rPr lang="en-US" b="1" i="1" dirty="0" smtClean="0"/>
              <a:t>3:</a:t>
            </a:r>
            <a:r>
              <a:rPr lang="en-US" i="1" dirty="0" smtClean="0"/>
              <a:t>  </a:t>
            </a:r>
            <a:r>
              <a:rPr lang="en-US" dirty="0" smtClean="0"/>
              <a:t>Unfortunately, Bethany had a lot of other options to prevent and treat this condition before it came to the point of asking for gastric bypass surgery.  If she truly believes this is the best option, she should be entitled to elect it, if she can pay for it.  However, our health choices often shape the outcomes we face, so she needed to take control sooner in order to avoid this.  Society can’t be expected to pay for it now</a:t>
            </a:r>
            <a:r>
              <a:rPr lang="en-US" dirty="0" smtClean="0"/>
              <a:t>.</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Sources of Health Care Payments</a:t>
            </a:r>
            <a:endParaRPr lang="en-US" dirty="0" smtClean="0"/>
          </a:p>
        </p:txBody>
      </p:sp>
      <p:sp>
        <p:nvSpPr>
          <p:cNvPr id="3" name="Content Placeholder 2"/>
          <p:cNvSpPr>
            <a:spLocks noGrp="1"/>
          </p:cNvSpPr>
          <p:nvPr>
            <p:ph sz="quarter" idx="1"/>
          </p:nvPr>
        </p:nvSpPr>
        <p:spPr>
          <a:xfrm>
            <a:off x="612648" y="1600200"/>
            <a:ext cx="8153400" cy="2057400"/>
          </a:xfrm>
        </p:spPr>
        <p:txBody>
          <a:bodyPr>
            <a:normAutofit fontScale="77500" lnSpcReduction="20000"/>
          </a:bodyPr>
          <a:lstStyle/>
          <a:p>
            <a:r>
              <a:rPr lang="en-US" dirty="0" smtClean="0"/>
              <a:t>The </a:t>
            </a:r>
            <a:r>
              <a:rPr lang="en-US" dirty="0" smtClean="0"/>
              <a:t>health care services in America have not only been labeled as the best, but also the most expensive.  Under the U.S. system, the actual cost of the service is usually not known until after the service has been provided, unless the consumer is bold and savvy enough to inquire ahead of time.  Most are not.  Payments for the U.S. health care bill come from four sources as seen in the pie chart below. </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1490998" y="3350188"/>
            <a:ext cx="5562600" cy="330774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Sources of Health Care Payments</a:t>
            </a:r>
            <a:endParaRPr lang="en-US" dirty="0" smtClean="0"/>
          </a:p>
        </p:txBody>
      </p:sp>
      <p:sp>
        <p:nvSpPr>
          <p:cNvPr id="3" name="Content Placeholder 2"/>
          <p:cNvSpPr>
            <a:spLocks noGrp="1"/>
          </p:cNvSpPr>
          <p:nvPr>
            <p:ph sz="quarter" idx="1"/>
          </p:nvPr>
        </p:nvSpPr>
        <p:spPr>
          <a:xfrm>
            <a:off x="612648" y="1600200"/>
            <a:ext cx="8153400" cy="2057400"/>
          </a:xfrm>
        </p:spPr>
        <p:txBody>
          <a:bodyPr>
            <a:normAutofit fontScale="92500"/>
          </a:bodyPr>
          <a:lstStyle/>
          <a:p>
            <a:r>
              <a:rPr lang="en-US" sz="2595" dirty="0" smtClean="0"/>
              <a:t>1. What is the source of most payments for health care bills?</a:t>
            </a:r>
          </a:p>
          <a:p>
            <a:r>
              <a:rPr lang="en-US" sz="2595" dirty="0" smtClean="0"/>
              <a:t>2. What belief is supported by this source of payments?</a:t>
            </a:r>
          </a:p>
          <a:p>
            <a:r>
              <a:rPr lang="en-US" sz="2595" dirty="0" smtClean="0"/>
              <a:t>3. How would this pie chart change if health care is viewed as a right?  Why?</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1490998" y="3350188"/>
            <a:ext cx="5562600" cy="330774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Debate </a:t>
            </a:r>
            <a:r>
              <a:rPr lang="en-US" dirty="0" smtClean="0"/>
              <a:t>Prep</a:t>
            </a:r>
            <a:endParaRPr lang="en-US" dirty="0"/>
          </a:p>
        </p:txBody>
      </p:sp>
      <p:sp>
        <p:nvSpPr>
          <p:cNvPr id="3" name="Content Placeholder 2"/>
          <p:cNvSpPr>
            <a:spLocks noGrp="1"/>
          </p:cNvSpPr>
          <p:nvPr>
            <p:ph sz="quarter" idx="1"/>
          </p:nvPr>
        </p:nvSpPr>
        <p:spPr>
          <a:xfrm>
            <a:off x="2895600" y="1600200"/>
            <a:ext cx="5870448" cy="4495800"/>
          </a:xfrm>
        </p:spPr>
        <p:txBody>
          <a:bodyPr>
            <a:normAutofit lnSpcReduction="10000"/>
          </a:bodyPr>
          <a:lstStyle/>
          <a:p>
            <a:r>
              <a:rPr lang="en-US" i="1" dirty="0" smtClean="0"/>
              <a:t>Write </a:t>
            </a:r>
            <a:r>
              <a:rPr lang="en-US" i="1" dirty="0" smtClean="0"/>
              <a:t>down the statement you are given and your position.  Use the space below to begin developing of your argument.  You will have one minute to deliver your argument to the class and then we will </a:t>
            </a:r>
            <a:r>
              <a:rPr lang="en-US" i="1" dirty="0" smtClean="0"/>
              <a:t>vote.</a:t>
            </a:r>
          </a:p>
          <a:p>
            <a:r>
              <a:rPr lang="en-US" i="1" dirty="0" smtClean="0"/>
              <a:t>Example topics:</a:t>
            </a:r>
          </a:p>
          <a:p>
            <a:pPr lvl="2"/>
            <a:r>
              <a:rPr lang="en-US" dirty="0" err="1" smtClean="0"/>
              <a:t>Jakobi</a:t>
            </a:r>
            <a:r>
              <a:rPr lang="en-US" dirty="0" smtClean="0"/>
              <a:t> breaks his leg and requires a cast. </a:t>
            </a:r>
            <a:endParaRPr lang="en-US" sz="3000" dirty="0" smtClean="0"/>
          </a:p>
          <a:p>
            <a:pPr lvl="2"/>
            <a:r>
              <a:rPr lang="en-US" dirty="0" smtClean="0"/>
              <a:t>Darla is due to receive her</a:t>
            </a:r>
            <a:r>
              <a:rPr lang="en-US" dirty="0" smtClean="0"/>
              <a:t> annual flu vaccine</a:t>
            </a:r>
            <a:r>
              <a:rPr lang="en-US" dirty="0" smtClean="0"/>
              <a:t>.</a:t>
            </a:r>
            <a:r>
              <a:rPr lang="en-US" dirty="0" smtClean="0"/>
              <a:t> </a:t>
            </a:r>
            <a:r>
              <a:rPr lang="en-US" i="1" dirty="0" smtClean="0"/>
              <a:t> </a:t>
            </a:r>
            <a:endParaRPr lang="en-US" dirty="0" smtClean="0"/>
          </a:p>
          <a:p>
            <a:endParaRPr lang="en-US" dirty="0"/>
          </a:p>
        </p:txBody>
      </p:sp>
      <p:pic>
        <p:nvPicPr>
          <p:cNvPr id="5" name="Picture 4"/>
          <p:cNvPicPr>
            <a:picLocks noChangeAspect="1"/>
          </p:cNvPicPr>
          <p:nvPr/>
        </p:nvPicPr>
        <p:blipFill>
          <a:blip r:embed="rId3"/>
          <a:stretch>
            <a:fillRect/>
          </a:stretch>
        </p:blipFill>
        <p:spPr>
          <a:xfrm>
            <a:off x="7958328" y="228600"/>
            <a:ext cx="807720" cy="838200"/>
          </a:xfrm>
          <a:prstGeom prst="rect">
            <a:avLst/>
          </a:prstGeom>
        </p:spPr>
      </p:pic>
      <p:pic>
        <p:nvPicPr>
          <p:cNvPr id="6" name="Picture 5"/>
          <p:cNvPicPr>
            <a:picLocks noChangeAspect="1"/>
          </p:cNvPicPr>
          <p:nvPr/>
        </p:nvPicPr>
        <p:blipFill>
          <a:blip r:embed="rId4"/>
          <a:stretch>
            <a:fillRect/>
          </a:stretch>
        </p:blipFill>
        <p:spPr>
          <a:xfrm>
            <a:off x="0" y="2501900"/>
            <a:ext cx="2895600" cy="43561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Assess</a:t>
            </a:r>
            <a:r>
              <a:rPr lang="en-US" b="1" dirty="0" smtClean="0"/>
              <a:t>: </a:t>
            </a:r>
            <a:r>
              <a:rPr lang="en-US" sz="4000" dirty="0" smtClean="0"/>
              <a:t>Right, Privilege or Responsibility?</a:t>
            </a:r>
            <a:br>
              <a:rPr lang="en-US" sz="4000" dirty="0" smtClean="0"/>
            </a:br>
            <a:endParaRPr lang="en-US" dirty="0"/>
          </a:p>
        </p:txBody>
      </p:sp>
      <p:pic>
        <p:nvPicPr>
          <p:cNvPr id="6" name="Picture 5"/>
          <p:cNvPicPr>
            <a:picLocks noChangeAspect="1"/>
          </p:cNvPicPr>
          <p:nvPr/>
        </p:nvPicPr>
        <p:blipFill>
          <a:blip r:embed="rId3"/>
          <a:stretch>
            <a:fillRect/>
          </a:stretch>
        </p:blipFill>
        <p:spPr>
          <a:xfrm>
            <a:off x="8299705" y="5958642"/>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fontScale="77500" lnSpcReduction="20000"/>
          </a:bodyPr>
          <a:lstStyle/>
          <a:p>
            <a:r>
              <a:rPr lang="en-US" b="1" dirty="0" smtClean="0"/>
              <a:t>ALL</a:t>
            </a:r>
            <a:r>
              <a:rPr lang="en-US" b="1" dirty="0" smtClean="0"/>
              <a:t>:</a:t>
            </a:r>
            <a:r>
              <a:rPr lang="en-US" dirty="0" smtClean="0"/>
              <a:t> Determine if the following statements represent that health care is a right, privilege or responsibility. Explain</a:t>
            </a:r>
            <a:r>
              <a:rPr lang="en-US" dirty="0" smtClean="0"/>
              <a:t>.</a:t>
            </a:r>
          </a:p>
          <a:p>
            <a:r>
              <a:rPr lang="en-US" dirty="0" smtClean="0"/>
              <a:t>1</a:t>
            </a:r>
            <a:r>
              <a:rPr lang="en-US" dirty="0" smtClean="0"/>
              <a:t>. Under the Affordable Care Act, all new private plans will provide basic preventive services -- things like childhood immunizations and checkups, mammograms, colonoscopies, cervical screenings, and treatment for high blood pressure -- absolutely free of charge. No </a:t>
            </a:r>
            <a:r>
              <a:rPr lang="en-US" dirty="0" smtClean="0"/>
              <a:t>co-pay</a:t>
            </a:r>
            <a:r>
              <a:rPr lang="en-US" dirty="0" smtClean="0"/>
              <a:t>. No deductible. No co-insurance needed.</a:t>
            </a:r>
            <a:endParaRPr lang="en-US" dirty="0" smtClean="0"/>
          </a:p>
          <a:p>
            <a:r>
              <a:rPr lang="en-US" dirty="0" smtClean="0"/>
              <a:t>2</a:t>
            </a:r>
            <a:r>
              <a:rPr lang="en-US" dirty="0" smtClean="0"/>
              <a:t>. In the poor world, patients can sometimes scratch together enough money to pay a doctor bill; otherwise, they pay in potatoes or goat's milk or child care or whatever else they may have to give. If they have nothing, they don't get medical care.</a:t>
            </a:r>
            <a:endParaRPr lang="en-US" dirty="0" smtClean="0"/>
          </a:p>
          <a:p>
            <a:r>
              <a:rPr lang="en-US" dirty="0" smtClean="0"/>
              <a:t>3</a:t>
            </a:r>
            <a:r>
              <a:rPr lang="en-US" dirty="0" smtClean="0"/>
              <a:t>. Lower premiums are given to people who are not smokers. </a:t>
            </a:r>
          </a:p>
          <a:p>
            <a:r>
              <a:rPr lang="en-US" dirty="0" smtClean="0"/>
              <a:t> 4</a:t>
            </a:r>
            <a:r>
              <a:rPr lang="en-US" dirty="0" smtClean="0"/>
              <a:t>. How do you think the health of Americans would be different if health care was traditionally considered a right in the United States?</a:t>
            </a:r>
            <a:endParaRPr lang="en-US" dirty="0" smtClean="0"/>
          </a:p>
          <a:p>
            <a:endParaRPr lang="en-US" b="1"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dirty="0" smtClean="0"/>
              <a:t>Jose’s Case</a:t>
            </a:r>
            <a:br>
              <a:rPr lang="en-US" dirty="0" smtClean="0"/>
            </a:br>
            <a:endParaRPr lang="en-US" dirty="0"/>
          </a:p>
        </p:txBody>
      </p:sp>
      <p:sp>
        <p:nvSpPr>
          <p:cNvPr id="3" name="Content Placeholder 2"/>
          <p:cNvSpPr>
            <a:spLocks noGrp="1"/>
          </p:cNvSpPr>
          <p:nvPr>
            <p:ph sz="quarter" idx="1"/>
          </p:nvPr>
        </p:nvSpPr>
        <p:spPr>
          <a:xfrm>
            <a:off x="612648" y="1676400"/>
            <a:ext cx="8153400" cy="4800600"/>
          </a:xfrm>
        </p:spPr>
        <p:txBody>
          <a:bodyPr>
            <a:normAutofit lnSpcReduction="10000"/>
          </a:bodyPr>
          <a:lstStyle/>
          <a:p>
            <a:r>
              <a:rPr lang="en-US" i="1" dirty="0" smtClean="0"/>
              <a:t>Jose </a:t>
            </a:r>
            <a:r>
              <a:rPr lang="en-US" i="1" dirty="0" smtClean="0"/>
              <a:t>was trying a new and difficult skateboarding trick when he fell and broke his arm.  His parents both have jobs, but don’t make a lot of money. He’ll need an expensive x-ray, a cast, and several follow-up doctor visits. </a:t>
            </a:r>
            <a:endParaRPr lang="en-US" dirty="0" smtClean="0"/>
          </a:p>
          <a:p>
            <a:r>
              <a:rPr lang="en-US" dirty="0" smtClean="0"/>
              <a:t>Provide </a:t>
            </a:r>
            <a:r>
              <a:rPr lang="en-US" dirty="0" smtClean="0"/>
              <a:t>a 2-3 sentence argument explaining how his medical expenses should be paid for aligned to each of the following viewpoints:</a:t>
            </a:r>
            <a:endParaRPr lang="en-US" dirty="0" smtClean="0"/>
          </a:p>
          <a:p>
            <a:pPr lvl="1"/>
            <a:r>
              <a:rPr lang="en-US" dirty="0" smtClean="0"/>
              <a:t>Health </a:t>
            </a:r>
            <a:r>
              <a:rPr lang="en-US" dirty="0" smtClean="0"/>
              <a:t>care is a </a:t>
            </a:r>
            <a:r>
              <a:rPr lang="en-US" b="1" u="sng" dirty="0" smtClean="0"/>
              <a:t>right:</a:t>
            </a:r>
            <a:r>
              <a:rPr lang="en-US" b="1" dirty="0" smtClean="0"/>
              <a:t> </a:t>
            </a:r>
            <a:endParaRPr lang="en-US" dirty="0" smtClean="0"/>
          </a:p>
          <a:p>
            <a:pPr lvl="1"/>
            <a:r>
              <a:rPr lang="en-US" dirty="0" smtClean="0"/>
              <a:t>Health </a:t>
            </a:r>
            <a:r>
              <a:rPr lang="en-US" dirty="0" smtClean="0"/>
              <a:t>care is a </a:t>
            </a:r>
            <a:r>
              <a:rPr lang="en-US" b="1" u="sng" dirty="0" smtClean="0"/>
              <a:t>privilege:</a:t>
            </a:r>
            <a:endParaRPr lang="en-US" dirty="0" smtClean="0"/>
          </a:p>
          <a:p>
            <a:pPr lvl="1"/>
            <a:r>
              <a:rPr lang="en-US" dirty="0" smtClean="0"/>
              <a:t>Health </a:t>
            </a:r>
            <a:r>
              <a:rPr lang="en-US" dirty="0" smtClean="0"/>
              <a:t>care is a </a:t>
            </a:r>
            <a:r>
              <a:rPr lang="en-US" b="1" u="sng" dirty="0" smtClean="0"/>
              <a:t>responsibility: </a:t>
            </a:r>
            <a:endParaRPr lang="en-US" dirty="0" smtClean="0"/>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3370</TotalTime>
  <Words>1358</Words>
  <Application>Microsoft Macintosh PowerPoint</Application>
  <PresentationFormat>On-screen Show (4:3)</PresentationFormat>
  <Paragraphs>62</Paragraphs>
  <Slides>9</Slides>
  <Notes>9</Notes>
  <HiddenSlides>0</HiddenSlides>
  <MMClips>0</MMClips>
  <ScaleCrop>false</ScaleCrop>
  <HeadingPairs>
    <vt:vector size="4" baseType="variant">
      <vt:variant>
        <vt:lpstr>Design Template</vt:lpstr>
      </vt:variant>
      <vt:variant>
        <vt:i4>1</vt:i4>
      </vt:variant>
      <vt:variant>
        <vt:lpstr>Slide Titles</vt:lpstr>
      </vt:variant>
      <vt:variant>
        <vt:i4>9</vt:i4>
      </vt:variant>
    </vt:vector>
  </HeadingPairs>
  <TitlesOfParts>
    <vt:vector size="10" baseType="lpstr">
      <vt:lpstr>Median</vt:lpstr>
      <vt:lpstr>Lesson 11.2: Healthcare: Right vs. responsibility</vt:lpstr>
      <vt:lpstr>Do Now: Right? Privilege? Responsibility? OH MY! </vt:lpstr>
      <vt:lpstr>Think: Differing Positions </vt:lpstr>
      <vt:lpstr>Think: Differing Positions</vt:lpstr>
      <vt:lpstr>Sources of Health Care Payments</vt:lpstr>
      <vt:lpstr>Sources of Health Care Payments</vt:lpstr>
      <vt:lpstr>Debate Prep</vt:lpstr>
      <vt:lpstr>Assess: Right, Privilege or Responsibility? </vt:lpstr>
      <vt:lpstr>Homework: Jose’s Case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86</cp:revision>
  <dcterms:created xsi:type="dcterms:W3CDTF">2014-05-10T22:21:26Z</dcterms:created>
  <dcterms:modified xsi:type="dcterms:W3CDTF">2014-05-11T00:45:09Z</dcterms:modified>
</cp:coreProperties>
</file>