
<file path=[Content_Types].xml><?xml version="1.0" encoding="utf-8"?>
<Types xmlns="http://schemas.openxmlformats.org/package/2006/content-types">
  <Override PartName="/ppt/notesSlides/notesSlide5.xml" ContentType="application/vnd.openxmlformats-officedocument.presentationml.notesSlide+xml"/>
  <Override PartName="/ppt/slideLayouts/slideLayout1.xml" ContentType="application/vnd.openxmlformats-officedocument.presentationml.slideLayout+xml"/>
  <Default Extension="png" ContentType="image/png"/>
  <Default Extension="rels" ContentType="application/vnd.openxmlformats-package.relationships+xml"/>
  <Default Extension="jpeg" ContentType="image/jpeg"/>
  <Default Extension="xml" ContentType="application/xml"/>
  <Override PartName="/ppt/slides/slide9.xml" ContentType="application/vnd.openxmlformats-officedocument.presentationml.slide+xml"/>
  <Override PartName="/ppt/slides/slide11.xml" ContentType="application/vnd.openxmlformats-officedocument.presentationml.slide+xml"/>
  <Override PartName="/ppt/notesSlides/notesSlide3.xml" ContentType="application/vnd.openxmlformats-officedocument.presentationml.notesSlide+xml"/>
  <Override PartName="/ppt/notesSlides/notesSlide10.xml" ContentType="application/vnd.openxmlformats-officedocument.presentationml.notesSlide+xml"/>
  <Override PartName="/ppt/tableStyles.xml" ContentType="application/vnd.openxmlformats-officedocument.presentationml.tableStyles+xml"/>
  <Override PartName="/ppt/slideLayouts/slideLayout8.xml" ContentType="application/vnd.openxmlformats-officedocument.presentationml.slideLayout+xml"/>
  <Override PartName="/ppt/slides/slide7.xml" ContentType="application/vnd.openxmlformats-officedocument.presentationml.slide+xml"/>
  <Override PartName="/ppt/notesSlides/notesSlide1.xml" ContentType="application/vnd.openxmlformats-officedocument.presentationml.notesSlide+xml"/>
  <Override PartName="/ppt/notesSlides/notesSlide8.xml" ContentType="application/vnd.openxmlformats-officedocument.presentationml.notesSlide+xml"/>
  <Override PartName="/ppt/slideLayouts/slideLayout6.xml" ContentType="application/vnd.openxmlformats-officedocument.presentationml.slideLayout+xml"/>
  <Override PartName="/ppt/slides/slide5.xml" ContentType="application/vnd.openxmlformats-officedocument.presentationml.slide+xml"/>
  <Override PartName="/ppt/theme/theme2.xml" ContentType="application/vnd.openxmlformats-officedocument.theme+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slides/slide3.xml" ContentType="application/vnd.openxmlformats-officedocument.presentationml.slide+xml"/>
  <Override PartName="/ppt/slideLayouts/slideLayout10.xml" ContentType="application/vnd.openxmlformats-officedocument.presentationml.slideLayout+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notesSlides/notesSlide6.xml" ContentType="application/vnd.openxmlformats-officedocument.presentationml.notesSlide+xml"/>
  <Override PartName="/ppt/slideLayouts/slideLayout2.xml" ContentType="application/vnd.openxmlformats-officedocument.presentationml.slideLayout+xml"/>
  <Override PartName="/ppt/slides/slide1.xml" ContentType="application/vnd.openxmlformats-officedocument.presentationml.slide+xml"/>
  <Override PartName="/ppt/slides/slide12.xml" ContentType="application/vnd.openxmlformats-officedocument.presentationml.slide+xml"/>
  <Default Extension="bin" ContentType="application/vnd.openxmlformats-officedocument.presentationml.printerSettings"/>
  <Override PartName="/ppt/notesSlides/notesSlide4.xml" ContentType="application/vnd.openxmlformats-officedocument.presentationml.notesSlide+xml"/>
  <Override PartName="/ppt/slides/slide10.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8.xml" ContentType="application/vnd.openxmlformats-officedocument.presentationml.slide+xml"/>
  <Override PartName="/ppt/presentation.xml" ContentType="application/vnd.openxmlformats-officedocument.presentationml.presentation.main+xml"/>
  <Override PartName="/ppt/notesSlides/notesSlide2.xml" ContentType="application/vnd.openxmlformats-officedocument.presentationml.notesSlide+xml"/>
  <Override PartName="/ppt/notesSlides/notesSlide9.xml" ContentType="application/vnd.openxmlformats-officedocument.presentationml.notesSlide+xml"/>
  <Override PartName="/ppt/slideLayouts/slideLayout7.xml" ContentType="application/vnd.openxmlformats-officedocument.presentationml.slideLayout+xml"/>
  <Override PartName="/ppt/slides/slide6.xml" ContentType="application/vnd.openxmlformats-officedocument.presentationml.slide+xml"/>
  <Override PartName="/ppt/notesMasters/notesMaster1.xml" ContentType="application/vnd.openxmlformats-officedocument.presentationml.notesMaster+xml"/>
  <Override PartName="/ppt/slideLayouts/slideLayout5.xml" ContentType="application/vnd.openxmlformats-officedocument.presentationml.slideLayout+xml"/>
  <Override PartName="/ppt/slides/slide4.xml" ContentType="application/vnd.openxmlformats-officedocument.presentationml.slide+xml"/>
  <Override PartName="/ppt/slideLayouts/slideLayout11.xml" ContentType="application/vnd.openxmlformats-officedocument.presentationml.slideLayout+xml"/>
  <Override PartName="/ppt/notesSlides/notesSlide12.xml" ContentType="application/vnd.openxmlformats-officedocument.presentationml.notesSlide+xml"/>
  <Override PartName="/ppt/theme/theme1.xml" ContentType="application/vnd.openxmlformats-officedocument.theme+xml"/>
  <Override PartName="/ppt/presProps.xml" ContentType="application/vnd.openxmlformats-officedocument.presentationml.presProps+xml"/>
  <Override PartName="/ppt/notesSlides/notesSlide7.xml" ContentType="application/vnd.openxmlformats-officedocument.presentationml.notesSlide+xml"/>
  <Override PartName="/ppt/slideLayouts/slideLayout3.xml" ContentType="application/vnd.openxmlformats-officedocument.presentationml.slideLayout+xml"/>
  <Override PartName="/ppt/slides/slide2.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autoCompressPictures="0">
  <p:sldMasterIdLst>
    <p:sldMasterId r:id="rId1"/>
  </p:sldMasterIdLst>
  <p:notesMasterIdLst>
    <p:notesMasterId r:id="rId14"/>
  </p:notesMasterIdLst>
  <p:sldIdLst>
    <p:sldId id="256" r:id="rId2"/>
    <p:sldId id="257" r:id="rId3"/>
    <p:sldId id="258" r:id="rId4"/>
    <p:sldId id="259" r:id="rId5"/>
    <p:sldId id="268" r:id="rId6"/>
    <p:sldId id="270" r:id="rId7"/>
    <p:sldId id="271" r:id="rId8"/>
    <p:sldId id="264" r:id="rId9"/>
    <p:sldId id="272" r:id="rId10"/>
    <p:sldId id="273" r:id="rId11"/>
    <p:sldId id="266" r:id="rId12"/>
    <p:sldId id="267" r:id="rId13"/>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normalViewPr showOutlineIcons="0">
    <p:restoredLeft sz="15620"/>
    <p:restoredTop sz="94660"/>
  </p:normalViewPr>
  <p:slideViewPr>
    <p:cSldViewPr snapToObjects="1">
      <p:cViewPr varScale="1">
        <p:scale>
          <a:sx n="92" d="100"/>
          <a:sy n="92" d="100"/>
        </p:scale>
        <p:origin x="-1096" y="-112"/>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notesMaster" Target="notesMasters/notesMaster1.xml"/><Relationship Id="rId15" Type="http://schemas.openxmlformats.org/officeDocument/2006/relationships/printerSettings" Target="printerSettings/printerSettings1.bin"/><Relationship Id="rId16" Type="http://schemas.openxmlformats.org/officeDocument/2006/relationships/presProps" Target="presProps.xml"/><Relationship Id="rId17" Type="http://schemas.openxmlformats.org/officeDocument/2006/relationships/viewProps" Target="viewProps.xml"/><Relationship Id="rId18" Type="http://schemas.openxmlformats.org/officeDocument/2006/relationships/theme" Target="theme/theme1.xml"/><Relationship Id="rId19"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4143165-D33B-324B-B2D5-58110A9F63B3}" type="datetimeFigureOut">
              <a:rPr lang="en-US" smtClean="0"/>
              <a:pPr/>
              <a:t>1/7/14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9877844-E64D-F740-948F-BB0BB5835654}"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This</a:t>
            </a:r>
            <a:r>
              <a:rPr lang="en-US" baseline="0" dirty="0" smtClean="0"/>
              <a:t> lesson will provide a basic foundation of understanding about addiction, focusing especially on the risk factors for addiction and reasons people may try drugs. Students will begin by listing all of the reasons they can come up with for why people may become addicted to drugs. Then they will discuss their perceptions of addiction with a partner. Next students will read about addiction and the risk factors for it. Finally, students will practice identifying these risk factors and reasons for trying drugs for three characters in scenarios.  </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Possible answers: </a:t>
            </a:r>
          </a:p>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3. poverty, early aggressive behavior, to feel good</a:t>
            </a:r>
          </a:p>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If time permits, have students</a:t>
            </a:r>
            <a:r>
              <a:rPr lang="en-US" baseline="0" dirty="0" smtClean="0"/>
              <a:t> read their scenarios to one another. Have the listener try to identify (by writing down) any risk factors or reasons for trying drugs that they hear in the story. Then they can switch roles.</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purpose of this homework assignment is to</a:t>
            </a:r>
            <a:r>
              <a:rPr lang="en-US" baseline="0" dirty="0" smtClean="0"/>
              <a:t> give students a physiological understanding of how drug addiction happens. By challenging students to do this research online on their own, they will have resources at their fingertips to help understand what they are reading. Encourage students to use other websites and tools on the internet to understand what they are reading.</a:t>
            </a:r>
            <a:r>
              <a:rPr lang="en-US" dirty="0" smtClean="0"/>
              <a:t> </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12</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There are no wrong</a:t>
            </a:r>
            <a:r>
              <a:rPr lang="en-US" baseline="0" dirty="0" smtClean="0"/>
              <a:t> answers in this exercise. Students should just be brainstorming POSSIBILITIES. Some examples</a:t>
            </a:r>
            <a:r>
              <a:rPr lang="en-US" dirty="0" smtClean="0"/>
              <a:t>: availability, lack of parental</a:t>
            </a:r>
            <a:r>
              <a:rPr lang="en-US" baseline="0" dirty="0" smtClean="0"/>
              <a:t> influence or supervision, peer pressure, peers using drugs,</a:t>
            </a:r>
            <a:r>
              <a:rPr lang="en-US" dirty="0" smtClean="0"/>
              <a:t> lack of awareness of drug’s negative effects and addictive powers, lack of or</a:t>
            </a:r>
            <a:r>
              <a:rPr lang="en-US" baseline="0" dirty="0" smtClean="0"/>
              <a:t> ineffective</a:t>
            </a:r>
            <a:r>
              <a:rPr lang="en-US" dirty="0" smtClean="0"/>
              <a:t> drug-education</a:t>
            </a:r>
            <a:r>
              <a:rPr lang="en-US" baseline="0" dirty="0" smtClean="0"/>
              <a:t> in school, siblings or relatives who abuse substances, poor grades, violence in community, low self-esteem, mental illness, etc.) </a:t>
            </a:r>
            <a:r>
              <a:rPr lang="en-US" dirty="0" smtClean="0"/>
              <a:t> </a:t>
            </a:r>
            <a:r>
              <a:rPr lang="en-US" baseline="0" dirty="0" smtClean="0"/>
              <a:t> </a:t>
            </a:r>
            <a:r>
              <a:rPr lang="en-US" dirty="0" smtClean="0"/>
              <a:t> </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Again, no wrong answers here. But before these conversations</a:t>
            </a:r>
            <a:r>
              <a:rPr lang="en-US" baseline="0" dirty="0" smtClean="0"/>
              <a:t> begin, speak to the class about respecting others’ experiences, perspectives, and opinions. Also explain that this can be a very sensitive issue for some students sitting in this classroom and that they do not have to share anything they are uncomfortable sharing.</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Probe students knowledge with a short discussion</a:t>
            </a:r>
            <a:r>
              <a:rPr lang="en-US" baseline="0" dirty="0" smtClean="0"/>
              <a:t> before the reading, asking these and any other related questions.</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Ask students: “Are there other reasons people may</a:t>
            </a:r>
            <a:r>
              <a:rPr lang="en-US" baseline="0" dirty="0" smtClean="0"/>
              <a:t> have to try drugs in the first place?”</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Remind</a:t>
            </a:r>
            <a:r>
              <a:rPr lang="en-US" baseline="0" dirty="0" smtClean="0"/>
              <a:t> students that this list is NOT exhaustive. These are just examples. Ask students what other risk factors and protective factors they can think of.</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Possible answers: </a:t>
            </a:r>
          </a:p>
          <a:p>
            <a:r>
              <a:rPr lang="en-US" sz="1200" kern="1200" dirty="0" smtClean="0">
                <a:solidFill>
                  <a:schemeClr val="tx1"/>
                </a:solidFill>
                <a:latin typeface="+mn-lt"/>
                <a:ea typeface="+mn-ea"/>
                <a:cs typeface="+mn-cs"/>
              </a:rPr>
              <a:t>1. poor social skills, availability, To feel Better</a:t>
            </a:r>
          </a:p>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Possible answers:</a:t>
            </a:r>
          </a:p>
          <a:p>
            <a:r>
              <a:rPr lang="en-US" sz="1200" kern="1200" dirty="0" smtClean="0">
                <a:solidFill>
                  <a:schemeClr val="tx1"/>
                </a:solidFill>
                <a:latin typeface="+mn-lt"/>
                <a:ea typeface="+mn-ea"/>
                <a:cs typeface="+mn-cs"/>
              </a:rPr>
              <a:t>2. lack of parental supervision, substance abuse of peers, curiosity (“because others are doing it”)</a:t>
            </a:r>
          </a:p>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title" preserve="1">
  <p:cSld name="Title Slide">
    <p:bg>
      <p:bgRef idx="1001">
        <a:schemeClr val="bg2"/>
      </p:bgRef>
    </p:bg>
    <p:spTree>
      <p:nvGrpSpPr>
        <p:cNvPr id="1" name=""/>
        <p:cNvGrpSpPr/>
        <p:nvPr/>
      </p:nvGrpSpPr>
      <p:grpSpPr>
        <a:xfrm>
          <a:off x="0" y="0"/>
          <a:ext cx="0" cy="0"/>
          <a:chOff x="0" y="0"/>
          <a:chExt cx="0" cy="0"/>
        </a:xfrm>
      </p:grpSpPr>
      <p:sp>
        <p:nvSpPr>
          <p:cNvPr id="7" name="Rectangle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2362200" y="4038600"/>
            <a:ext cx="6477000" cy="1828800"/>
          </a:xfrm>
        </p:spPr>
        <p:txBody>
          <a:bodyPr anchor="b"/>
          <a:lstStyle>
            <a:lvl1pPr>
              <a:defRPr cap="all" baseline="0"/>
            </a:lvl1pPr>
          </a:lstStyle>
          <a:p>
            <a:r>
              <a:rPr kumimoji="0" lang="en-US" smtClean="0"/>
              <a:t>Click to edit Master title style</a:t>
            </a:r>
            <a:endParaRPr kumimoji="0" lang="en-US"/>
          </a:p>
        </p:txBody>
      </p:sp>
      <p:sp>
        <p:nvSpPr>
          <p:cNvPr id="9" name="Subtitle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76200" y="6068699"/>
            <a:ext cx="2057400" cy="685800"/>
          </a:xfrm>
        </p:spPr>
        <p:txBody>
          <a:bodyPr>
            <a:noAutofit/>
          </a:bodyPr>
          <a:lstStyle>
            <a:lvl1pPr algn="ctr">
              <a:defRPr sz="2000">
                <a:solidFill>
                  <a:srgbClr val="FFFFFF"/>
                </a:solidFill>
              </a:defRPr>
            </a:lvl1pPr>
          </a:lstStyle>
          <a:p>
            <a:fld id="{B18ED403-8E6D-470F-9368-65BF869872DD}" type="datetime1">
              <a:rPr smtClean="0"/>
              <a:pPr/>
              <a:t>10/25/2007</a:t>
            </a:fld>
            <a:endParaRPr/>
          </a:p>
        </p:txBody>
      </p:sp>
      <p:sp>
        <p:nvSpPr>
          <p:cNvPr id="17" name="Footer Placeholder 16"/>
          <p:cNvSpPr>
            <a:spLocks noGrp="1"/>
          </p:cNvSpPr>
          <p:nvPr>
            <p:ph type="ftr" sz="quarter" idx="11"/>
          </p:nvPr>
        </p:nvSpPr>
        <p:spPr>
          <a:xfrm>
            <a:off x="2085393" y="236538"/>
            <a:ext cx="5867400" cy="365125"/>
          </a:xfrm>
        </p:spPr>
        <p:txBody>
          <a:bodyPr/>
          <a:lstStyle>
            <a:lvl1pPr algn="r">
              <a:defRPr>
                <a:solidFill>
                  <a:schemeClr val="tx2"/>
                </a:solidFill>
              </a:defRPr>
            </a:lvl1pPr>
          </a:lstStyle>
          <a:p>
            <a:r>
              <a:rPr smtClean="0"/>
              <a:t>
              </a:t>
            </a:r>
            <a:endParaRPr/>
          </a:p>
        </p:txBody>
      </p:sp>
      <p:sp>
        <p:nvSpPr>
          <p:cNvPr id="29" name="Slide Number Placeholder 28"/>
          <p:cNvSpPr>
            <a:spLocks noGrp="1"/>
          </p:cNvSpPr>
          <p:nvPr>
            <p:ph type="sldNum" sz="quarter" idx="12"/>
          </p:nvPr>
        </p:nvSpPr>
        <p:spPr>
          <a:xfrm>
            <a:off x="8001000" y="228600"/>
            <a:ext cx="838200" cy="381000"/>
          </a:xfrm>
        </p:spPr>
        <p:txBody>
          <a:bodyPr/>
          <a:lstStyle>
            <a:lvl1pPr>
              <a:defRPr>
                <a:solidFill>
                  <a:schemeClr val="tx2"/>
                </a:solidFill>
              </a:defRPr>
            </a:lvl1pPr>
          </a:lstStyle>
          <a:p>
            <a:fld id="{CB7CC652-A623-41D2-B0ED-8F1D217186B4}" type="slidenum">
              <a:rPr smtClean="0"/>
              <a:pPr/>
              <a:t>‹#›</a:t>
            </a:fld>
            <a:endParaRPr/>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36956B-C6A6-4998-B6F9-4158C8926225}" type="datetime1">
              <a:rPr smtClean="0"/>
              <a:pPr/>
              <a:t>10/25/2007</a:t>
            </a:fld>
            <a:endParaRPr/>
          </a:p>
        </p:txBody>
      </p:sp>
      <p:sp>
        <p:nvSpPr>
          <p:cNvPr id="5" name="Footer Placeholder 4"/>
          <p:cNvSpPr>
            <a:spLocks noGrp="1"/>
          </p:cNvSpPr>
          <p:nvPr>
            <p:ph type="ftr" sz="quarter" idx="11"/>
          </p:nvPr>
        </p:nvSpPr>
        <p:spPr/>
        <p:txBody>
          <a:bodyPr/>
          <a:lstStyle/>
          <a:p>
            <a:r>
              <a:rPr smtClean="0"/>
              <a:t>
              </a:t>
            </a:r>
            <a:endParaRPr/>
          </a:p>
        </p:txBody>
      </p:sp>
      <p:sp>
        <p:nvSpPr>
          <p:cNvPr id="6" name="Slide Number Placeholder 5"/>
          <p:cNvSpPr>
            <a:spLocks noGrp="1"/>
          </p:cNvSpPr>
          <p:nvPr>
            <p:ph type="sldNum" sz="quarter" idx="12"/>
          </p:nvPr>
        </p:nvSpPr>
        <p:spPr/>
        <p:txBody>
          <a:bodyPr/>
          <a:lstStyle/>
          <a:p>
            <a:fld id="{D99619C8-A375-448C-891B-9999C6BE8E64}" type="slidenum">
              <a:rPr smtClean="0"/>
              <a:pPr/>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vertTitleAndTx" preserve="1">
  <p:cSld name="Vertical Title and Text">
    <p:bg>
      <p:bgRef idx="1001">
        <a:schemeClr val="bg1"/>
      </p:bgRef>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609600"/>
            <a:ext cx="2057400" cy="55165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609600"/>
            <a:ext cx="5562600" cy="5516564"/>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6553200" y="6248402"/>
            <a:ext cx="2209800" cy="365125"/>
          </a:xfrm>
        </p:spPr>
        <p:txBody>
          <a:bodyPr/>
          <a:lstStyle/>
          <a:p>
            <a:fld id="{FFA6A671-5254-49D4-B317-082B93EA859A}" type="datetime1">
              <a:rPr smtClean="0"/>
              <a:pPr/>
              <a:t>10/25/2007</a:t>
            </a:fld>
            <a:endParaRPr/>
          </a:p>
        </p:txBody>
      </p:sp>
      <p:sp>
        <p:nvSpPr>
          <p:cNvPr id="5" name="Footer Placeholder 4"/>
          <p:cNvSpPr>
            <a:spLocks noGrp="1"/>
          </p:cNvSpPr>
          <p:nvPr>
            <p:ph type="ftr" sz="quarter" idx="11"/>
          </p:nvPr>
        </p:nvSpPr>
        <p:spPr>
          <a:xfrm>
            <a:off x="457201" y="6248207"/>
            <a:ext cx="5573483" cy="365125"/>
          </a:xfrm>
        </p:spPr>
        <p:txBody>
          <a:bodyPr/>
          <a:lstStyle/>
          <a:p>
            <a:r>
              <a:rPr smtClean="0"/>
              <a:t>
              </a:t>
            </a:r>
            <a:endParaRPr/>
          </a:p>
        </p:txBody>
      </p:sp>
      <p:sp>
        <p:nvSpPr>
          <p:cNvPr id="7" name="Rectangle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8" name="Rectangle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9" name="Rectangle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6" name="Slide Number Placeholder 5"/>
          <p:cNvSpPr>
            <a:spLocks noGrp="1"/>
          </p:cNvSpPr>
          <p:nvPr>
            <p:ph type="sldNum" sz="quarter" idx="12"/>
          </p:nvPr>
        </p:nvSpPr>
        <p:spPr>
          <a:xfrm rot="5400000">
            <a:off x="5989638" y="144462"/>
            <a:ext cx="533400" cy="244476"/>
          </a:xfrm>
        </p:spPr>
        <p:txBody>
          <a:bodyPr/>
          <a:lstStyle/>
          <a:p>
            <a:fld id="{D99619C8-A375-448C-891B-9999C6BE8E64}" type="slidenum">
              <a:rPr smtClean="0"/>
              <a:pPr/>
              <a:t>‹#›</a:t>
            </a:fld>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2648" y="228600"/>
            <a:ext cx="8153400" cy="990600"/>
          </a:xfrm>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385BD73B-607F-4953-87E4-4C3BC6D541E5}" type="datetime1">
              <a:rPr smtClean="0"/>
              <a:pPr/>
              <a:t>10/25/2007</a:t>
            </a:fld>
            <a:endParaRPr/>
          </a:p>
        </p:txBody>
      </p:sp>
      <p:sp>
        <p:nvSpPr>
          <p:cNvPr id="5" name="Footer Placeholder 4"/>
          <p:cNvSpPr>
            <a:spLocks noGrp="1"/>
          </p:cNvSpPr>
          <p:nvPr>
            <p:ph type="ftr" sz="quarter" idx="11"/>
          </p:nvPr>
        </p:nvSpPr>
        <p:spPr/>
        <p:txBody>
          <a:bodyPr/>
          <a:lstStyle/>
          <a:p>
            <a:r>
              <a:rPr smtClean="0"/>
              <a:t>
              </a:t>
            </a:r>
            <a:endParaRPr/>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
        <p:nvSpPr>
          <p:cNvPr id="8" name="Content Placeholder 7"/>
          <p:cNvSpPr>
            <a:spLocks noGrp="1"/>
          </p:cNvSpPr>
          <p:nvPr>
            <p:ph sz="quarter" idx="1"/>
          </p:nvPr>
        </p:nvSpPr>
        <p:spPr>
          <a:xfrm>
            <a:off x="612648" y="1600200"/>
            <a:ext cx="8153400" cy="44958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secHead" preserve="1">
  <p:cSld name="Section Header">
    <p:bg>
      <p:bgRef idx="1003">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371600" y="2743200"/>
            <a:ext cx="7123113" cy="1673225"/>
          </a:xfrm>
        </p:spPr>
        <p:txBody>
          <a:bodyPr anchor="t"/>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7" name="Rectangle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fld id="{EC3526B2-0DCD-4FC8-BB6D-71A89413C313}" type="datetime1">
              <a:rPr smtClean="0"/>
              <a:pPr/>
              <a:t>10/25/2007</a:t>
            </a:fld>
            <a:endParaRPr/>
          </a:p>
        </p:txBody>
      </p:sp>
      <p:sp>
        <p:nvSpPr>
          <p:cNvPr id="13" name="Slide Number Placeholder 12"/>
          <p:cNvSpPr>
            <a:spLocks noGrp="1"/>
          </p:cNvSpPr>
          <p:nvPr>
            <p:ph type="sldNum" sz="quarter" idx="11"/>
          </p:nvPr>
        </p:nvSpPr>
        <p:spPr>
          <a:xfrm>
            <a:off x="0" y="1752600"/>
            <a:ext cx="1295400" cy="701676"/>
          </a:xfrm>
        </p:spPr>
        <p:txBody>
          <a:bodyPr>
            <a:noAutofit/>
          </a:bodyPr>
          <a:lstStyle>
            <a:lvl1pPr>
              <a:defRPr sz="2400">
                <a:solidFill>
                  <a:srgbClr val="FFFFFF"/>
                </a:solidFill>
              </a:defRPr>
            </a:lvl1pPr>
          </a:lstStyle>
          <a:p>
            <a:fld id="{6294C92D-0306-4E69-9CD3-20855E849650}" type="slidenum">
              <a:rPr kumimoji="0" lang="en-US" smtClean="0"/>
              <a:pPr/>
              <a:t>‹#›</a:t>
            </a:fld>
            <a:endParaRPr kumimoji="0" lang="en-US"/>
          </a:p>
        </p:txBody>
      </p:sp>
      <p:sp>
        <p:nvSpPr>
          <p:cNvPr id="14" name="Footer Placeholder 13"/>
          <p:cNvSpPr>
            <a:spLocks noGrp="1"/>
          </p:cNvSpPr>
          <p:nvPr>
            <p:ph type="ftr" sz="quarter" idx="12"/>
          </p:nvPr>
        </p:nvSpPr>
        <p:spPr/>
        <p:txBody>
          <a:bodyPr/>
          <a:lstStyle/>
          <a:p>
            <a:r>
              <a:rPr smtClean="0"/>
              <a:t>
              </a:t>
            </a:r>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9" name="Content Placeholder 8"/>
          <p:cNvSpPr>
            <a:spLocks noGrp="1"/>
          </p:cNvSpPr>
          <p:nvPr>
            <p:ph sz="quarter" idx="1"/>
          </p:nvPr>
        </p:nvSpPr>
        <p:spPr>
          <a:xfrm>
            <a:off x="609600"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844901"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8" name="Date Placeholder 7"/>
          <p:cNvSpPr>
            <a:spLocks noGrp="1"/>
          </p:cNvSpPr>
          <p:nvPr>
            <p:ph type="dt" sz="half" idx="15"/>
          </p:nvPr>
        </p:nvSpPr>
        <p:spPr/>
        <p:txBody>
          <a:bodyPr rtlCol="0"/>
          <a:lstStyle/>
          <a:p>
            <a:fld id="{1FCB81ED-A29D-4740-A68B-F596A2FF137E}" type="datetime1">
              <a:rPr smtClean="0"/>
              <a:pPr/>
              <a:t>10/25/2007</a:t>
            </a:fld>
            <a:endParaRPr/>
          </a:p>
        </p:txBody>
      </p:sp>
      <p:sp>
        <p:nvSpPr>
          <p:cNvPr id="10" name="Slide Number Placeholder 9"/>
          <p:cNvSpPr>
            <a:spLocks noGrp="1"/>
          </p:cNvSpPr>
          <p:nvPr>
            <p:ph type="sldNum" sz="quarter" idx="16"/>
          </p:nvPr>
        </p:nvSpPr>
        <p:spPr/>
        <p:txBody>
          <a:bodyPr rtlCol="0"/>
          <a:lstStyle/>
          <a:p>
            <a:fld id="{D99619C8-A375-448C-891B-9999C6BE8E64}" type="slidenum">
              <a:rPr smtClean="0"/>
              <a:pPr/>
              <a:t>‹#›</a:t>
            </a:fld>
            <a:endParaRPr/>
          </a:p>
        </p:txBody>
      </p:sp>
      <p:sp>
        <p:nvSpPr>
          <p:cNvPr id="12" name="Footer Placeholder 11"/>
          <p:cNvSpPr>
            <a:spLocks noGrp="1"/>
          </p:cNvSpPr>
          <p:nvPr>
            <p:ph type="ftr" sz="quarter" idx="17"/>
          </p:nvPr>
        </p:nvSpPr>
        <p:spPr/>
        <p:txBody>
          <a:bodyPr rtlCol="0"/>
          <a:lstStyle/>
          <a:p>
            <a:r>
              <a:rPr smtClean="0"/>
              <a:t>
              </a:t>
            </a:r>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3400" y="273050"/>
            <a:ext cx="8153400" cy="869950"/>
          </a:xfrm>
        </p:spPr>
        <p:txBody>
          <a:bodyPr anchor="ctr"/>
          <a:lstStyle>
            <a:lvl1pPr>
              <a:defRPr/>
            </a:lvl1pPr>
          </a:lstStyle>
          <a:p>
            <a:r>
              <a:rPr kumimoji="0" lang="en-US" smtClean="0"/>
              <a:t>Click to edit Master title style</a:t>
            </a:r>
            <a:endParaRPr kumimoji="0" lang="en-US"/>
          </a:p>
        </p:txBody>
      </p:sp>
      <p:sp>
        <p:nvSpPr>
          <p:cNvPr id="11" name="Content Placeholder 10"/>
          <p:cNvSpPr>
            <a:spLocks noGrp="1"/>
          </p:cNvSpPr>
          <p:nvPr>
            <p:ph sz="quarter" idx="2"/>
          </p:nvPr>
        </p:nvSpPr>
        <p:spPr>
          <a:xfrm>
            <a:off x="609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800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5"/>
          </p:nvPr>
        </p:nvSpPr>
        <p:spPr/>
        <p:txBody>
          <a:bodyPr rtlCol="0"/>
          <a:lstStyle/>
          <a:p>
            <a:fld id="{2CE825CE-32D5-4C4C-A5D0-8BCDD70F5880}" type="datetime1">
              <a:rPr smtClean="0"/>
              <a:pPr/>
              <a:t>10/25/2007</a:t>
            </a:fld>
            <a:endParaRPr/>
          </a:p>
        </p:txBody>
      </p:sp>
      <p:sp>
        <p:nvSpPr>
          <p:cNvPr id="12" name="Slide Number Placeholder 11"/>
          <p:cNvSpPr>
            <a:spLocks noGrp="1"/>
          </p:cNvSpPr>
          <p:nvPr>
            <p:ph type="sldNum" sz="quarter" idx="16"/>
          </p:nvPr>
        </p:nvSpPr>
        <p:spPr/>
        <p:txBody>
          <a:bodyPr rtlCol="0"/>
          <a:lstStyle/>
          <a:p>
            <a:fld id="{D99619C8-A375-448C-891B-9999C6BE8E64}" type="slidenum">
              <a:rPr smtClean="0"/>
              <a:pPr/>
              <a:t>‹#›</a:t>
            </a:fld>
            <a:endParaRPr/>
          </a:p>
        </p:txBody>
      </p:sp>
      <p:sp>
        <p:nvSpPr>
          <p:cNvPr id="14" name="Footer Placeholder 13"/>
          <p:cNvSpPr>
            <a:spLocks noGrp="1"/>
          </p:cNvSpPr>
          <p:nvPr>
            <p:ph type="ftr" sz="quarter" idx="17"/>
          </p:nvPr>
        </p:nvSpPr>
        <p:spPr/>
        <p:txBody>
          <a:bodyPr rtlCol="0"/>
          <a:lstStyle/>
          <a:p>
            <a:r>
              <a:rPr smtClean="0"/>
              <a:t>
              </a:t>
            </a:r>
            <a:endParaRPr/>
          </a:p>
        </p:txBody>
      </p:sp>
      <p:sp>
        <p:nvSpPr>
          <p:cNvPr id="16" name="Text Placehold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
        <p:nvSpPr>
          <p:cNvPr id="15" name="Text Placeholder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025DC3FE-52E1-433F-A1A1-742295C2EFEB}" type="datetime1">
              <a:rPr smtClean="0"/>
              <a:pPr/>
              <a:t>10/25/2007</a:t>
            </a:fld>
            <a:endParaRPr/>
          </a:p>
        </p:txBody>
      </p:sp>
      <p:sp>
        <p:nvSpPr>
          <p:cNvPr id="4" name="Footer Placeholder 3"/>
          <p:cNvSpPr>
            <a:spLocks noGrp="1"/>
          </p:cNvSpPr>
          <p:nvPr>
            <p:ph type="ftr" sz="quarter" idx="11"/>
          </p:nvPr>
        </p:nvSpPr>
        <p:spPr/>
        <p:txBody>
          <a:bodyPr/>
          <a:lstStyle/>
          <a:p>
            <a:r>
              <a:rPr smtClean="0"/>
              <a:t>
              </a:t>
            </a:r>
            <a:endParaRPr/>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A969193-A413-4918-A15C-32FE3683F878}" type="datetime1">
              <a:rPr smtClean="0"/>
              <a:pPr/>
              <a:t>10/25/2007</a:t>
            </a:fld>
            <a:endParaRPr/>
          </a:p>
        </p:txBody>
      </p:sp>
      <p:sp>
        <p:nvSpPr>
          <p:cNvPr id="3" name="Footer Placeholder 2"/>
          <p:cNvSpPr>
            <a:spLocks noGrp="1"/>
          </p:cNvSpPr>
          <p:nvPr>
            <p:ph type="ftr" sz="quarter" idx="11"/>
          </p:nvPr>
        </p:nvSpPr>
        <p:spPr/>
        <p:txBody>
          <a:bodyPr/>
          <a:lstStyle/>
          <a:p>
            <a:r>
              <a:rPr smtClean="0"/>
              <a:t>
              </a:t>
            </a:r>
            <a:endParaRPr/>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D99619C8-A375-448C-891B-9999C6BE8E64}" type="slidenum">
              <a:rPr smtClean="0"/>
              <a:pPr/>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3050"/>
            <a:ext cx="8077200" cy="869950"/>
          </a:xfrm>
        </p:spPr>
        <p:txBody>
          <a:bodyPr anchor="ctr"/>
          <a:lstStyle>
            <a:lvl1pPr algn="l">
              <a:buNone/>
              <a:defRPr sz="4400" b="0"/>
            </a:lvl1p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075B771B-174A-41D3-8078-EEED53AE7A49}" type="datetime1">
              <a:rPr smtClean="0"/>
              <a:pPr/>
              <a:t>10/25/2007</a:t>
            </a:fld>
            <a:endParaRPr/>
          </a:p>
        </p:txBody>
      </p:sp>
      <p:sp>
        <p:nvSpPr>
          <p:cNvPr id="6" name="Footer Placeholder 5"/>
          <p:cNvSpPr>
            <a:spLocks noGrp="1"/>
          </p:cNvSpPr>
          <p:nvPr>
            <p:ph type="ftr" sz="quarter" idx="11"/>
          </p:nvPr>
        </p:nvSpPr>
        <p:spPr/>
        <p:txBody>
          <a:bodyPr/>
          <a:lstStyle/>
          <a:p>
            <a:r>
              <a:rPr smtClean="0"/>
              <a:t>
              </a:t>
            </a:r>
            <a:endParaRPr/>
          </a:p>
        </p:txBody>
      </p:sp>
      <p:sp>
        <p:nvSpPr>
          <p:cNvPr id="7" name="Slide Number Placeholder 6"/>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
        <p:nvSpPr>
          <p:cNvPr id="3" name="Text Placeholder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9" name="Content Placeholder 8"/>
          <p:cNvSpPr>
            <a:spLocks noGrp="1"/>
          </p:cNvSpPr>
          <p:nvPr>
            <p:ph sz="quarter" idx="1"/>
          </p:nvPr>
        </p:nvSpPr>
        <p:spPr>
          <a:xfrm>
            <a:off x="2362200" y="1752600"/>
            <a:ext cx="6400800" cy="4419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picTx" preserve="1">
  <p:cSld name="Picture with Caption">
    <p:bg>
      <p:bgRef idx="1003">
        <a:schemeClr val="bg2"/>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8" name="Rectangle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600200" y="4648200"/>
            <a:ext cx="7315200" cy="685800"/>
          </a:xfrm>
        </p:spPr>
        <p:txBody>
          <a:bodyPr anchor="ctr"/>
          <a:lstStyle>
            <a:lvl1pPr algn="l">
              <a:buNone/>
              <a:defRPr sz="2800" b="0">
                <a:solidFill>
                  <a:srgbClr val="FFFFFF"/>
                </a:solidFill>
              </a:defRPr>
            </a:lvl1pPr>
          </a:lstStyle>
          <a:p>
            <a:r>
              <a:rPr kumimoji="0" lang="en-US" smtClean="0"/>
              <a:t>Click to edit Master title style</a:t>
            </a:r>
            <a:endParaRPr kumimoji="0" lang="en-US"/>
          </a:p>
        </p:txBody>
      </p:sp>
      <p:sp>
        <p:nvSpPr>
          <p:cNvPr id="11" name="Rectangle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Date Placeholder 11"/>
          <p:cNvSpPr>
            <a:spLocks noGrp="1"/>
          </p:cNvSpPr>
          <p:nvPr>
            <p:ph type="dt" sz="half" idx="10"/>
          </p:nvPr>
        </p:nvSpPr>
        <p:spPr>
          <a:xfrm>
            <a:off x="6248400" y="6248400"/>
            <a:ext cx="2667000" cy="365125"/>
          </a:xfrm>
        </p:spPr>
        <p:txBody>
          <a:bodyPr rtlCol="0"/>
          <a:lstStyle/>
          <a:p>
            <a:fld id="{4D98379E-7B25-4BA9-AA4E-73FE673939C3}" type="datetime1">
              <a:rPr smtClean="0"/>
              <a:pPr/>
              <a:t>10/25/2007</a:t>
            </a:fld>
            <a:endParaRPr/>
          </a:p>
        </p:txBody>
      </p:sp>
      <p:sp>
        <p:nvSpPr>
          <p:cNvPr id="13" name="Slide Number Placeholder 12"/>
          <p:cNvSpPr>
            <a:spLocks noGrp="1"/>
          </p:cNvSpPr>
          <p:nvPr>
            <p:ph type="sldNum" sz="quarter" idx="11"/>
          </p:nvPr>
        </p:nvSpPr>
        <p:spPr>
          <a:xfrm>
            <a:off x="0" y="4667249"/>
            <a:ext cx="1447800" cy="663578"/>
          </a:xfrm>
        </p:spPr>
        <p:txBody>
          <a:bodyPr rtlCol="0"/>
          <a:lstStyle>
            <a:lvl1pPr>
              <a:defRPr sz="2800"/>
            </a:lvl1pPr>
          </a:lstStyle>
          <a:p>
            <a:fld id="{D99619C8-A375-448C-891B-9999C6BE8E64}" type="slidenum">
              <a:rPr smtClean="0"/>
              <a:pPr/>
              <a:t>‹#›</a:t>
            </a:fld>
            <a:endParaRPr/>
          </a:p>
        </p:txBody>
      </p:sp>
      <p:sp>
        <p:nvSpPr>
          <p:cNvPr id="14" name="Footer Placeholder 13"/>
          <p:cNvSpPr>
            <a:spLocks noGrp="1"/>
          </p:cNvSpPr>
          <p:nvPr>
            <p:ph type="ftr" sz="quarter" idx="12"/>
          </p:nvPr>
        </p:nvSpPr>
        <p:spPr>
          <a:xfrm>
            <a:off x="1600200" y="6248206"/>
            <a:ext cx="4572000" cy="365125"/>
          </a:xfrm>
        </p:spPr>
        <p:txBody>
          <a:bodyPr rtlCol="0"/>
          <a:lstStyle/>
          <a:p>
            <a:r>
              <a:rPr smtClean="0"/>
              <a:t>
              </a:t>
            </a:r>
            <a:endParaRPr/>
          </a:p>
        </p:txBody>
      </p:sp>
      <p:sp>
        <p:nvSpPr>
          <p:cNvPr id="3" name="Picture Placeholder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en-US" smtClean="0"/>
              <a:t>Click icon to add picture</a:t>
            </a:r>
            <a:endParaRPr kumimoji="0" lang="en-US" dirty="0"/>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609600" y="228600"/>
            <a:ext cx="8153400" cy="990600"/>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612648" y="1600200"/>
            <a:ext cx="8153400" cy="452628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fld id="{79F78B67-B4C5-45C3-BA2A-CBC3E34415B2}" type="datetime1">
              <a:rPr smtClean="0"/>
              <a:pPr/>
              <a:t>10/25/2007</a:t>
            </a:fld>
            <a:endParaRPr/>
          </a:p>
        </p:txBody>
      </p:sp>
      <p:sp>
        <p:nvSpPr>
          <p:cNvPr id="3" name="Footer Placeholder 2"/>
          <p:cNvSpPr>
            <a:spLocks noGrp="1"/>
          </p:cNvSpPr>
          <p:nvPr>
            <p:ph type="ftr" sz="quarter" idx="3"/>
          </p:nvPr>
        </p:nvSpPr>
        <p:spPr>
          <a:xfrm>
            <a:off x="609600" y="6248206"/>
            <a:ext cx="5421083" cy="365125"/>
          </a:xfrm>
          <a:prstGeom prst="rect">
            <a:avLst/>
          </a:prstGeom>
        </p:spPr>
        <p:txBody>
          <a:bodyPr vert="horz" anchor="ctr"/>
          <a:lstStyle>
            <a:lvl1pPr algn="r" eaLnBrk="1" latinLnBrk="0" hangingPunct="1">
              <a:defRPr kumimoji="0" sz="1400">
                <a:solidFill>
                  <a:schemeClr val="tx2"/>
                </a:solidFill>
              </a:defRPr>
            </a:lvl1pPr>
          </a:lstStyle>
          <a:p>
            <a:endParaRPr/>
          </a:p>
        </p:txBody>
      </p:sp>
      <p:sp>
        <p:nvSpPr>
          <p:cNvPr id="7" name="Rectangle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Slide Number Placeholder 22"/>
          <p:cNvSpPr>
            <a:spLocks noGrp="1"/>
          </p:cNvSpPr>
          <p:nvPr>
            <p:ph type="sldNum" sz="quarter" idx="4"/>
          </p:nvPr>
        </p:nvSpPr>
        <p:spPr>
          <a:xfrm>
            <a:off x="0" y="1272222"/>
            <a:ext cx="533400" cy="244476"/>
          </a:xfrm>
          <a:prstGeom prst="rect">
            <a:avLst/>
          </a:prstGeom>
        </p:spPr>
        <p:txBody>
          <a:bodyPr vert="horz" anchor="ctr" anchorCtr="0">
            <a:normAutofit/>
          </a:bodyPr>
          <a:lstStyle>
            <a:lvl1pPr algn="ctr" eaLnBrk="1" latinLnBrk="0" hangingPunct="1">
              <a:defRPr kumimoji="0" sz="1400" b="1">
                <a:solidFill>
                  <a:srgbClr val="FFFFFF"/>
                </a:solidFill>
              </a:defRPr>
            </a:lvl1pPr>
          </a:lstStyle>
          <a:p>
            <a:fld id="{D99619C8-A375-448C-891B-9999C6BE8E64}" type="slidenum">
              <a:rPr smtClean="0"/>
              <a:pPr/>
              <a:t>‹#›</a:t>
            </a:fld>
            <a:endParaRPr/>
          </a:p>
        </p:txBody>
      </p:sp>
    </p:spTree>
  </p:cSld>
  <p:clrMap bg1="lt1" tx1="dk1" bg2="lt2" tx2="dk2" accent1="accent1" accent2="accent2" accent3="accent3" accent4="accent4" accent5="accent5" accent6="accent6" hlink="hlink" folHlink="folHlink"/>
  <p:sldLayoutIdLst>
    <p:sldLayoutId r:id="rId1"/>
    <p:sldLayoutId r:id="rId2"/>
    <p:sldLayoutId r:id="rId3"/>
    <p:sldLayoutId r:id="rId4"/>
    <p:sldLayoutId r:id="rId5"/>
    <p:sldLayoutId r:id="rId6"/>
    <p:sldLayoutId r:id="rId7"/>
    <p:sldLayoutId r:id="rId8"/>
    <p:sldLayoutId r:id="rId9"/>
    <p:sldLayoutId r:id="rId10"/>
    <p:sldLayoutId r:id="rId11"/>
  </p:sldLayoutIdLst>
  <p:txStyles>
    <p:titleStyle>
      <a:lvl1pPr algn="l" rtl="0" eaLnBrk="1" latinLnBrk="0" hangingPunct="1">
        <a:spcBef>
          <a:spcPct val="0"/>
        </a:spcBef>
        <a:buNone/>
        <a:defRPr kumimoji="0" sz="4400" kern="1200">
          <a:solidFill>
            <a:schemeClr val="tx2"/>
          </a:solidFill>
          <a:latin typeface="+mj-lt"/>
          <a:ea typeface="+mj-ea"/>
          <a:cs typeface="+mj-cs"/>
        </a:defRPr>
      </a:lvl1pPr>
    </p:titleStyle>
    <p:body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4" Type="http://schemas.openxmlformats.org/officeDocument/2006/relationships/image" Target="../media/image10.png"/><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4" Type="http://schemas.openxmlformats.org/officeDocument/2006/relationships/image" Target="../media/image10.png"/><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3" Type="http://schemas.openxmlformats.org/officeDocument/2006/relationships/hyperlink" Target="http://www.drugabuse.gov/publications/drugfacts/understanding-drug-abuse-addiction" TargetMode="External"/><Relationship Id="rId4" Type="http://schemas.openxmlformats.org/officeDocument/2006/relationships/image" Target="../media/image12.png"/><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4.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5.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6.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6.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7.png"/><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4" Type="http://schemas.openxmlformats.org/officeDocument/2006/relationships/image" Target="../media/image10.png"/><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4" Type="http://schemas.openxmlformats.org/officeDocument/2006/relationships/image" Target="../media/image10.png"/><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Lesson 3.1:</a:t>
            </a:r>
            <a:br>
              <a:rPr lang="en-US" dirty="0" smtClean="0"/>
            </a:br>
            <a:r>
              <a:rPr lang="en-US" dirty="0" smtClean="0"/>
              <a:t>Addiction</a:t>
            </a:r>
            <a:endParaRPr lang="en-US" dirty="0"/>
          </a:p>
        </p:txBody>
      </p:sp>
      <p:sp>
        <p:nvSpPr>
          <p:cNvPr id="3" name="Subtitle 2"/>
          <p:cNvSpPr>
            <a:spLocks noGrp="1"/>
          </p:cNvSpPr>
          <p:nvPr>
            <p:ph type="subTitle" idx="1"/>
          </p:nvPr>
        </p:nvSpPr>
        <p:spPr/>
        <p:txBody>
          <a:bodyPr/>
          <a:lstStyle/>
          <a:p>
            <a:r>
              <a:rPr lang="en-US" dirty="0" smtClean="0"/>
              <a:t>Module 3: Drugs &amp; Addiction</a:t>
            </a:r>
            <a:endParaRPr lang="en-US" dirty="0"/>
          </a:p>
        </p:txBody>
      </p:sp>
      <p:pic>
        <p:nvPicPr>
          <p:cNvPr id="14338" name="Picture 2"/>
          <p:cNvPicPr>
            <a:picLocks noChangeAspect="1" noChangeArrowheads="1"/>
          </p:cNvPicPr>
          <p:nvPr/>
        </p:nvPicPr>
        <p:blipFill>
          <a:blip r:embed="rId3"/>
          <a:srcRect/>
          <a:stretch>
            <a:fillRect/>
          </a:stretch>
        </p:blipFill>
        <p:spPr bwMode="auto">
          <a:xfrm>
            <a:off x="5943600" y="533400"/>
            <a:ext cx="2540000" cy="3797300"/>
          </a:xfrm>
          <a:prstGeom prst="rect">
            <a:avLst/>
          </a:prstGeom>
          <a:noFill/>
          <a:ln w="9525">
            <a:noFill/>
            <a:miter lim="800000"/>
            <a:headEnd/>
            <a:tailEnd/>
          </a:ln>
          <a:effectLst/>
        </p:spPr>
      </p:pic>
      <p:sp>
        <p:nvSpPr>
          <p:cNvPr id="5" name="Rectangle 4"/>
          <p:cNvSpPr/>
          <p:nvPr/>
        </p:nvSpPr>
        <p:spPr>
          <a:xfrm>
            <a:off x="304800" y="228600"/>
            <a:ext cx="3505200" cy="923330"/>
          </a:xfrm>
          <a:prstGeom prst="rect">
            <a:avLst/>
          </a:prstGeom>
          <a:ln w="31750" cap="flat" cmpd="sng" algn="ctr">
            <a:solidFill>
              <a:schemeClr val="tx1"/>
            </a:solidFill>
            <a:prstDash val="solid"/>
            <a:round/>
            <a:headEnd type="none" w="med" len="med"/>
            <a:tailEnd type="none" w="med" len="med"/>
          </a:ln>
        </p:spPr>
        <p:txBody>
          <a:bodyPr wrap="square">
            <a:spAutoFit/>
          </a:bodyPr>
          <a:lstStyle/>
          <a:p>
            <a:r>
              <a:rPr lang="en-US" dirty="0" smtClean="0"/>
              <a:t>Obj. 3.1:  Identify the risk factors for addiction and reasons people may try drugs</a:t>
            </a:r>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Scenario 3: Jack</a:t>
            </a:r>
            <a:endParaRPr lang="en-US" b="1" dirty="0"/>
          </a:p>
        </p:txBody>
      </p:sp>
      <p:sp>
        <p:nvSpPr>
          <p:cNvPr id="3" name="Content Placeholder 2"/>
          <p:cNvSpPr>
            <a:spLocks noGrp="1"/>
          </p:cNvSpPr>
          <p:nvPr>
            <p:ph sz="quarter" idx="1"/>
          </p:nvPr>
        </p:nvSpPr>
        <p:spPr>
          <a:xfrm>
            <a:off x="612648" y="1600200"/>
            <a:ext cx="8153400" cy="3531778"/>
          </a:xfrm>
        </p:spPr>
        <p:txBody>
          <a:bodyPr>
            <a:normAutofit fontScale="77500" lnSpcReduction="20000"/>
          </a:bodyPr>
          <a:lstStyle/>
          <a:p>
            <a:r>
              <a:rPr lang="en-US" dirty="0" smtClean="0"/>
              <a:t>Jack grew up in a poor rural community where poverty was a way of life. His father raised him and his brothers to be “tough” and Jack often got in fights in school. His teachers usually wrote “aggressive” in the comments section of his report card. Jack struggled to finish high school and did not attempt to apply to college. He has worked at the same gas station for seven consecutive years following high school. But now he is at risk of losing his job because of missed work days and showing up late because of a substance abuse addiction. Jack’s long-term addiction to drugs is starting to take over his life. He started using three years ago after a bad breakup with a long-term girlfriend. He felt so awful that he needed to turn to someone or something. That something became cocaine.</a:t>
            </a:r>
          </a:p>
          <a:p>
            <a:endParaRPr lang="en-US" dirty="0"/>
          </a:p>
        </p:txBody>
      </p:sp>
      <p:pic>
        <p:nvPicPr>
          <p:cNvPr id="5" name="Picture 4"/>
          <p:cNvPicPr>
            <a:picLocks noChangeAspect="1"/>
          </p:cNvPicPr>
          <p:nvPr/>
        </p:nvPicPr>
        <p:blipFill>
          <a:blip r:embed="rId3"/>
          <a:stretch>
            <a:fillRect/>
          </a:stretch>
        </p:blipFill>
        <p:spPr>
          <a:xfrm>
            <a:off x="8048239" y="5773328"/>
            <a:ext cx="826349" cy="857532"/>
          </a:xfrm>
          <a:prstGeom prst="rect">
            <a:avLst/>
          </a:prstGeom>
        </p:spPr>
      </p:pic>
      <p:pic>
        <p:nvPicPr>
          <p:cNvPr id="7" name="Picture 6"/>
          <p:cNvPicPr>
            <a:picLocks noChangeAspect="1"/>
          </p:cNvPicPr>
          <p:nvPr/>
        </p:nvPicPr>
        <p:blipFill>
          <a:blip r:embed="rId4"/>
          <a:stretch>
            <a:fillRect/>
          </a:stretch>
        </p:blipFill>
        <p:spPr>
          <a:xfrm>
            <a:off x="275839" y="5131978"/>
            <a:ext cx="7772400" cy="1282700"/>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Assess:</a:t>
            </a:r>
            <a:endParaRPr lang="en-US" b="1" dirty="0"/>
          </a:p>
        </p:txBody>
      </p:sp>
      <p:sp>
        <p:nvSpPr>
          <p:cNvPr id="3" name="Content Placeholder 2"/>
          <p:cNvSpPr>
            <a:spLocks noGrp="1"/>
          </p:cNvSpPr>
          <p:nvPr>
            <p:ph sz="quarter" idx="1"/>
          </p:nvPr>
        </p:nvSpPr>
        <p:spPr>
          <a:xfrm>
            <a:off x="612648" y="1676400"/>
            <a:ext cx="8153400" cy="3898900"/>
          </a:xfrm>
        </p:spPr>
        <p:txBody>
          <a:bodyPr>
            <a:normAutofit/>
          </a:bodyPr>
          <a:lstStyle/>
          <a:p>
            <a:r>
              <a:rPr lang="en-US" dirty="0" smtClean="0"/>
              <a:t>Write your own scenario about a character who is facing a substance abuse issue. </a:t>
            </a:r>
          </a:p>
          <a:p>
            <a:r>
              <a:rPr lang="en-US" dirty="0" smtClean="0"/>
              <a:t>In the story, include at least two risk factors for addiction in the character’s life and one explicit reason that they may have began taking drugs. </a:t>
            </a:r>
          </a:p>
          <a:p>
            <a:r>
              <a:rPr lang="en-US" dirty="0" smtClean="0"/>
              <a:t>Before you begin writing, list your risk factors and reasons for trying the drug in the table below: </a:t>
            </a:r>
            <a:endParaRPr lang="en-US" dirty="0"/>
          </a:p>
        </p:txBody>
      </p:sp>
      <p:pic>
        <p:nvPicPr>
          <p:cNvPr id="6" name="Picture 5"/>
          <p:cNvPicPr>
            <a:picLocks noChangeAspect="1"/>
          </p:cNvPicPr>
          <p:nvPr/>
        </p:nvPicPr>
        <p:blipFill>
          <a:blip r:embed="rId3"/>
          <a:stretch>
            <a:fillRect/>
          </a:stretch>
        </p:blipFill>
        <p:spPr>
          <a:xfrm>
            <a:off x="8075848" y="5748089"/>
            <a:ext cx="844295" cy="899358"/>
          </a:xfrm>
          <a:prstGeom prst="rect">
            <a:avLst/>
          </a:prstGeom>
        </p:spPr>
      </p:pic>
      <p:pic>
        <p:nvPicPr>
          <p:cNvPr id="5" name="Picture 4"/>
          <p:cNvPicPr>
            <a:picLocks noChangeAspect="1"/>
          </p:cNvPicPr>
          <p:nvPr/>
        </p:nvPicPr>
        <p:blipFill>
          <a:blip r:embed="rId4"/>
          <a:stretch>
            <a:fillRect/>
          </a:stretch>
        </p:blipFill>
        <p:spPr>
          <a:xfrm>
            <a:off x="612648" y="5160939"/>
            <a:ext cx="7115561" cy="1174300"/>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Homework:</a:t>
            </a:r>
            <a:endParaRPr lang="en-US" b="1" dirty="0"/>
          </a:p>
        </p:txBody>
      </p:sp>
      <p:sp>
        <p:nvSpPr>
          <p:cNvPr id="3" name="Content Placeholder 2"/>
          <p:cNvSpPr>
            <a:spLocks noGrp="1"/>
          </p:cNvSpPr>
          <p:nvPr>
            <p:ph sz="quarter" idx="1"/>
          </p:nvPr>
        </p:nvSpPr>
        <p:spPr/>
        <p:txBody>
          <a:bodyPr/>
          <a:lstStyle/>
          <a:p>
            <a:r>
              <a:rPr lang="en-US" b="1" dirty="0" smtClean="0"/>
              <a:t>Drugs change the chemistry of the brain. </a:t>
            </a:r>
          </a:p>
          <a:p>
            <a:r>
              <a:rPr lang="en-US" b="1" dirty="0" smtClean="0"/>
              <a:t>Go to </a:t>
            </a:r>
            <a:r>
              <a:rPr lang="en-US" sz="1400" dirty="0" smtClean="0">
                <a:hlinkClick r:id="rId3"/>
              </a:rPr>
              <a:t>http://www.drugabuse.gov/publications/drugfacts/understanding-drug-abuse-addiction</a:t>
            </a:r>
            <a:endParaRPr lang="en-US" b="1" dirty="0" smtClean="0"/>
          </a:p>
          <a:p>
            <a:r>
              <a:rPr lang="en-US" b="1" dirty="0" smtClean="0"/>
              <a:t>Read about how drugs work in the brain. </a:t>
            </a:r>
          </a:p>
          <a:p>
            <a:r>
              <a:rPr lang="en-US" b="1" dirty="0" smtClean="0"/>
              <a:t>Write an explanation of what happens in the brain when a person uses drugs. </a:t>
            </a:r>
          </a:p>
          <a:p>
            <a:pPr lvl="1"/>
            <a:r>
              <a:rPr lang="en-US" b="1" dirty="0" smtClean="0"/>
              <a:t>Use your own words!</a:t>
            </a:r>
            <a:endParaRPr lang="en-US" dirty="0" smtClean="0"/>
          </a:p>
          <a:p>
            <a:endParaRPr lang="en-US" dirty="0"/>
          </a:p>
        </p:txBody>
      </p:sp>
      <p:pic>
        <p:nvPicPr>
          <p:cNvPr id="6" name="Picture 5"/>
          <p:cNvPicPr>
            <a:picLocks noChangeAspect="1"/>
          </p:cNvPicPr>
          <p:nvPr/>
        </p:nvPicPr>
        <p:blipFill>
          <a:blip r:embed="rId4"/>
          <a:stretch>
            <a:fillRect/>
          </a:stretch>
        </p:blipFill>
        <p:spPr>
          <a:xfrm>
            <a:off x="8001000" y="5905563"/>
            <a:ext cx="765048" cy="780987"/>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Do Now</a:t>
            </a:r>
            <a:endParaRPr lang="en-US" b="1" dirty="0"/>
          </a:p>
        </p:txBody>
      </p:sp>
      <p:sp>
        <p:nvSpPr>
          <p:cNvPr id="3" name="Content Placeholder 2"/>
          <p:cNvSpPr>
            <a:spLocks noGrp="1"/>
          </p:cNvSpPr>
          <p:nvPr>
            <p:ph sz="quarter" idx="1"/>
          </p:nvPr>
        </p:nvSpPr>
        <p:spPr/>
        <p:txBody>
          <a:bodyPr/>
          <a:lstStyle/>
          <a:p>
            <a:r>
              <a:rPr lang="en-US" b="1" dirty="0" smtClean="0"/>
              <a:t>Why do you think people become addicted to drugs? </a:t>
            </a:r>
            <a:endParaRPr lang="en-US" dirty="0" smtClean="0"/>
          </a:p>
          <a:p>
            <a:pPr lvl="1"/>
            <a:r>
              <a:rPr lang="en-US" i="1" dirty="0" smtClean="0"/>
              <a:t>List ALL of the factors you think might cause or influence addiction.</a:t>
            </a:r>
            <a:endParaRPr lang="en-US" dirty="0" smtClean="0"/>
          </a:p>
          <a:p>
            <a:endParaRPr lang="en-US" dirty="0"/>
          </a:p>
        </p:txBody>
      </p:sp>
      <p:pic>
        <p:nvPicPr>
          <p:cNvPr id="4" name="Picture 3"/>
          <p:cNvPicPr>
            <a:picLocks noChangeAspect="1"/>
          </p:cNvPicPr>
          <p:nvPr/>
        </p:nvPicPr>
        <p:blipFill>
          <a:blip r:embed="rId3"/>
          <a:stretch>
            <a:fillRect/>
          </a:stretch>
        </p:blipFill>
        <p:spPr>
          <a:xfrm>
            <a:off x="7889363" y="5670133"/>
            <a:ext cx="993648" cy="935198"/>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Discuss</a:t>
            </a:r>
            <a:endParaRPr lang="en-US" b="1" dirty="0"/>
          </a:p>
        </p:txBody>
      </p:sp>
      <p:sp>
        <p:nvSpPr>
          <p:cNvPr id="3" name="Content Placeholder 2"/>
          <p:cNvSpPr>
            <a:spLocks noGrp="1"/>
          </p:cNvSpPr>
          <p:nvPr>
            <p:ph sz="quarter" idx="1"/>
          </p:nvPr>
        </p:nvSpPr>
        <p:spPr/>
        <p:txBody>
          <a:bodyPr>
            <a:normAutofit fontScale="92500" lnSpcReduction="20000"/>
          </a:bodyPr>
          <a:lstStyle/>
          <a:p>
            <a:r>
              <a:rPr lang="en-US" b="1" dirty="0" smtClean="0"/>
              <a:t>Think about how addiction has been portrayed in the media. Perhaps it has even affected you personally, through family or friends. With a partner, discuss your perception of addiction based on what you have seen or heard. Consider questions such as:  </a:t>
            </a:r>
            <a:endParaRPr lang="en-US" dirty="0" smtClean="0"/>
          </a:p>
          <a:p>
            <a:pPr lvl="1"/>
            <a:r>
              <a:rPr lang="en-US" dirty="0" smtClean="0"/>
              <a:t>When you think of an addict, what characteristics comes to mind?</a:t>
            </a:r>
          </a:p>
          <a:p>
            <a:pPr lvl="1"/>
            <a:r>
              <a:rPr lang="en-US" dirty="0" smtClean="0"/>
              <a:t>Is there a certain type of personality or other characteristics that make someone more likely to become addicted to drugs?</a:t>
            </a:r>
          </a:p>
          <a:p>
            <a:pPr lvl="1"/>
            <a:r>
              <a:rPr lang="en-US" dirty="0" smtClean="0"/>
              <a:t>What impact does addiction have on people’s lives?</a:t>
            </a:r>
          </a:p>
          <a:p>
            <a:pPr lvl="1"/>
            <a:r>
              <a:rPr lang="en-US" dirty="0" smtClean="0"/>
              <a:t>What are the challenges faced by someone who has a substance abuse problem?</a:t>
            </a:r>
          </a:p>
          <a:p>
            <a:endParaRPr lang="en-US" dirty="0"/>
          </a:p>
        </p:txBody>
      </p:sp>
      <p:pic>
        <p:nvPicPr>
          <p:cNvPr id="4" name="Picture 3"/>
          <p:cNvPicPr>
            <a:picLocks noChangeAspect="1"/>
          </p:cNvPicPr>
          <p:nvPr/>
        </p:nvPicPr>
        <p:blipFill>
          <a:blip r:embed="rId3"/>
          <a:stretch>
            <a:fillRect/>
          </a:stretch>
        </p:blipFill>
        <p:spPr>
          <a:xfrm>
            <a:off x="7788148" y="5734602"/>
            <a:ext cx="977900" cy="722796"/>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What is Addiction?</a:t>
            </a:r>
            <a:endParaRPr lang="en-US" b="1" dirty="0"/>
          </a:p>
        </p:txBody>
      </p:sp>
      <p:sp>
        <p:nvSpPr>
          <p:cNvPr id="3" name="Content Placeholder 2"/>
          <p:cNvSpPr>
            <a:spLocks noGrp="1"/>
          </p:cNvSpPr>
          <p:nvPr>
            <p:ph sz="quarter" idx="1"/>
          </p:nvPr>
        </p:nvSpPr>
        <p:spPr/>
        <p:txBody>
          <a:bodyPr/>
          <a:lstStyle/>
          <a:p>
            <a:r>
              <a:rPr lang="en-US" b="1" dirty="0" err="1" smtClean="0"/>
              <a:t>Dictionary.com</a:t>
            </a:r>
            <a:r>
              <a:rPr lang="en-US" b="1" dirty="0" smtClean="0"/>
              <a:t>:  </a:t>
            </a:r>
            <a:r>
              <a:rPr lang="en-US" dirty="0" smtClean="0"/>
              <a:t>“Being enslaved to a practice or a substance that is psychologically or physically habit-forming”</a:t>
            </a:r>
          </a:p>
          <a:p>
            <a:r>
              <a:rPr lang="en-US" b="1" dirty="0" smtClean="0"/>
              <a:t>National Institute of Drug Abuse (NIDA):</a:t>
            </a:r>
            <a:r>
              <a:rPr lang="en-US" dirty="0" smtClean="0"/>
              <a:t> “a chronic, relapsing brain disease that is characterized by compulsive drug seeking and use, despite harmful consequences.” </a:t>
            </a:r>
          </a:p>
          <a:p>
            <a:endParaRPr lang="en-US" b="1" dirty="0"/>
          </a:p>
        </p:txBody>
      </p:sp>
      <p:pic>
        <p:nvPicPr>
          <p:cNvPr id="7" name="Picture 6"/>
          <p:cNvPicPr>
            <a:picLocks noChangeAspect="1"/>
          </p:cNvPicPr>
          <p:nvPr/>
        </p:nvPicPr>
        <p:blipFill>
          <a:blip r:embed="rId3"/>
          <a:stretch>
            <a:fillRect/>
          </a:stretch>
        </p:blipFill>
        <p:spPr>
          <a:xfrm>
            <a:off x="8138012" y="5562600"/>
            <a:ext cx="628035" cy="966208"/>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What do you know about addiction?</a:t>
            </a:r>
            <a:endParaRPr lang="en-US" b="1" dirty="0"/>
          </a:p>
        </p:txBody>
      </p:sp>
      <p:sp>
        <p:nvSpPr>
          <p:cNvPr id="3" name="Content Placeholder 2"/>
          <p:cNvSpPr>
            <a:spLocks noGrp="1"/>
          </p:cNvSpPr>
          <p:nvPr>
            <p:ph sz="quarter" idx="1"/>
          </p:nvPr>
        </p:nvSpPr>
        <p:spPr/>
        <p:txBody>
          <a:bodyPr/>
          <a:lstStyle/>
          <a:p>
            <a:r>
              <a:rPr lang="en-US" b="1" dirty="0" smtClean="0"/>
              <a:t>What things can people be addicted to?</a:t>
            </a:r>
            <a:endParaRPr lang="en-US" dirty="0" smtClean="0"/>
          </a:p>
          <a:p>
            <a:r>
              <a:rPr lang="en-US" b="1" dirty="0" smtClean="0"/>
              <a:t>Who is most likely to develop an addiction?</a:t>
            </a:r>
          </a:p>
          <a:p>
            <a:r>
              <a:rPr lang="en-US" b="1" dirty="0" smtClean="0"/>
              <a:t>What are some risk factors for addiction?</a:t>
            </a:r>
            <a:endParaRPr lang="en-US" b="1" dirty="0"/>
          </a:p>
        </p:txBody>
      </p:sp>
      <p:pic>
        <p:nvPicPr>
          <p:cNvPr id="7" name="Picture 6"/>
          <p:cNvPicPr>
            <a:picLocks noChangeAspect="1"/>
          </p:cNvPicPr>
          <p:nvPr/>
        </p:nvPicPr>
        <p:blipFill>
          <a:blip r:embed="rId3"/>
          <a:stretch>
            <a:fillRect/>
          </a:stretch>
        </p:blipFill>
        <p:spPr>
          <a:xfrm>
            <a:off x="8138012" y="5562600"/>
            <a:ext cx="628035" cy="966208"/>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smtClean="0"/>
              <a:t>Why do people try drugs?</a:t>
            </a:r>
            <a:endParaRPr lang="en-US" b="1" dirty="0"/>
          </a:p>
        </p:txBody>
      </p:sp>
      <p:sp>
        <p:nvSpPr>
          <p:cNvPr id="3" name="Content Placeholder 2"/>
          <p:cNvSpPr>
            <a:spLocks noGrp="1"/>
          </p:cNvSpPr>
          <p:nvPr>
            <p:ph sz="quarter" idx="1"/>
          </p:nvPr>
        </p:nvSpPr>
        <p:spPr/>
        <p:txBody>
          <a:bodyPr>
            <a:normAutofit/>
          </a:bodyPr>
          <a:lstStyle/>
          <a:p>
            <a:pPr lvl="0"/>
            <a:r>
              <a:rPr lang="en-US" b="1" dirty="0" smtClean="0"/>
              <a:t>To feel good.</a:t>
            </a:r>
            <a:endParaRPr lang="en-US" dirty="0" smtClean="0"/>
          </a:p>
          <a:p>
            <a:pPr lvl="0"/>
            <a:r>
              <a:rPr lang="en-US" b="1" dirty="0" smtClean="0"/>
              <a:t>To feel better.</a:t>
            </a:r>
            <a:r>
              <a:rPr lang="en-US" dirty="0" smtClean="0"/>
              <a:t> </a:t>
            </a:r>
          </a:p>
          <a:p>
            <a:pPr lvl="0"/>
            <a:r>
              <a:rPr lang="en-US" b="1" dirty="0" smtClean="0"/>
              <a:t>To do better.</a:t>
            </a:r>
            <a:r>
              <a:rPr lang="en-US" dirty="0" smtClean="0"/>
              <a:t> </a:t>
            </a:r>
          </a:p>
          <a:p>
            <a:r>
              <a:rPr lang="en-US" b="1" dirty="0" smtClean="0"/>
              <a:t>Curiosity and "because others are doing </a:t>
            </a:r>
            <a:r>
              <a:rPr lang="en-US" b="1" smtClean="0"/>
              <a:t>it.”</a:t>
            </a:r>
            <a:endParaRPr lang="en-US" smtClean="0"/>
          </a:p>
          <a:p>
            <a:endParaRPr lang="en-US" b="1" dirty="0"/>
          </a:p>
        </p:txBody>
      </p:sp>
      <p:pic>
        <p:nvPicPr>
          <p:cNvPr id="5" name="Picture 4"/>
          <p:cNvPicPr>
            <a:picLocks noChangeAspect="1"/>
          </p:cNvPicPr>
          <p:nvPr/>
        </p:nvPicPr>
        <p:blipFill>
          <a:blip r:embed="rId3"/>
          <a:stretch>
            <a:fillRect/>
          </a:stretch>
        </p:blipFill>
        <p:spPr>
          <a:xfrm>
            <a:off x="7703117" y="5854565"/>
            <a:ext cx="1301507" cy="841218"/>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smtClean="0"/>
              <a:t>Risk Factors for Addiction</a:t>
            </a:r>
            <a:endParaRPr lang="en-US" b="1" dirty="0"/>
          </a:p>
        </p:txBody>
      </p:sp>
      <p:pic>
        <p:nvPicPr>
          <p:cNvPr id="6" name="Picture 5"/>
          <p:cNvPicPr>
            <a:picLocks noChangeAspect="1"/>
          </p:cNvPicPr>
          <p:nvPr/>
        </p:nvPicPr>
        <p:blipFill>
          <a:blip r:embed="rId3"/>
          <a:stretch>
            <a:fillRect/>
          </a:stretch>
        </p:blipFill>
        <p:spPr>
          <a:xfrm>
            <a:off x="990600" y="2117522"/>
            <a:ext cx="6172200" cy="4190301"/>
          </a:xfrm>
          <a:prstGeom prst="rect">
            <a:avLst/>
          </a:prstGeom>
        </p:spPr>
      </p:pic>
      <p:pic>
        <p:nvPicPr>
          <p:cNvPr id="8" name="Picture 7"/>
          <p:cNvPicPr>
            <a:picLocks noChangeAspect="1"/>
          </p:cNvPicPr>
          <p:nvPr/>
        </p:nvPicPr>
        <p:blipFill>
          <a:blip r:embed="rId4"/>
          <a:stretch>
            <a:fillRect/>
          </a:stretch>
        </p:blipFill>
        <p:spPr>
          <a:xfrm>
            <a:off x="7703117" y="5854565"/>
            <a:ext cx="1301507" cy="841218"/>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Scenario 1: Mike</a:t>
            </a:r>
            <a:endParaRPr lang="en-US" b="1" dirty="0"/>
          </a:p>
        </p:txBody>
      </p:sp>
      <p:sp>
        <p:nvSpPr>
          <p:cNvPr id="3" name="Content Placeholder 2"/>
          <p:cNvSpPr>
            <a:spLocks noGrp="1"/>
          </p:cNvSpPr>
          <p:nvPr>
            <p:ph sz="quarter" idx="1"/>
          </p:nvPr>
        </p:nvSpPr>
        <p:spPr>
          <a:xfrm>
            <a:off x="612648" y="1981200"/>
            <a:ext cx="8153400" cy="2819400"/>
          </a:xfrm>
        </p:spPr>
        <p:txBody>
          <a:bodyPr>
            <a:normAutofit fontScale="85000" lnSpcReduction="20000"/>
          </a:bodyPr>
          <a:lstStyle/>
          <a:p>
            <a:r>
              <a:rPr lang="en-US" dirty="0" smtClean="0"/>
              <a:t>Mike is a 19-year-old freshmen in college who always feels like he sticks out in a crowd like a sore thumb. Others would describe him as lacking in social skills. Mike meets new friends in college and begins to become more comfortable in a crowd, but he begins drinking large amounts of alcohol in social settings to make it easier. Getting access to alcohol is simple in his college dorm; it seems like everyone knows a “buyer” who is 21-years-old. </a:t>
            </a:r>
            <a:endParaRPr lang="en-US" dirty="0"/>
          </a:p>
        </p:txBody>
      </p:sp>
      <p:pic>
        <p:nvPicPr>
          <p:cNvPr id="5" name="Picture 4"/>
          <p:cNvPicPr>
            <a:picLocks noChangeAspect="1"/>
          </p:cNvPicPr>
          <p:nvPr/>
        </p:nvPicPr>
        <p:blipFill>
          <a:blip r:embed="rId3"/>
          <a:stretch>
            <a:fillRect/>
          </a:stretch>
        </p:blipFill>
        <p:spPr>
          <a:xfrm>
            <a:off x="8048239" y="5773328"/>
            <a:ext cx="826349" cy="857532"/>
          </a:xfrm>
          <a:prstGeom prst="rect">
            <a:avLst/>
          </a:prstGeom>
        </p:spPr>
      </p:pic>
      <p:pic>
        <p:nvPicPr>
          <p:cNvPr id="7" name="Picture 6"/>
          <p:cNvPicPr>
            <a:picLocks noChangeAspect="1"/>
          </p:cNvPicPr>
          <p:nvPr/>
        </p:nvPicPr>
        <p:blipFill>
          <a:blip r:embed="rId4"/>
          <a:stretch>
            <a:fillRect/>
          </a:stretch>
        </p:blipFill>
        <p:spPr>
          <a:xfrm>
            <a:off x="275839" y="5131978"/>
            <a:ext cx="7772400" cy="1282700"/>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Scenario 2: Theresa</a:t>
            </a:r>
            <a:endParaRPr lang="en-US" b="1" dirty="0"/>
          </a:p>
        </p:txBody>
      </p:sp>
      <p:sp>
        <p:nvSpPr>
          <p:cNvPr id="3" name="Content Placeholder 2"/>
          <p:cNvSpPr>
            <a:spLocks noGrp="1"/>
          </p:cNvSpPr>
          <p:nvPr>
            <p:ph sz="quarter" idx="1"/>
          </p:nvPr>
        </p:nvSpPr>
        <p:spPr>
          <a:xfrm>
            <a:off x="612648" y="1981200"/>
            <a:ext cx="8153400" cy="3150778"/>
          </a:xfrm>
        </p:spPr>
        <p:txBody>
          <a:bodyPr>
            <a:normAutofit fontScale="77500" lnSpcReduction="20000"/>
          </a:bodyPr>
          <a:lstStyle/>
          <a:p>
            <a:r>
              <a:rPr lang="en-US" dirty="0" smtClean="0"/>
              <a:t>Theresa is a sixteen-year-old self-proclaimed “popular girl” who has recently transferred high schools when her family moved. She has two brothers and is raised by a single mother who works night shifts as a nurse and has to leave the house by 6pm. By the time Theresa gets home from her extra-curricular activities or hanging out with friends, her mom is usually already gone. The new group of friends Theresa has begun to hang out with all smoke </a:t>
            </a:r>
            <a:r>
              <a:rPr lang="en-US" dirty="0" err="1" smtClean="0"/>
              <a:t>e</a:t>
            </a:r>
            <a:r>
              <a:rPr lang="en-US" dirty="0" smtClean="0"/>
              <a:t>-cigarettes. Theresa begins trying it and soon becomes addicted. She is able to easily conceal her habit from her mom because she doesn’t smell like smoke, doesn’t have to carry around packs of cigarettes, and her mom is not home that often to begin with anyway.</a:t>
            </a:r>
            <a:endParaRPr lang="en-US" dirty="0"/>
          </a:p>
        </p:txBody>
      </p:sp>
      <p:pic>
        <p:nvPicPr>
          <p:cNvPr id="5" name="Picture 4"/>
          <p:cNvPicPr>
            <a:picLocks noChangeAspect="1"/>
          </p:cNvPicPr>
          <p:nvPr/>
        </p:nvPicPr>
        <p:blipFill>
          <a:blip r:embed="rId3"/>
          <a:stretch>
            <a:fillRect/>
          </a:stretch>
        </p:blipFill>
        <p:spPr>
          <a:xfrm>
            <a:off x="8048239" y="5773328"/>
            <a:ext cx="826349" cy="857532"/>
          </a:xfrm>
          <a:prstGeom prst="rect">
            <a:avLst/>
          </a:prstGeom>
        </p:spPr>
      </p:pic>
      <p:pic>
        <p:nvPicPr>
          <p:cNvPr id="7" name="Picture 6"/>
          <p:cNvPicPr>
            <a:picLocks noChangeAspect="1"/>
          </p:cNvPicPr>
          <p:nvPr/>
        </p:nvPicPr>
        <p:blipFill>
          <a:blip r:embed="rId4"/>
          <a:stretch>
            <a:fillRect/>
          </a:stretch>
        </p:blipFill>
        <p:spPr>
          <a:xfrm>
            <a:off x="275839" y="5131978"/>
            <a:ext cx="7772400" cy="1282700"/>
          </a:xfrm>
          <a:prstGeom prst="rect">
            <a:avLst/>
          </a:prstGeom>
        </p:spPr>
      </p:pic>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 Id="rId2" Type="http://schemas.openxmlformats.org/officeDocument/2006/relationships/image" Target="../media/image2.jpeg"/></Relationships>
</file>

<file path=ppt/theme/theme1.xml><?xml version="1.0" encoding="utf-8"?>
<a:theme xmlns:a="http://schemas.openxmlformats.org/drawingml/2006/main" name="Median">
  <a:themeElements>
    <a:clrScheme name="Civic">
      <a:dk1>
        <a:sysClr val="windowText" lastClr="000000"/>
      </a:dk1>
      <a:lt1>
        <a:sysClr val="window" lastClr="FFFFFF"/>
      </a:lt1>
      <a:dk2>
        <a:srgbClr val="646B86"/>
      </a:dk2>
      <a:lt2>
        <a:srgbClr val="C5D1D7"/>
      </a:lt2>
      <a:accent1>
        <a:srgbClr val="D16349"/>
      </a:accent1>
      <a:accent2>
        <a:srgbClr val="CCB400"/>
      </a:accent2>
      <a:accent3>
        <a:srgbClr val="8CADAE"/>
      </a:accent3>
      <a:accent4>
        <a:srgbClr val="8C7B70"/>
      </a:accent4>
      <a:accent5>
        <a:srgbClr val="8FB08C"/>
      </a:accent5>
      <a:accent6>
        <a:srgbClr val="D19049"/>
      </a:accent6>
      <a:hlink>
        <a:srgbClr val="00A3D6"/>
      </a:hlink>
      <a:folHlink>
        <a:srgbClr val="694F07"/>
      </a:folHlink>
    </a:clrScheme>
    <a:fontScheme name="Median">
      <a:majorFont>
        <a:latin typeface="Tw Cen MT"/>
        <a:ea typeface=""/>
        <a:cs typeface=""/>
        <a:font script="Grek" typeface="Calibri"/>
        <a:font script="Cyrl" typeface="Calibri"/>
        <a:font script="Jpan" typeface="ＭＳ Ｐゴシック"/>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w Cen MT"/>
        <a:ea typeface=""/>
        <a:cs typeface=""/>
        <a:font script="Grek" typeface="Calibri"/>
        <a:font script="Cyrl" typeface="Calibri"/>
        <a:font script="Jpan" typeface="ＭＳ Ｐゴシック"/>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Median.thmx</Template>
  <TotalTime>611</TotalTime>
  <Words>1290</Words>
  <Application>Microsoft Macintosh PowerPoint</Application>
  <PresentationFormat>On-screen Show (4:3)</PresentationFormat>
  <Paragraphs>67</Paragraphs>
  <Slides>12</Slides>
  <Notes>12</Notes>
  <HiddenSlides>0</HiddenSlides>
  <MMClips>0</MMClips>
  <ScaleCrop>false</ScaleCrop>
  <HeadingPairs>
    <vt:vector size="4" baseType="variant">
      <vt:variant>
        <vt:lpstr>Design Template</vt:lpstr>
      </vt:variant>
      <vt:variant>
        <vt:i4>1</vt:i4>
      </vt:variant>
      <vt:variant>
        <vt:lpstr>Slide Titles</vt:lpstr>
      </vt:variant>
      <vt:variant>
        <vt:i4>12</vt:i4>
      </vt:variant>
    </vt:vector>
  </HeadingPairs>
  <TitlesOfParts>
    <vt:vector size="13" baseType="lpstr">
      <vt:lpstr>Median</vt:lpstr>
      <vt:lpstr>Lesson 3.1: Addiction</vt:lpstr>
      <vt:lpstr>Do Now</vt:lpstr>
      <vt:lpstr>Discuss</vt:lpstr>
      <vt:lpstr>What is Addiction?</vt:lpstr>
      <vt:lpstr>What do you know about addiction?</vt:lpstr>
      <vt:lpstr>Why do people try drugs?</vt:lpstr>
      <vt:lpstr>Risk Factors for Addiction</vt:lpstr>
      <vt:lpstr>Scenario 1: Mike</vt:lpstr>
      <vt:lpstr>Scenario 2: Theresa</vt:lpstr>
      <vt:lpstr>Scenario 3: Jack</vt:lpstr>
      <vt:lpstr>Assess:</vt:lpstr>
      <vt:lpstr>Homework:</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Lesson 1: What is Health?</dc:title>
  <dc:creator>Kate</dc:creator>
  <cp:lastModifiedBy>Kate</cp:lastModifiedBy>
  <cp:revision>47</cp:revision>
  <dcterms:created xsi:type="dcterms:W3CDTF">2014-01-07T17:18:11Z</dcterms:created>
  <dcterms:modified xsi:type="dcterms:W3CDTF">2014-01-07T17:18:53Z</dcterms:modified>
</cp:coreProperties>
</file>