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xlsx" ContentType="application/vnd.openxmlformats-officedocument.spreadsheetml.sheet"/>
  <Override PartName="/ppt/charts/chart1.xml" ContentType="application/vnd.openxmlformats-officedocument.drawingml.char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notesMasterIdLst>
    <p:notesMasterId r:id="rId3"/>
  </p:notes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1pPr>
    <a:lvl2pPr marL="156751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2pPr>
    <a:lvl3pPr marL="3135020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3pPr>
    <a:lvl4pPr marL="470253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4pPr>
    <a:lvl5pPr marL="627004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5pPr>
    <a:lvl6pPr marL="783755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6pPr>
    <a:lvl7pPr marL="940506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7pPr>
    <a:lvl8pPr marL="10972571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8pPr>
    <a:lvl9pPr marL="12540082" algn="l" defTabSz="313502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2060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33" d="100"/>
          <a:sy n="33" d="100"/>
        </p:scale>
        <p:origin x="-688" y="-176"/>
      </p:cViewPr>
      <p:guideLst>
        <p:guide orient="horz" pos="6912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"/>
  <c:chart>
    <c:plotArea>
      <c:layout>
        <c:manualLayout>
          <c:layoutTarget val="inner"/>
          <c:xMode val="edge"/>
          <c:yMode val="edge"/>
          <c:x val="0.0533679056247001"/>
          <c:y val="0.029551957413774"/>
          <c:w val="0.749795529591059"/>
          <c:h val="0.8426729141251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/>
        <c:axId val="482691336"/>
        <c:axId val="482668936"/>
      </c:barChart>
      <c:catAx>
        <c:axId val="482691336"/>
        <c:scaling>
          <c:orientation val="minMax"/>
        </c:scaling>
        <c:axPos val="b"/>
        <c:tickLblPos val="nextTo"/>
        <c:crossAx val="482668936"/>
        <c:crosses val="autoZero"/>
        <c:auto val="1"/>
        <c:lblAlgn val="ctr"/>
        <c:lblOffset val="100"/>
      </c:catAx>
      <c:valAx>
        <c:axId val="482668936"/>
        <c:scaling>
          <c:orientation val="minMax"/>
        </c:scaling>
        <c:axPos val="l"/>
        <c:majorGridlines/>
        <c:numFmt formatCode="General" sourceLinked="1"/>
        <c:tickLblPos val="nextTo"/>
        <c:crossAx val="482691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17782857788"/>
          <c:y val="0.4069651768881"/>
          <c:w val="0.148024158270539"/>
          <c:h val="0.195459132749251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DB0DC-CFB4-4ACC-94BE-C3E47584DC4A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977E-C5C1-4F73-8491-9BFD484A02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84773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3977E-C5C1-4F73-8491-9BFD484A024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6817362"/>
            <a:ext cx="27980640" cy="47040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12435840"/>
            <a:ext cx="23042880" cy="56083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6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3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02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270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83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40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2814321"/>
            <a:ext cx="26660477" cy="599186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2814321"/>
            <a:ext cx="79444213" cy="59918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14102082"/>
            <a:ext cx="27980640" cy="4358640"/>
          </a:xfrm>
        </p:spPr>
        <p:txBody>
          <a:bodyPr anchor="t"/>
          <a:lstStyle>
            <a:lvl1pPr algn="l">
              <a:defRPr sz="13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9301483"/>
            <a:ext cx="27980640" cy="4800598"/>
          </a:xfrm>
        </p:spPr>
        <p:txBody>
          <a:bodyPr anchor="b"/>
          <a:lstStyle>
            <a:lvl1pPr marL="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1pPr>
            <a:lvl2pPr marL="156751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2pPr>
            <a:lvl3pPr marL="3135020" indent="0">
              <a:buNone/>
              <a:defRPr sz="5500">
                <a:solidFill>
                  <a:schemeClr val="tx1">
                    <a:tint val="75000"/>
                  </a:schemeClr>
                </a:solidFill>
              </a:defRPr>
            </a:lvl3pPr>
            <a:lvl4pPr marL="470253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627004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783755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940506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16388081"/>
            <a:ext cx="53052343" cy="4634484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16388081"/>
            <a:ext cx="53052347" cy="4634484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0" cy="3657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4912362"/>
            <a:ext cx="14544677" cy="204723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6959600"/>
            <a:ext cx="14544677" cy="1264412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4912362"/>
            <a:ext cx="14550390" cy="204723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6959600"/>
            <a:ext cx="14550390" cy="1264412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873760"/>
            <a:ext cx="10829927" cy="3718560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873761"/>
            <a:ext cx="18402300" cy="18729962"/>
          </a:xfrm>
        </p:spPr>
        <p:txBody>
          <a:bodyPr/>
          <a:lstStyle>
            <a:lvl1pPr>
              <a:defRPr sz="11000"/>
            </a:lvl1pPr>
            <a:lvl2pPr>
              <a:defRPr sz="9600"/>
            </a:lvl2pPr>
            <a:lvl3pPr>
              <a:defRPr sz="82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4592321"/>
            <a:ext cx="10829927" cy="15011402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5361920"/>
            <a:ext cx="19751040" cy="1813562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960880"/>
            <a:ext cx="19751040" cy="13167360"/>
          </a:xfrm>
        </p:spPr>
        <p:txBody>
          <a:bodyPr/>
          <a:lstStyle>
            <a:lvl1pPr marL="0" indent="0">
              <a:buNone/>
              <a:defRPr sz="11000"/>
            </a:lvl1pPr>
            <a:lvl2pPr marL="1567510" indent="0">
              <a:buNone/>
              <a:defRPr sz="9600"/>
            </a:lvl2pPr>
            <a:lvl3pPr marL="3135020" indent="0">
              <a:buNone/>
              <a:defRPr sz="8200"/>
            </a:lvl3pPr>
            <a:lvl4pPr marL="4702531" indent="0">
              <a:buNone/>
              <a:defRPr sz="6900"/>
            </a:lvl4pPr>
            <a:lvl5pPr marL="6270041" indent="0">
              <a:buNone/>
              <a:defRPr sz="6900"/>
            </a:lvl5pPr>
            <a:lvl6pPr marL="7837551" indent="0">
              <a:buNone/>
              <a:defRPr sz="6900"/>
            </a:lvl6pPr>
            <a:lvl7pPr marL="9405061" indent="0">
              <a:buNone/>
              <a:defRPr sz="6900"/>
            </a:lvl7pPr>
            <a:lvl8pPr marL="10972571" indent="0">
              <a:buNone/>
              <a:defRPr sz="6900"/>
            </a:lvl8pPr>
            <a:lvl9pPr marL="12540082" indent="0">
              <a:buNone/>
              <a:defRPr sz="6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7175482"/>
            <a:ext cx="19751040" cy="2575558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0" cy="3657600"/>
          </a:xfrm>
          <a:prstGeom prst="rect">
            <a:avLst/>
          </a:prstGeom>
        </p:spPr>
        <p:txBody>
          <a:bodyPr vert="horz" lIns="313502" tIns="156751" rIns="313502" bIns="15675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5120641"/>
            <a:ext cx="29626560" cy="14483082"/>
          </a:xfrm>
          <a:prstGeom prst="rect">
            <a:avLst/>
          </a:prstGeom>
        </p:spPr>
        <p:txBody>
          <a:bodyPr vert="horz" lIns="313502" tIns="156751" rIns="313502" bIns="15675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2"/>
            <a:ext cx="76809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l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E72F8-F46B-42B4-B5EB-4DFEF94DAE19}" type="datetimeFigureOut">
              <a:rPr lang="en-US" smtClean="0"/>
              <a:pPr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20340322"/>
            <a:ext cx="104241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ct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20340322"/>
            <a:ext cx="76809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3FD15-9A6C-4DDB-B404-CD50D6732C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3135020" rtl="0" eaLnBrk="1" latinLnBrk="0" hangingPunct="1">
        <a:spcBef>
          <a:spcPct val="0"/>
        </a:spcBef>
        <a:buNone/>
        <a:defRPr sz="1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75633" indent="-1175633" algn="l" defTabSz="3135020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47204" indent="-979694" algn="l" defTabSz="3135020" rtl="0" eaLnBrk="1" latinLnBrk="0" hangingPunct="1">
        <a:spcBef>
          <a:spcPct val="20000"/>
        </a:spcBef>
        <a:buFont typeface="Arial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391877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286" indent="-783755" algn="l" defTabSz="3135020" rtl="0" eaLnBrk="1" latinLnBrk="0" hangingPunct="1">
        <a:spcBef>
          <a:spcPct val="20000"/>
        </a:spcBef>
        <a:buFont typeface="Arial" pitchFamily="34" charset="0"/>
        <a:buChar char="–"/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053796" indent="-783755" algn="l" defTabSz="3135020" rtl="0" eaLnBrk="1" latinLnBrk="0" hangingPunct="1">
        <a:spcBef>
          <a:spcPct val="20000"/>
        </a:spcBef>
        <a:buFont typeface="Arial" pitchFamily="34" charset="0"/>
        <a:buChar char="»"/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62130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188816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756327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323837" indent="-783755" algn="l" defTabSz="3135020" rtl="0" eaLnBrk="1" latinLnBrk="0" hangingPunct="1">
        <a:spcBef>
          <a:spcPct val="20000"/>
        </a:spcBef>
        <a:buFont typeface="Arial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1pPr>
      <a:lvl2pPr marL="156751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3135020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3pPr>
      <a:lvl4pPr marL="470253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27004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83755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40506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571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0082" algn="l" defTabSz="313502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/>
          <p:cNvSpPr txBox="1">
            <a:spLocks noChangeArrowheads="1"/>
          </p:cNvSpPr>
          <p:nvPr/>
        </p:nvSpPr>
        <p:spPr bwMode="auto">
          <a:xfrm>
            <a:off x="914400" y="3657601"/>
            <a:ext cx="31089600" cy="17373600"/>
          </a:xfrm>
          <a:prstGeom prst="rect">
            <a:avLst/>
          </a:prstGeom>
          <a:noFill/>
          <a:ln w="889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9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Line 37"/>
          <p:cNvSpPr>
            <a:spLocks noChangeShapeType="1"/>
          </p:cNvSpPr>
          <p:nvPr/>
        </p:nvSpPr>
        <p:spPr bwMode="auto">
          <a:xfrm flipV="1">
            <a:off x="914400" y="1828800"/>
            <a:ext cx="31089600" cy="0"/>
          </a:xfrm>
          <a:prstGeom prst="line">
            <a:avLst/>
          </a:prstGeom>
          <a:noFill/>
          <a:ln w="88900">
            <a:solidFill>
              <a:srgbClr val="C00000"/>
            </a:solidFill>
            <a:round/>
            <a:headEnd/>
            <a:tailEnd/>
          </a:ln>
          <a:effectLst/>
        </p:spPr>
        <p:txBody>
          <a:bodyPr wrap="square" lIns="329184" tIns="329184" rIns="329184" bIns="329184">
            <a:spAutoFit/>
          </a:bodyPr>
          <a:lstStyle/>
          <a:p>
            <a:endParaRPr lang="en-US"/>
          </a:p>
        </p:txBody>
      </p:sp>
      <p:sp>
        <p:nvSpPr>
          <p:cNvPr id="5" name="Rectangle 167"/>
          <p:cNvSpPr>
            <a:spLocks noChangeArrowheads="1"/>
          </p:cNvSpPr>
          <p:nvPr/>
        </p:nvSpPr>
        <p:spPr bwMode="auto">
          <a:xfrm>
            <a:off x="914399" y="1799772"/>
            <a:ext cx="3104355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02871" tIns="151435" rIns="302871" bIns="151435" anchor="ctr"/>
          <a:lstStyle/>
          <a:p>
            <a:pPr algn="ctr" defTabSz="3027363">
              <a:spcAft>
                <a:spcPts val="1200"/>
              </a:spcAft>
              <a:defRPr/>
            </a:pPr>
            <a:r>
              <a:rPr lang="en-US" sz="4800" dirty="0" smtClean="0">
                <a:solidFill>
                  <a:srgbClr val="002060"/>
                </a:solidFill>
                <a:latin typeface="Palatino Linotype" pitchFamily="18" charset="0"/>
              </a:rPr>
              <a:t>Name #1, Name #</a:t>
            </a:r>
            <a:r>
              <a:rPr lang="en-US" sz="4800" dirty="0" smtClean="0">
                <a:solidFill>
                  <a:srgbClr val="002060"/>
                </a:solidFill>
                <a:latin typeface="Palatino Linotype" pitchFamily="18" charset="0"/>
              </a:rPr>
              <a:t>2, Name #3, Name #3</a:t>
            </a:r>
          </a:p>
          <a:p>
            <a:pPr algn="ctr" defTabSz="3027363">
              <a:spcAft>
                <a:spcPts val="1200"/>
              </a:spcAft>
              <a:defRPr/>
            </a:pPr>
            <a:r>
              <a:rPr lang="en-US" sz="4800" dirty="0" smtClean="0">
                <a:solidFill>
                  <a:srgbClr val="002060"/>
                </a:solidFill>
                <a:latin typeface="Palatino Linotype" pitchFamily="18" charset="0"/>
              </a:rPr>
              <a:t>School Name &amp; Address</a:t>
            </a:r>
            <a:endParaRPr lang="en-US" sz="4800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6" name="Rectangle 167"/>
          <p:cNvSpPr>
            <a:spLocks noChangeArrowheads="1"/>
          </p:cNvSpPr>
          <p:nvPr/>
        </p:nvSpPr>
        <p:spPr bwMode="auto">
          <a:xfrm>
            <a:off x="882869" y="0"/>
            <a:ext cx="31089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02871" tIns="151435" rIns="302871" bIns="151435" anchor="ctr"/>
          <a:lstStyle/>
          <a:p>
            <a:pPr algn="ctr" defTabSz="3027363">
              <a:spcAft>
                <a:spcPts val="1200"/>
              </a:spcAft>
              <a:defRPr/>
            </a:pPr>
            <a:r>
              <a:rPr lang="en-US" sz="8800" dirty="0" smtClean="0">
                <a:solidFill>
                  <a:srgbClr val="002060"/>
                </a:solidFill>
                <a:latin typeface="Palatino Linotype" pitchFamily="18" charset="0"/>
              </a:rPr>
              <a:t>Project Title</a:t>
            </a:r>
            <a:endParaRPr lang="en-US" sz="8800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15" name="Rectangle 16"/>
          <p:cNvSpPr txBox="1">
            <a:spLocks noChangeArrowheads="1"/>
          </p:cNvSpPr>
          <p:nvPr/>
        </p:nvSpPr>
        <p:spPr bwMode="auto">
          <a:xfrm>
            <a:off x="1143000" y="4953001"/>
            <a:ext cx="7848600" cy="2971799"/>
          </a:xfrm>
          <a:prstGeom prst="rect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lvl="0" fontAlgn="base"/>
            <a:r>
              <a:rPr lang="en-US" sz="2000" dirty="0"/>
              <a:t>Concisely </a:t>
            </a:r>
            <a:r>
              <a:rPr lang="en-US" sz="2000" dirty="0" smtClean="0"/>
              <a:t>summarizes:</a:t>
            </a:r>
          </a:p>
          <a:p>
            <a:pPr marL="857250" lvl="0" indent="-857250" fontAlgn="base">
              <a:buFont typeface="Arial"/>
              <a:buChar char="•"/>
            </a:pPr>
            <a:r>
              <a:rPr lang="en-US" sz="2000" dirty="0" smtClean="0"/>
              <a:t>Purpose</a:t>
            </a:r>
            <a:r>
              <a:rPr lang="en-US" sz="2000" dirty="0"/>
              <a:t>: State why your study is important and your research </a:t>
            </a:r>
            <a:r>
              <a:rPr lang="en-US" sz="2000" dirty="0" smtClean="0"/>
              <a:t>question</a:t>
            </a:r>
          </a:p>
          <a:p>
            <a:pPr marL="857250" lvl="0" indent="-857250" fontAlgn="base">
              <a:buFont typeface="Arial"/>
              <a:buChar char="•"/>
            </a:pPr>
            <a:r>
              <a:rPr lang="en-US" sz="2000" dirty="0" smtClean="0"/>
              <a:t>Methods</a:t>
            </a:r>
            <a:r>
              <a:rPr lang="en-US" sz="2000" dirty="0"/>
              <a:t>: State your population, type of study, RF/outcome that was </a:t>
            </a:r>
            <a:r>
              <a:rPr lang="en-US" sz="2000" dirty="0" smtClean="0"/>
              <a:t>measured</a:t>
            </a:r>
          </a:p>
          <a:p>
            <a:pPr marL="857250" lvl="0" indent="-857250" fontAlgn="base">
              <a:buFont typeface="Arial"/>
              <a:buChar char="•"/>
            </a:pPr>
            <a:r>
              <a:rPr lang="en-US" sz="2000" dirty="0" smtClean="0"/>
              <a:t>Conclusion</a:t>
            </a:r>
            <a:r>
              <a:rPr lang="en-US" sz="2000" dirty="0"/>
              <a:t>: State the answer to your research question with claim-evidence warrant, and your proposed intervention or prevention. </a:t>
            </a:r>
            <a:endParaRPr lang="en-US" sz="2000" dirty="0" smtClean="0"/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23850600" y="4800600"/>
            <a:ext cx="7924800" cy="95250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lvl="0" indent="-342900" fontAlgn="base">
              <a:buFont typeface="Arial"/>
              <a:buChar char="•"/>
            </a:pPr>
            <a:r>
              <a:rPr lang="en-US" sz="2000" dirty="0"/>
              <a:t>Explain the strengths and limitations of your study</a:t>
            </a:r>
          </a:p>
          <a:p>
            <a:pPr marL="342900" lvl="0" indent="-342900" fontAlgn="base">
              <a:buFont typeface="Arial"/>
              <a:buChar char="•"/>
            </a:pPr>
            <a:r>
              <a:rPr lang="en-US" sz="2000" dirty="0"/>
              <a:t>Explain how your conclusions could lead to future research</a:t>
            </a:r>
          </a:p>
          <a:p>
            <a:pPr marL="342900" lvl="0" indent="-342900" fontAlgn="base">
              <a:buFont typeface="Arial"/>
              <a:buChar char="•"/>
            </a:pPr>
            <a:r>
              <a:rPr lang="en-US" sz="2000" dirty="0"/>
              <a:t>Propose an intervention based on the DATA you collected in your study.  </a:t>
            </a:r>
          </a:p>
          <a:p>
            <a:pPr marL="1910410" lvl="1" indent="-342900" fontAlgn="base">
              <a:buFont typeface="Arial"/>
              <a:buChar char="•"/>
            </a:pPr>
            <a:r>
              <a:rPr lang="en-US" sz="2000" dirty="0"/>
              <a:t>Your intervention should be proposed in a Claim-Evidence-Warrant format. </a:t>
            </a:r>
          </a:p>
          <a:p>
            <a:pPr marL="1910410" lvl="1" indent="-342900" fontAlgn="base">
              <a:buFont typeface="Arial"/>
              <a:buChar char="•"/>
            </a:pPr>
            <a:r>
              <a:rPr lang="en-US" sz="2000" dirty="0"/>
              <a:t>Your intervention should be a clear proposal for what should be done to address the disparities of your population and should be able to be carried out from reading your description. </a:t>
            </a:r>
          </a:p>
          <a:p>
            <a:pPr lvl="1">
              <a:spcBef>
                <a:spcPct val="20000"/>
              </a:spcBef>
              <a:buFont typeface="Arial" pitchFamily="34" charset="0"/>
              <a:buNone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23850600" y="3886201"/>
            <a:ext cx="79248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itchFamily="18" charset="0"/>
              </a:rPr>
              <a:t>Conclusion</a:t>
            </a:r>
          </a:p>
        </p:txBody>
      </p:sp>
      <p:sp>
        <p:nvSpPr>
          <p:cNvPr id="19" name="Rectangle 16"/>
          <p:cNvSpPr txBox="1">
            <a:spLocks noChangeArrowheads="1"/>
          </p:cNvSpPr>
          <p:nvPr/>
        </p:nvSpPr>
        <p:spPr bwMode="auto">
          <a:xfrm>
            <a:off x="9220200" y="4800600"/>
            <a:ext cx="14401800" cy="95250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This will be the largest section of your poster.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Use online databases (secondary data) to find and organize relevant evidence to support your aim and conclusion.  Arrange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your results in a logical order to according to the points you want to get across.  Use tables, graphs, and charts to illustrate findings.  </a:t>
            </a:r>
            <a:r>
              <a:rPr lang="en-US" sz="2400" dirty="0" smtClean="0">
                <a:latin typeface="Palatino Linotype" pitchFamily="18" charset="0"/>
              </a:rPr>
              <a:t>All charts and graphs need a title. </a:t>
            </a: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400" dirty="0" smtClean="0">
              <a:solidFill>
                <a:srgbClr val="002060"/>
              </a:solidFill>
              <a:latin typeface="Palatino Linotype" pitchFamily="18" charset="0"/>
            </a:endParaRP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Palatino Linotype" pitchFamily="18" charset="0"/>
              </a:rPr>
              <a:t>Under </a:t>
            </a:r>
            <a:r>
              <a:rPr lang="en-US" sz="2400" dirty="0" smtClean="0">
                <a:latin typeface="Palatino Linotype" pitchFamily="18" charset="0"/>
              </a:rPr>
              <a:t>your charts write about any results you made through calculations.  You do not need to include how results were calculated.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20" name="Rectangle 16"/>
          <p:cNvSpPr txBox="1">
            <a:spLocks noChangeArrowheads="1"/>
          </p:cNvSpPr>
          <p:nvPr/>
        </p:nvSpPr>
        <p:spPr bwMode="auto">
          <a:xfrm>
            <a:off x="9220200" y="3886201"/>
            <a:ext cx="144018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Palatino Linotype" pitchFamily="18" charset="0"/>
              </a:rPr>
              <a:t>Data Analysis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Palatino Linotype" pitchFamily="18" charset="0"/>
            </a:endParaRPr>
          </a:p>
        </p:txBody>
      </p:sp>
      <p:sp>
        <p:nvSpPr>
          <p:cNvPr id="21" name="Rectangle 16"/>
          <p:cNvSpPr txBox="1">
            <a:spLocks noChangeArrowheads="1"/>
          </p:cNvSpPr>
          <p:nvPr/>
        </p:nvSpPr>
        <p:spPr bwMode="auto">
          <a:xfrm>
            <a:off x="1143000" y="15570200"/>
            <a:ext cx="7848600" cy="52324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Palatino Linotype" pitchFamily="18" charset="0"/>
              </a:rPr>
              <a:t>Reviews ke</a:t>
            </a:r>
            <a:r>
              <a:rPr lang="en-US" sz="2400" dirty="0" smtClean="0">
                <a:latin typeface="Palatino Linotype" pitchFamily="18" charset="0"/>
              </a:rPr>
              <a:t>y research findings from other scholarly texts</a:t>
            </a:r>
            <a:r>
              <a:rPr lang="en-US" sz="2400" dirty="0" smtClean="0">
                <a:latin typeface="Palatino Linotype" pitchFamily="18" charset="0"/>
              </a:rPr>
              <a:t>: </a:t>
            </a:r>
          </a:p>
          <a:p>
            <a:pPr marL="342900" marR="0" lvl="0" indent="-34290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Purpose of each </a:t>
            </a:r>
            <a:r>
              <a:rPr lang="en-US" sz="2400" dirty="0" smtClean="0">
                <a:latin typeface="Palatino Linotype" pitchFamily="18" charset="0"/>
              </a:rPr>
              <a:t>study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Palatino Linotype" pitchFamily="18" charset="0"/>
            </a:endParaRPr>
          </a:p>
          <a:p>
            <a:pPr marL="342900" marR="0" lvl="0" indent="-34290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Description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of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basic study methods for each study</a:t>
            </a:r>
          </a:p>
          <a:p>
            <a:pPr marL="342900" marR="0" lvl="0" indent="-34290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Overview of key results and conclusions for each study</a:t>
            </a:r>
          </a:p>
          <a:p>
            <a:pPr marL="342900" marR="0" lvl="0" indent="-34290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1168400" y="14655800"/>
            <a:ext cx="78486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itchFamily="18" charset="0"/>
              </a:rPr>
              <a:t>Literature Review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16" name="Rectangle 16"/>
          <p:cNvSpPr txBox="1">
            <a:spLocks noChangeArrowheads="1"/>
          </p:cNvSpPr>
          <p:nvPr/>
        </p:nvSpPr>
        <p:spPr bwMode="auto">
          <a:xfrm>
            <a:off x="1143000" y="3886201"/>
            <a:ext cx="78486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Palatino Linotype" pitchFamily="18" charset="0"/>
              </a:rPr>
              <a:t>Abstract</a:t>
            </a: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23850600" y="15621000"/>
            <a:ext cx="7924800" cy="51816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Use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MLA formatting to cite your sources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itchFamily="18" charset="0"/>
              </a:rPr>
              <a:t>.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27" name="Rectangle 16"/>
          <p:cNvSpPr txBox="1">
            <a:spLocks noChangeArrowheads="1"/>
          </p:cNvSpPr>
          <p:nvPr/>
        </p:nvSpPr>
        <p:spPr bwMode="auto">
          <a:xfrm>
            <a:off x="23850600" y="14554200"/>
            <a:ext cx="79248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Palatino Linotype" pitchFamily="18" charset="0"/>
              </a:rPr>
              <a:t>Works </a:t>
            </a:r>
            <a:r>
              <a:rPr lang="en-US" sz="3600" b="1" dirty="0" smtClean="0">
                <a:solidFill>
                  <a:srgbClr val="002060"/>
                </a:solidFill>
                <a:latin typeface="Palatino Linotype" pitchFamily="18" charset="0"/>
              </a:rPr>
              <a:t>Cited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7761496"/>
              </p:ext>
            </p:extLst>
          </p:nvPr>
        </p:nvGraphicFramePr>
        <p:xfrm>
          <a:off x="16611600" y="7391400"/>
          <a:ext cx="6400800" cy="507924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33600"/>
                <a:gridCol w="2133600"/>
                <a:gridCol w="2133600"/>
              </a:tblGrid>
              <a:tr h="224852">
                <a:tc gridSpan="3"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Table</a:t>
                      </a:r>
                      <a:r>
                        <a:rPr lang="en-US" sz="2400" baseline="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 1</a:t>
                      </a:r>
                      <a:endParaRPr lang="en-US" sz="2400" dirty="0">
                        <a:solidFill>
                          <a:srgbClr val="002060"/>
                        </a:solidFill>
                        <a:latin typeface="Palatino Linotyp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24852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Example</a:t>
                      </a:r>
                      <a:r>
                        <a:rPr lang="en-US" sz="2200" baseline="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 1</a:t>
                      </a:r>
                      <a:endParaRPr lang="en-US" sz="2200" dirty="0">
                        <a:solidFill>
                          <a:srgbClr val="002060"/>
                        </a:solidFill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3135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Example</a:t>
                      </a:r>
                      <a:r>
                        <a:rPr lang="en-US" sz="2200" baseline="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 2</a:t>
                      </a:r>
                      <a:endParaRPr lang="en-US" sz="2200" dirty="0" smtClean="0">
                        <a:solidFill>
                          <a:srgbClr val="002060"/>
                        </a:solidFill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3135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Example</a:t>
                      </a:r>
                      <a:r>
                        <a:rPr lang="en-US" sz="2200" baseline="0" dirty="0" smtClean="0">
                          <a:solidFill>
                            <a:srgbClr val="002060"/>
                          </a:solidFill>
                          <a:latin typeface="Palatino Linotype" pitchFamily="18" charset="0"/>
                        </a:rPr>
                        <a:t> 3</a:t>
                      </a:r>
                      <a:endParaRPr lang="en-US" sz="2200" dirty="0" smtClean="0">
                        <a:solidFill>
                          <a:srgbClr val="002060"/>
                        </a:solidFill>
                        <a:latin typeface="Palatino Linotype" pitchFamily="18" charset="0"/>
                      </a:endParaRPr>
                    </a:p>
                  </a:txBody>
                  <a:tcPr/>
                </a:tc>
              </a:tr>
              <a:tr h="224852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</a:tr>
              <a:tr h="209862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</a:tr>
              <a:tr h="209862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</a:tr>
              <a:tr h="3515193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6916400" y="6934200"/>
            <a:ext cx="4800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Chart 2 Title</a:t>
            </a: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08475454"/>
              </p:ext>
            </p:extLst>
          </p:nvPr>
        </p:nvGraphicFramePr>
        <p:xfrm>
          <a:off x="9448800" y="7391400"/>
          <a:ext cx="7086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9829800" y="6858000"/>
            <a:ext cx="4800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Palatino Linotype" pitchFamily="18" charset="0"/>
              </a:rPr>
              <a:t>Chart 1 Title</a:t>
            </a:r>
            <a:endParaRPr lang="en-US" sz="2400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25" name="Rectangle 16"/>
          <p:cNvSpPr txBox="1">
            <a:spLocks noChangeArrowheads="1"/>
          </p:cNvSpPr>
          <p:nvPr/>
        </p:nvSpPr>
        <p:spPr bwMode="auto">
          <a:xfrm>
            <a:off x="1143000" y="8077200"/>
            <a:ext cx="78486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Palatino Linotype" pitchFamily="18" charset="0"/>
              </a:rPr>
              <a:t>Aim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Palatino Linotype" pitchFamily="18" charset="0"/>
            </a:endParaRPr>
          </a:p>
        </p:txBody>
      </p:sp>
      <p:sp>
        <p:nvSpPr>
          <p:cNvPr id="30" name="Rectangle 16"/>
          <p:cNvSpPr txBox="1">
            <a:spLocks noChangeArrowheads="1"/>
          </p:cNvSpPr>
          <p:nvPr/>
        </p:nvSpPr>
        <p:spPr bwMode="auto">
          <a:xfrm>
            <a:off x="1143000" y="9144000"/>
            <a:ext cx="7848600" cy="5257801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313502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Palatino Linotype" pitchFamily="18" charset="0"/>
              </a:rPr>
              <a:t>Communicates the purpose of the study through: </a:t>
            </a:r>
          </a:p>
          <a:p>
            <a:pPr marL="342900" marR="0" lvl="0" indent="-342900" defTabSz="313502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Context</a:t>
            </a:r>
          </a:p>
          <a:p>
            <a:pPr marL="342900" marR="0" lvl="0" indent="-342900" defTabSz="313502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400" dirty="0" smtClean="0">
                <a:latin typeface="Palatino Linotype" pitchFamily="18" charset="0"/>
              </a:rPr>
              <a:t>Background Information</a:t>
            </a:r>
          </a:p>
          <a:p>
            <a:pPr marL="342900" marR="0" lvl="0" indent="-342900" defTabSz="313502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Intended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Palatino Linotype" pitchFamily="18" charset="0"/>
              </a:rPr>
              <a:t> Outcomes</a:t>
            </a:r>
          </a:p>
          <a:p>
            <a:pPr marL="342900" marR="0" lvl="0" indent="-342900" defTabSz="313502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400" baseline="0" dirty="0" smtClean="0">
                <a:latin typeface="Palatino Linotype" pitchFamily="18" charset="0"/>
              </a:rPr>
              <a:t>Research</a:t>
            </a:r>
            <a:r>
              <a:rPr lang="en-US" sz="2400" dirty="0" smtClean="0">
                <a:latin typeface="Palatino Linotype" pitchFamily="18" charset="0"/>
              </a:rPr>
              <a:t> Question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31" name="Rectangle 16"/>
          <p:cNvSpPr txBox="1">
            <a:spLocks noChangeArrowheads="1"/>
          </p:cNvSpPr>
          <p:nvPr/>
        </p:nvSpPr>
        <p:spPr bwMode="auto">
          <a:xfrm>
            <a:off x="9220200" y="14554200"/>
            <a:ext cx="14325600" cy="914399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Palatino Linotype" pitchFamily="18" charset="0"/>
              </a:rPr>
              <a:t>Discussion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sp>
        <p:nvSpPr>
          <p:cNvPr id="36" name="Rectangle 16"/>
          <p:cNvSpPr txBox="1">
            <a:spLocks noChangeArrowheads="1"/>
          </p:cNvSpPr>
          <p:nvPr/>
        </p:nvSpPr>
        <p:spPr bwMode="auto">
          <a:xfrm>
            <a:off x="9296400" y="15621000"/>
            <a:ext cx="14325600" cy="52324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325967" tIns="325967" rIns="325967" bIns="325967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lvl="0" indent="-342900" fontAlgn="base">
              <a:buFont typeface="Arial"/>
              <a:buChar char="•"/>
            </a:pPr>
            <a:r>
              <a:rPr lang="en-US" sz="2400" dirty="0"/>
              <a:t>Clearly state answer to your research question based on DATA!</a:t>
            </a:r>
          </a:p>
          <a:p>
            <a:pPr marL="342900" lvl="0" indent="-342900" fontAlgn="base">
              <a:buFont typeface="Arial"/>
              <a:buChar char="•"/>
            </a:pPr>
            <a:r>
              <a:rPr lang="en-US" sz="2400" dirty="0"/>
              <a:t>Clearly answer all questions presented in your Aim as intended outcomes supported by data. </a:t>
            </a:r>
          </a:p>
          <a:p>
            <a:pPr marL="342900" lvl="0" indent="-342900" fontAlgn="base">
              <a:buFont typeface="Arial"/>
              <a:buChar char="•"/>
            </a:pPr>
            <a:r>
              <a:rPr lang="en-US" sz="2400" dirty="0"/>
              <a:t>Discussion clearly aligns to the purpose of the study in the AIM. </a:t>
            </a:r>
          </a:p>
          <a:p>
            <a:pPr marL="0" marR="0" lvl="0" indent="0" defTabSz="31350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latino Linotype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alphaModFix amt="50000"/>
          </a:blip>
          <a:srcRect/>
          <a:stretch>
            <a:fillRect/>
          </a:stretch>
        </p:blipFill>
        <p:spPr bwMode="auto">
          <a:xfrm>
            <a:off x="852799" y="44696"/>
            <a:ext cx="1637081" cy="163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074416" y="701166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smtClean="0">
                <a:solidFill>
                  <a:schemeClr val="bg1"/>
                </a:solidFill>
              </a:rPr>
              <a:t>School Seal</a:t>
            </a:r>
            <a:endParaRPr lang="en-US" sz="1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5130</TotalTime>
  <Words>360</Words>
  <Application>Microsoft Macintosh PowerPoint</Application>
  <PresentationFormat>Custom</PresentationFormat>
  <Paragraphs>57</Paragraphs>
  <Slides>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 Paberzs</dc:creator>
  <cp:lastModifiedBy>Kate</cp:lastModifiedBy>
  <cp:revision>32</cp:revision>
  <dcterms:created xsi:type="dcterms:W3CDTF">2014-05-29T16:53:53Z</dcterms:created>
  <dcterms:modified xsi:type="dcterms:W3CDTF">2014-05-30T01:48:56Z</dcterms:modified>
</cp:coreProperties>
</file>