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62" r:id="rId6"/>
    <p:sldId id="268" r:id="rId7"/>
    <p:sldId id="264" r:id="rId8"/>
    <p:sldId id="269" r:id="rId9"/>
    <p:sldId id="266"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16"/>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introduces</a:t>
            </a:r>
            <a:r>
              <a:rPr lang="en-US" baseline="0" dirty="0" smtClean="0"/>
              <a:t> students to the benefits and challenges with practicing abstinence. The lesson is rooted in data, in order to approach this topic from a neutral standpoint.  Students will begin by analyzing a brief data set on intended vs. unintended pregnancies. Then they will discuss some thought questions and complete a very short, simple reading explaining abstinence. Finally, students will assess two graphs showing some surprising trends about sexual activity among teenagers.</a:t>
            </a:r>
            <a:endParaRPr lang="en-US" dirty="0" smtClean="0"/>
          </a:p>
          <a:p>
            <a:endParaRPr lang="en-US" dirty="0" smtClean="0"/>
          </a:p>
          <a:p>
            <a:endParaRPr lang="en-US" dirty="0" smtClean="0"/>
          </a:p>
          <a:p>
            <a:r>
              <a:rPr lang="en-US" dirty="0" smtClean="0"/>
              <a:t>Image</a:t>
            </a:r>
            <a:r>
              <a:rPr lang="en-US" baseline="0" dirty="0" smtClean="0"/>
              <a:t> source: http://commons.wikimedia.org/wiki/File:Couple_01.JPG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for students to consider the practical application of the knowledge they just learned on abstinence. The types of strategies they list may be quite varied, but no matter what they decide would be a good way to avoid sex, the process of thinking about this possible choice will be useful to their growth and development.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1. US; 2. US;</a:t>
            </a:r>
            <a:r>
              <a:rPr lang="en-US" baseline="0" dirty="0" smtClean="0"/>
              <a:t> 3. Netherlands; 4. Netherlands; 5. Possible answers include: less use of contraception, higher rates of sex, less abortion, worse sexual health education, less parental supervision, more permissive culture, etc. (Note: these are all hypothesized, not based in fact)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way would be to </a:t>
            </a:r>
            <a:r>
              <a:rPr lang="en-US" baseline="0" dirty="0" smtClean="0"/>
              <a:t>reduce the number of teens engaging in sex (or reducing unsafe sex). This could be a segue into the next part of the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methods</a:t>
            </a:r>
            <a:r>
              <a:rPr lang="en-US" baseline="0" dirty="0" smtClean="0"/>
              <a:t> of contraception offer 100% guarantee to prevent pregnancy.  </a:t>
            </a:r>
          </a:p>
          <a:p>
            <a:r>
              <a:rPr lang="en-US" baseline="0" dirty="0" smtClean="0"/>
              <a:t>Ask students, how might someone who is abstinent develop an STI? (Some </a:t>
            </a:r>
            <a:r>
              <a:rPr lang="en-US" baseline="0" dirty="0" err="1" smtClean="0"/>
              <a:t>STIs</a:t>
            </a:r>
            <a:r>
              <a:rPr lang="en-US" baseline="0" dirty="0" smtClean="0"/>
              <a:t> can be passed from person to person through oral sex, genital to genital contact,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Barriers:  Peer pressure, partner pressure, media portrayals</a:t>
            </a:r>
            <a:r>
              <a:rPr lang="en-US" baseline="0" dirty="0" smtClean="0"/>
              <a:t> of sex, lack of education/awareness of risks, lack of refusal skills, etc.</a:t>
            </a:r>
          </a:p>
          <a:p>
            <a:r>
              <a:rPr lang="en-US" baseline="0" dirty="0" smtClean="0"/>
              <a:t>Benefits: 100% avoidance of pregnancy, reduction of risk for </a:t>
            </a:r>
            <a:r>
              <a:rPr lang="en-US" baseline="0" dirty="0" err="1" smtClean="0"/>
              <a:t>STIs</a:t>
            </a:r>
            <a:r>
              <a:rPr lang="en-US" baseline="0" dirty="0" smtClean="0"/>
              <a:t> (depending on other sexual activities and use of contraception), avoidance of possible emotional pain (many others can be listed, but some are a matter of opinion:  ex: “saving yourself for future life partner” would appeal to some teens, but not others)</a:t>
            </a:r>
          </a:p>
          <a:p>
            <a:r>
              <a:rPr lang="en-US" baseline="0" dirty="0" smtClean="0"/>
              <a:t>Percentage of teens who have had sex: this data is available in a graph on the following page of the student workbook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trends do you notice over time? Why do you think rates</a:t>
            </a:r>
            <a:r>
              <a:rPr lang="en-US" baseline="0" dirty="0" smtClean="0"/>
              <a:t> are different for males and females? Do these numbers surprise you or confirm your expectations?</a:t>
            </a:r>
            <a:endParaRPr lang="en-US" dirty="0" smtClean="0"/>
          </a:p>
          <a:p>
            <a:r>
              <a:rPr lang="en-US" dirty="0" smtClean="0"/>
              <a:t>Data source: http://www.cdc.gov/nchs/data/series/sr_23/sr23_024.pdf</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differences do you notice between </a:t>
            </a:r>
            <a:r>
              <a:rPr lang="en-US" baseline="0" dirty="0" smtClean="0"/>
              <a:t>males and females? What would explain the great percentages of individuals who either did not want or had mixed feelings about their first intercourse before age 20?</a:t>
            </a:r>
            <a:endParaRPr lang="en-US" dirty="0" smtClean="0"/>
          </a:p>
          <a:p>
            <a:r>
              <a:rPr lang="en-US" dirty="0" smtClean="0"/>
              <a:t>Data source: http://www.cdc.gov/nchs/data/series/sr_23/sr23_024.pdf</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logical barriers</a:t>
            </a:r>
            <a:r>
              <a:rPr lang="en-US" baseline="0" dirty="0" smtClean="0"/>
              <a:t> or benefits are acceptable. Some possibilities include:</a:t>
            </a:r>
            <a:endParaRPr lang="en-US" dirty="0" smtClean="0"/>
          </a:p>
          <a:p>
            <a:r>
              <a:rPr lang="en-US" dirty="0" smtClean="0"/>
              <a:t>Barriers:  Peer pressure, partner pressure, media portrayals</a:t>
            </a:r>
            <a:r>
              <a:rPr lang="en-US" baseline="0" dirty="0" smtClean="0"/>
              <a:t> of sex, lack of education/awareness of risks, lack of refusal skills, etc.</a:t>
            </a:r>
          </a:p>
          <a:p>
            <a:r>
              <a:rPr lang="en-US" baseline="0" dirty="0" smtClean="0"/>
              <a:t>Benefits: 100% avoidance of pregnancy, reduction of risk for </a:t>
            </a:r>
            <a:r>
              <a:rPr lang="en-US" baseline="0" dirty="0" err="1" smtClean="0"/>
              <a:t>STIs</a:t>
            </a:r>
            <a:r>
              <a:rPr lang="en-US" baseline="0" dirty="0" smtClean="0"/>
              <a:t> (depending on other sexual activities and use of contraception), avoidance of possible emotional pain (many others can be listed, but some are a matter of opinion:  ex: “saving yourself for future life partner” would appeal to some teens, but not others)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kidshealth.org/teen/sexual_health/contraception/abstinence.html"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4.5:</a:t>
            </a:r>
            <a:br>
              <a:rPr lang="en-US" dirty="0" smtClean="0"/>
            </a:br>
            <a:r>
              <a:rPr lang="en-US" dirty="0" smtClean="0"/>
              <a:t>Abstinence</a:t>
            </a:r>
            <a:endParaRPr lang="en-US"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4.5:  Compare and contrast the benefits and barriers to practicing abstinence.</a:t>
            </a:r>
            <a:endParaRPr lang="en-US" dirty="0"/>
          </a:p>
        </p:txBody>
      </p:sp>
      <p:pic>
        <p:nvPicPr>
          <p:cNvPr id="14338" name="Picture 2"/>
          <p:cNvPicPr>
            <a:picLocks noChangeAspect="1" noChangeArrowheads="1"/>
          </p:cNvPicPr>
          <p:nvPr/>
        </p:nvPicPr>
        <p:blipFill>
          <a:blip r:embed="rId3"/>
          <a:srcRect/>
          <a:stretch>
            <a:fillRect/>
          </a:stretch>
        </p:blipFill>
        <p:spPr bwMode="auto">
          <a:xfrm>
            <a:off x="3810000" y="947736"/>
            <a:ext cx="4648200" cy="34570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Some people would like to remain abstinent but struggle with refusal skills. Refusal skills are a set of skills that may help you avoid high-risk behaviors, especially ones increased by peer pressure or partner pressure. What are three strategies that someone could use to resist the pressure to have sex? </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600" y="3733800"/>
            <a:ext cx="8537448" cy="3124200"/>
          </a:xfrm>
        </p:spPr>
        <p:txBody>
          <a:bodyPr>
            <a:normAutofit fontScale="92500" lnSpcReduction="10000"/>
          </a:bodyPr>
          <a:lstStyle/>
          <a:p>
            <a:pPr lvl="0"/>
            <a:r>
              <a:rPr lang="en-US" i="1" dirty="0" smtClean="0"/>
              <a:t>Which </a:t>
            </a:r>
            <a:r>
              <a:rPr lang="en-US" i="1" dirty="0" smtClean="0"/>
              <a:t>country </a:t>
            </a:r>
            <a:r>
              <a:rPr lang="en-US" i="1" dirty="0" smtClean="0"/>
              <a:t>has </a:t>
            </a:r>
            <a:r>
              <a:rPr lang="en-US" b="1" i="1" dirty="0" smtClean="0"/>
              <a:t>the </a:t>
            </a:r>
            <a:r>
              <a:rPr lang="en-US" b="1" dirty="0" smtClean="0"/>
              <a:t>highest pregnancy rate</a:t>
            </a:r>
            <a:r>
              <a:rPr lang="en-US" dirty="0" smtClean="0"/>
              <a:t>?</a:t>
            </a:r>
            <a:r>
              <a:rPr lang="en-US" dirty="0" smtClean="0"/>
              <a:t> </a:t>
            </a:r>
          </a:p>
          <a:p>
            <a:pPr lvl="0"/>
            <a:r>
              <a:rPr lang="en-US" b="1" dirty="0" smtClean="0"/>
              <a:t>highest </a:t>
            </a:r>
            <a:r>
              <a:rPr lang="en-US" b="1" dirty="0" smtClean="0"/>
              <a:t>birth rate</a:t>
            </a:r>
            <a:r>
              <a:rPr lang="en-US" b="1" dirty="0" smtClean="0"/>
              <a:t>?</a:t>
            </a:r>
          </a:p>
          <a:p>
            <a:pPr lvl="0"/>
            <a:r>
              <a:rPr lang="en-US" b="1" dirty="0" smtClean="0"/>
              <a:t>lowest </a:t>
            </a:r>
            <a:r>
              <a:rPr lang="en-US" b="1" dirty="0" smtClean="0"/>
              <a:t>pregnancy </a:t>
            </a:r>
            <a:r>
              <a:rPr lang="en-US" b="1" dirty="0" smtClean="0"/>
              <a:t>rate?</a:t>
            </a:r>
          </a:p>
          <a:p>
            <a:pPr lvl="0"/>
            <a:r>
              <a:rPr lang="en-US" b="1" dirty="0" smtClean="0"/>
              <a:t>lowest </a:t>
            </a:r>
            <a:r>
              <a:rPr lang="en-US" b="1" dirty="0" smtClean="0"/>
              <a:t>birth rate</a:t>
            </a:r>
            <a:r>
              <a:rPr lang="en-US" b="1" dirty="0" smtClean="0"/>
              <a:t>?</a:t>
            </a:r>
          </a:p>
          <a:p>
            <a:r>
              <a:rPr lang="en-US" dirty="0" smtClean="0"/>
              <a:t>List 3 or more factors you believe might be leading to much higher pregnancy and birth rates in the U.S. than these other countries</a:t>
            </a:r>
            <a:r>
              <a:rPr lang="en-US" dirty="0" smtClean="0"/>
              <a:t>?</a:t>
            </a:r>
          </a:p>
          <a:p>
            <a:endParaRPr lang="en-US" dirty="0"/>
          </a:p>
        </p:txBody>
      </p:sp>
      <p:pic>
        <p:nvPicPr>
          <p:cNvPr id="4" name="Picture 3"/>
          <p:cNvPicPr>
            <a:picLocks noChangeAspect="1"/>
          </p:cNvPicPr>
          <p:nvPr/>
        </p:nvPicPr>
        <p:blipFill>
          <a:blip r:embed="rId3"/>
          <a:stretch>
            <a:fillRect/>
          </a:stretch>
        </p:blipFill>
        <p:spPr>
          <a:xfrm>
            <a:off x="7889363" y="228600"/>
            <a:ext cx="993648" cy="935198"/>
          </a:xfrm>
          <a:prstGeom prst="rect">
            <a:avLst/>
          </a:prstGeom>
        </p:spPr>
      </p:pic>
      <p:pic>
        <p:nvPicPr>
          <p:cNvPr id="5" name="Picture 4"/>
          <p:cNvPicPr>
            <a:picLocks noChangeAspect="1"/>
          </p:cNvPicPr>
          <p:nvPr/>
        </p:nvPicPr>
        <p:blipFill>
          <a:blip r:embed="rId4"/>
          <a:stretch>
            <a:fillRect/>
          </a:stretch>
        </p:blipFill>
        <p:spPr>
          <a:xfrm>
            <a:off x="1139698" y="1504765"/>
            <a:ext cx="7626350" cy="23941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Considering the high teen pregnancy and birth rates in the U.S., what do you think should be done to reduce the crisis of teen pregnancy in our country?</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Abstinence</a:t>
            </a:r>
            <a:endParaRPr lang="en-US" b="1" dirty="0"/>
          </a:p>
        </p:txBody>
      </p:sp>
      <p:sp>
        <p:nvSpPr>
          <p:cNvPr id="3" name="Content Placeholder 2"/>
          <p:cNvSpPr>
            <a:spLocks noGrp="1"/>
          </p:cNvSpPr>
          <p:nvPr>
            <p:ph sz="quarter" idx="1"/>
          </p:nvPr>
        </p:nvSpPr>
        <p:spPr/>
        <p:txBody>
          <a:bodyPr>
            <a:normAutofit fontScale="85000" lnSpcReduction="10000"/>
          </a:bodyPr>
          <a:lstStyle/>
          <a:p>
            <a:pPr>
              <a:buNone/>
            </a:pPr>
            <a:r>
              <a:rPr lang="en-US" b="1" dirty="0" smtClean="0"/>
              <a:t>What </a:t>
            </a:r>
            <a:r>
              <a:rPr lang="en-US" b="1" dirty="0" smtClean="0"/>
              <a:t>Is It?</a:t>
            </a:r>
            <a:endParaRPr lang="en-US" dirty="0" smtClean="0"/>
          </a:p>
          <a:p>
            <a:pPr lvl="1"/>
            <a:r>
              <a:rPr lang="en-US" dirty="0" smtClean="0"/>
              <a:t>not having sex. </a:t>
            </a:r>
          </a:p>
          <a:p>
            <a:pPr>
              <a:buNone/>
            </a:pPr>
            <a:r>
              <a:rPr lang="en-US" b="1" dirty="0" smtClean="0"/>
              <a:t>How Does It Work?</a:t>
            </a:r>
            <a:endParaRPr lang="en-US" dirty="0" smtClean="0"/>
          </a:p>
          <a:p>
            <a:pPr lvl="1"/>
            <a:r>
              <a:rPr lang="en-US" dirty="0" smtClean="0"/>
              <a:t>If two people don't have sex, then sperm can't fertilize an egg and there's no possibility of a pregnancy. </a:t>
            </a:r>
          </a:p>
          <a:p>
            <a:pPr lvl="1"/>
            <a:r>
              <a:rPr lang="en-US" dirty="0" smtClean="0"/>
              <a:t>You don't have to be a virgin to practice abstinence. </a:t>
            </a:r>
          </a:p>
          <a:p>
            <a:pPr>
              <a:buNone/>
            </a:pPr>
            <a:r>
              <a:rPr lang="en-US" b="1" dirty="0" smtClean="0"/>
              <a:t>How Well Does It Work?</a:t>
            </a:r>
            <a:endParaRPr lang="en-US" dirty="0" smtClean="0"/>
          </a:p>
          <a:p>
            <a:pPr lvl="1"/>
            <a:r>
              <a:rPr lang="en-US" dirty="0" smtClean="0"/>
              <a:t>Abstinence is 100% effective in preventing pregnancy. Although many birth control methods can have high rates of success if used properly, they can fail occasionally. Practicing abstinence ensures that a girl won't become pregnant because there's no opportunity for sperm to fertilize an egg.</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1295400" y="6434554"/>
            <a:ext cx="7071212" cy="338554"/>
          </a:xfrm>
          <a:prstGeom prst="rect">
            <a:avLst/>
          </a:prstGeom>
        </p:spPr>
        <p:txBody>
          <a:bodyPr wrap="square">
            <a:spAutoFit/>
          </a:bodyPr>
          <a:lstStyle/>
          <a:p>
            <a:pPr>
              <a:buNone/>
            </a:pPr>
            <a:r>
              <a:rPr lang="en-US" sz="1600" b="1" dirty="0" smtClean="0"/>
              <a:t>Source</a:t>
            </a:r>
            <a:r>
              <a:rPr lang="en-US" sz="1600" dirty="0" smtClean="0"/>
              <a:t>: </a:t>
            </a:r>
            <a:r>
              <a:rPr lang="en-US" sz="1600" dirty="0" smtClean="0">
                <a:hlinkClick r:id="rId4"/>
              </a:rPr>
              <a:t>http://kidshealth.org/teen/sexual_health/contraception/abstinence.html</a:t>
            </a:r>
            <a:endParaRPr lang="en-US" sz="16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normAutofit fontScale="92500"/>
          </a:bodyPr>
          <a:lstStyle/>
          <a:p>
            <a:r>
              <a:rPr lang="en-US" dirty="0" smtClean="0"/>
              <a:t>What are some of the barriers to choosing abstinence? In other words, why is practicing abstinence difficult for some teens?</a:t>
            </a:r>
          </a:p>
          <a:p>
            <a:r>
              <a:rPr lang="en-US" dirty="0" smtClean="0"/>
              <a:t>What are the benefits or advantages for a teenager who chooses abstinence?</a:t>
            </a:r>
          </a:p>
          <a:p>
            <a:r>
              <a:rPr lang="en-US" dirty="0" smtClean="0"/>
              <a:t>What skills might help a person remain abstinent? (Examples: assertiveness, risk-aversion behaviors, planning for the future)</a:t>
            </a:r>
          </a:p>
          <a:p>
            <a:r>
              <a:rPr lang="en-US" dirty="0" smtClean="0"/>
              <a:t>What percentage of teens (females and males, age 15-17) do you think have ever had sexual intercourse?</a:t>
            </a:r>
          </a:p>
          <a:p>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8" name="Picture 7"/>
          <p:cNvPicPr>
            <a:picLocks noChangeAspect="1"/>
          </p:cNvPicPr>
          <p:nvPr/>
        </p:nvPicPr>
        <p:blipFill>
          <a:blip r:embed="rId4"/>
          <a:stretch>
            <a:fillRect/>
          </a:stretch>
        </p:blipFill>
        <p:spPr>
          <a:xfrm>
            <a:off x="304800" y="1752600"/>
            <a:ext cx="7041097" cy="5105400"/>
          </a:xfrm>
          <a:prstGeom prst="rect">
            <a:avLst/>
          </a:prstGeom>
        </p:spPr>
      </p:pic>
      <p:sp>
        <p:nvSpPr>
          <p:cNvPr id="9" name="Rectangle 8"/>
          <p:cNvSpPr/>
          <p:nvPr/>
        </p:nvSpPr>
        <p:spPr>
          <a:xfrm>
            <a:off x="4038600" y="6550223"/>
            <a:ext cx="5762239" cy="307777"/>
          </a:xfrm>
          <a:prstGeom prst="rect">
            <a:avLst/>
          </a:prstGeom>
        </p:spPr>
        <p:txBody>
          <a:bodyPr wrap="square">
            <a:spAutoFit/>
          </a:bodyPr>
          <a:lstStyle/>
          <a:p>
            <a:r>
              <a:rPr lang="en-US" sz="1400" b="1" dirty="0" smtClean="0"/>
              <a:t>Source:</a:t>
            </a:r>
            <a:r>
              <a:rPr lang="en-US" sz="1400" dirty="0" smtClean="0"/>
              <a:t> </a:t>
            </a:r>
            <a:r>
              <a:rPr lang="en-US" sz="1400" dirty="0" smtClean="0"/>
              <a:t>http://www.cdc.gov/nchs/data/series/sr_23/sr23_024.pdf</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7" name="Picture 6"/>
          <p:cNvPicPr>
            <a:picLocks noChangeAspect="1"/>
          </p:cNvPicPr>
          <p:nvPr/>
        </p:nvPicPr>
        <p:blipFill>
          <a:blip r:embed="rId4"/>
          <a:stretch>
            <a:fillRect/>
          </a:stretch>
        </p:blipFill>
        <p:spPr>
          <a:xfrm>
            <a:off x="612648" y="1604996"/>
            <a:ext cx="7086600" cy="5253004"/>
          </a:xfrm>
          <a:prstGeom prst="rect">
            <a:avLst/>
          </a:prstGeom>
        </p:spPr>
      </p:pic>
      <p:sp>
        <p:nvSpPr>
          <p:cNvPr id="9" name="Rectangle 8"/>
          <p:cNvSpPr/>
          <p:nvPr/>
        </p:nvSpPr>
        <p:spPr>
          <a:xfrm>
            <a:off x="4038600" y="6550223"/>
            <a:ext cx="5762239" cy="307777"/>
          </a:xfrm>
          <a:prstGeom prst="rect">
            <a:avLst/>
          </a:prstGeom>
        </p:spPr>
        <p:txBody>
          <a:bodyPr wrap="square">
            <a:spAutoFit/>
          </a:bodyPr>
          <a:lstStyle/>
          <a:p>
            <a:r>
              <a:rPr lang="en-US" sz="1400" b="1" dirty="0" smtClean="0"/>
              <a:t>Source:</a:t>
            </a:r>
            <a:r>
              <a:rPr lang="en-US" sz="1400" dirty="0" smtClean="0"/>
              <a:t> </a:t>
            </a:r>
            <a:r>
              <a:rPr lang="en-US" sz="1400" dirty="0" smtClean="0"/>
              <a:t>http://www.cdc.gov/nchs/data/series/sr_23/sr23_024.pdf</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Y</a:t>
            </a:r>
            <a:r>
              <a:rPr lang="en-US" dirty="0" smtClean="0"/>
              <a:t>ou </a:t>
            </a:r>
            <a:r>
              <a:rPr lang="en-US" dirty="0" smtClean="0"/>
              <a:t>are worried that you are the only one not having sex. You are dating someone, but you are not sure you are ready to have sexual intercourse.</a:t>
            </a:r>
            <a:r>
              <a:rPr lang="en-US" dirty="0" smtClean="0"/>
              <a:t> You </a:t>
            </a:r>
            <a:r>
              <a:rPr lang="en-US" dirty="0" smtClean="0"/>
              <a:t>are talking to a friend about choosing abstinence vs. using contraceptives with sex. Which decision do these data results support and why?</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595189"/>
            <a:ext cx="7004338" cy="4495800"/>
          </a:xfrm>
        </p:spPr>
        <p:txBody>
          <a:bodyPr>
            <a:normAutofit/>
          </a:bodyPr>
          <a:lstStyle/>
          <a:p>
            <a:r>
              <a:rPr lang="en-US" dirty="0" smtClean="0"/>
              <a:t>List 3 benefits and 3 barriers to practicing abstinence.</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4"/>
          <p:cNvPicPr>
            <a:picLocks noChangeAspect="1"/>
          </p:cNvPicPr>
          <p:nvPr/>
        </p:nvPicPr>
        <p:blipFill>
          <a:blip r:embed="rId4"/>
          <a:stretch>
            <a:fillRect/>
          </a:stretch>
        </p:blipFill>
        <p:spPr>
          <a:xfrm>
            <a:off x="442140" y="2476500"/>
            <a:ext cx="7633708" cy="3271589"/>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3434</TotalTime>
  <Words>1128</Words>
  <Application>Microsoft Macintosh PowerPoint</Application>
  <PresentationFormat>On-screen Show (4:3)</PresentationFormat>
  <Paragraphs>65</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4.5: Abstinence</vt:lpstr>
      <vt:lpstr>Do Now</vt:lpstr>
      <vt:lpstr>Discuss</vt:lpstr>
      <vt:lpstr>Abstinence</vt:lpstr>
      <vt:lpstr>Discuss:</vt:lpstr>
      <vt:lpstr>Think:</vt:lpstr>
      <vt:lpstr>Think:</vt:lpstr>
      <vt:lpstr>Think: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175</cp:revision>
  <dcterms:created xsi:type="dcterms:W3CDTF">2014-01-22T03:26:55Z</dcterms:created>
  <dcterms:modified xsi:type="dcterms:W3CDTF">2014-01-24T03:17:35Z</dcterms:modified>
</cp:coreProperties>
</file>