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3"/>
  </p:notesMasterIdLst>
  <p:sldIdLst>
    <p:sldId id="256" r:id="rId2"/>
    <p:sldId id="257" r:id="rId3"/>
    <p:sldId id="258" r:id="rId4"/>
    <p:sldId id="259" r:id="rId5"/>
    <p:sldId id="264" r:id="rId6"/>
    <p:sldId id="268" r:id="rId7"/>
    <p:sldId id="271" r:id="rId8"/>
    <p:sldId id="269" r:id="rId9"/>
    <p:sldId id="270" r:id="rId10"/>
    <p:sldId id="266" r:id="rId11"/>
    <p:sldId id="267"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1/7/14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 Id="rId3" Type="http://schemas.openxmlformats.org/officeDocument/2006/relationships/hyperlink" Target="http://www.teamfortcollins.org/resources/parent-of-a-teen/11-facts-about-teens-and-alcohol/"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lesson provides students with background information on the</a:t>
            </a:r>
            <a:r>
              <a:rPr lang="en-US" baseline="0" dirty="0" smtClean="0"/>
              <a:t> effects of</a:t>
            </a:r>
            <a:r>
              <a:rPr lang="en-US" dirty="0" smtClean="0"/>
              <a:t> alcohol in relation to blood alcohol</a:t>
            </a:r>
            <a:r>
              <a:rPr lang="en-US" baseline="0" dirty="0" smtClean="0"/>
              <a:t> concentration. Students will begin the lesson by reading a list of statistics on alcohol use among adolescents. Then they will discuss the factors that contribute to drinking and driving. After defining basic alcohol terms, students will examine a chart</a:t>
            </a:r>
            <a:r>
              <a:rPr lang="en-US" dirty="0" smtClean="0"/>
              <a:t> from t</a:t>
            </a:r>
            <a:r>
              <a:rPr lang="en-US" baseline="0" dirty="0" smtClean="0"/>
              <a:t>he CDC with an overview of the effects of alcohol on the body and answer comprehension questions. Next, they will analyze a BAC Chart, answering additional questions to demonstrate their understanding. </a:t>
            </a:r>
            <a:endParaRPr lang="en-US" dirty="0" smtClean="0"/>
          </a:p>
          <a:p>
            <a:endParaRPr lang="en-US" dirty="0" smtClean="0"/>
          </a:p>
          <a:p>
            <a:endParaRPr lang="en-US" dirty="0" smtClean="0"/>
          </a:p>
          <a:p>
            <a:endParaRPr lang="en-US" dirty="0" smtClean="0"/>
          </a:p>
          <a:p>
            <a:r>
              <a:rPr lang="en-US" dirty="0" smtClean="0"/>
              <a:t>Image Source: </a:t>
            </a:r>
            <a:r>
              <a:rPr lang="en-US" dirty="0" err="1" smtClean="0"/>
              <a:t>Wikimedia</a:t>
            </a:r>
            <a:r>
              <a:rPr lang="en-US" baseline="0" dirty="0" smtClean="0"/>
              <a:t> Commons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r>
              <a:rPr lang="en-US" baseline="0" dirty="0" smtClean="0"/>
              <a:t> </a:t>
            </a:r>
          </a:p>
          <a:p>
            <a:r>
              <a:rPr lang="en-US" baseline="0" dirty="0" smtClean="0"/>
              <a:t>1. BAC = blood alcohol concentration, shows how much alcohol is currently in the bloodstream (has not yet been processed and detoxified by liver), thus serves as a marker for expected effects since it shows how much is circulating through the brain as well.</a:t>
            </a:r>
          </a:p>
          <a:p>
            <a:r>
              <a:rPr lang="en-US" baseline="0" dirty="0" smtClean="0"/>
              <a:t>2. It is useful to enforce safety laws, to help victims of alcohol poisoning in a clinical setting, and to generally understand the physiological effects of alcohol in research settings.</a:t>
            </a:r>
          </a:p>
          <a:p>
            <a:r>
              <a:rPr lang="en-US" baseline="0" dirty="0" smtClean="0"/>
              <a:t>3. Impaired judgment, loss of balance, loss of coordination </a:t>
            </a:r>
            <a:endParaRPr lang="en-US" dirty="0" smtClean="0"/>
          </a:p>
          <a:p>
            <a:endParaRPr lang="en-US" dirty="0" smtClean="0"/>
          </a:p>
          <a:p>
            <a:endParaRPr lang="en-US" dirty="0" smtClean="0"/>
          </a:p>
          <a:p>
            <a:endParaRPr lang="en-US" dirty="0" smtClean="0"/>
          </a:p>
          <a:p>
            <a:r>
              <a:rPr lang="en-US" dirty="0" smtClean="0"/>
              <a:t>IMAGE</a:t>
            </a:r>
            <a:r>
              <a:rPr lang="en-US" baseline="0" dirty="0" smtClean="0"/>
              <a:t> SOURCE: </a:t>
            </a:r>
            <a:r>
              <a:rPr lang="en-US" baseline="0" dirty="0" err="1" smtClean="0"/>
              <a:t>Wikimedia</a:t>
            </a:r>
            <a:r>
              <a:rPr lang="en-US" baseline="0" dirty="0" smtClean="0"/>
              <a:t> Commons, http://</a:t>
            </a:r>
            <a:r>
              <a:rPr lang="en-US" baseline="0" dirty="0" err="1" smtClean="0"/>
              <a:t>commons.wikimedia.org/wiki/File:Alkoholismus.jpg</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homework is to prepare students for the following lesson on graphing. In the next</a:t>
            </a:r>
            <a:r>
              <a:rPr lang="en-US" baseline="0" dirty="0" smtClean="0"/>
              <a:t> lesson, they will be asked to “tell a story” about what their graph is saying. If students are not prepared with their graph they will have to use the generic one provided in the lesson. It will be a much more engaging exercise if everyone has their own graph.</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to reflect upon what surprised or shocked</a:t>
            </a:r>
            <a:r>
              <a:rPr lang="en-US" baseline="0" dirty="0" smtClean="0"/>
              <a:t> them about these statistics (for example, maybe they thought more teens have tried alcohol, or maybe less). Use this opener to get the conversation going and set the stage for a safe environment, where appropriate, respectful, and considerate conversation is the norm. </a:t>
            </a:r>
            <a:endParaRPr lang="en-US" dirty="0" smtClean="0"/>
          </a:p>
          <a:p>
            <a:endParaRPr lang="en-US" dirty="0" smtClean="0"/>
          </a:p>
          <a:p>
            <a:endParaRPr lang="en-US" dirty="0" smtClean="0"/>
          </a:p>
          <a:p>
            <a:endParaRPr lang="en-US" dirty="0" smtClean="0"/>
          </a:p>
          <a:p>
            <a:r>
              <a:rPr lang="en-US" dirty="0" smtClean="0"/>
              <a:t>Statistics</a:t>
            </a:r>
            <a:r>
              <a:rPr lang="en-US" baseline="0" dirty="0" smtClean="0"/>
              <a:t> from: </a:t>
            </a:r>
            <a:r>
              <a:rPr lang="en-US" sz="1200" b="1" i="1" kern="1200" dirty="0" smtClean="0">
                <a:solidFill>
                  <a:schemeClr val="tx1"/>
                </a:solidFill>
                <a:latin typeface="+mn-lt"/>
                <a:ea typeface="+mn-ea"/>
                <a:cs typeface="+mn-cs"/>
              </a:rPr>
              <a:t>Source</a:t>
            </a:r>
            <a:r>
              <a:rPr lang="en-US" sz="1200" i="1" kern="1200" dirty="0" smtClean="0">
                <a:solidFill>
                  <a:schemeClr val="tx1"/>
                </a:solidFill>
                <a:latin typeface="+mn-lt"/>
                <a:ea typeface="+mn-ea"/>
                <a:cs typeface="+mn-cs"/>
              </a:rPr>
              <a:t>: Harvard School of Public Health </a:t>
            </a:r>
            <a:endParaRPr lang="en-US" sz="1200" kern="1200" dirty="0" smtClean="0">
              <a:solidFill>
                <a:schemeClr val="tx1"/>
              </a:solidFill>
              <a:latin typeface="+mn-lt"/>
              <a:ea typeface="+mn-ea"/>
              <a:cs typeface="+mn-cs"/>
            </a:endParaRPr>
          </a:p>
          <a:p>
            <a:r>
              <a:rPr lang="en-US" sz="1200" i="1" kern="1200" dirty="0" smtClean="0">
                <a:solidFill>
                  <a:schemeClr val="tx1"/>
                </a:solidFill>
                <a:latin typeface="+mn-lt"/>
                <a:ea typeface="+mn-ea"/>
                <a:cs typeface="+mn-cs"/>
              </a:rPr>
              <a:t>Adapted from: </a:t>
            </a:r>
            <a:r>
              <a:rPr lang="en-US" sz="1200" i="1" kern="1200" dirty="0" smtClean="0">
                <a:solidFill>
                  <a:schemeClr val="tx1"/>
                </a:solidFill>
                <a:latin typeface="+mn-lt"/>
                <a:ea typeface="+mn-ea"/>
                <a:cs typeface="+mn-cs"/>
                <a:hlinkClick r:id="rId3"/>
              </a:rPr>
              <a:t>http://www.teamfortcollins.org/resources/parent-of-a-teen/11-facts-about-teens-and-alcohol/</a:t>
            </a:r>
            <a:r>
              <a:rPr lang="en-US" sz="1200" i="1" kern="1200" dirty="0" smtClean="0">
                <a:solidFill>
                  <a:schemeClr val="tx1"/>
                </a:solidFill>
                <a:latin typeface="+mn-lt"/>
                <a:ea typeface="+mn-ea"/>
                <a:cs typeface="+mn-cs"/>
              </a:rPr>
              <a:t>)</a:t>
            </a:r>
            <a:endParaRPr lang="en-US" sz="1200" kern="1200" dirty="0" smtClean="0">
              <a:solidFill>
                <a:schemeClr val="tx1"/>
              </a:solidFill>
              <a:latin typeface="+mn-lt"/>
              <a:ea typeface="+mn-ea"/>
              <a:cs typeface="+mn-cs"/>
            </a:endParaRPr>
          </a:p>
          <a:p>
            <a:endParaRPr lang="en-US" dirty="0" smtClean="0"/>
          </a:p>
          <a:p>
            <a:endParaRPr lang="en-US" dirty="0" smtClean="0"/>
          </a:p>
          <a:p>
            <a:endParaRPr lang="en-US" dirty="0" smtClean="0"/>
          </a:p>
          <a:p>
            <a:endParaRPr lang="en-US" dirty="0" smtClean="0"/>
          </a:p>
          <a:p>
            <a:r>
              <a:rPr lang="en-US" dirty="0" smtClean="0"/>
              <a:t>IMAGE</a:t>
            </a:r>
            <a:r>
              <a:rPr lang="en-US" baseline="0" dirty="0" smtClean="0"/>
              <a:t> SOURCE: </a:t>
            </a:r>
            <a:r>
              <a:rPr lang="en-US" baseline="0" dirty="0" err="1" smtClean="0"/>
              <a:t>http://www.drugfree.org/join-together/alcohol/love-hormone-oxytocin-may-block-alcohol-withdrawal-symptoms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Remind students that this may be a sensitive topic for many in the room, as the prevalence of alcoholism, drunk driving, etc. is so large that likely some of us have been affected.</a:t>
            </a:r>
            <a:endParaRPr lang="en-US" dirty="0" smtClean="0"/>
          </a:p>
          <a:p>
            <a:endParaRPr lang="en-US" dirty="0" smtClean="0"/>
          </a:p>
          <a:p>
            <a:r>
              <a:rPr lang="en-US" dirty="0" smtClean="0"/>
              <a:t>Image source: </a:t>
            </a:r>
            <a:r>
              <a:rPr lang="en-US" dirty="0" err="1" smtClean="0"/>
              <a:t>Wikimedia</a:t>
            </a:r>
            <a:r>
              <a:rPr lang="en-US" dirty="0" smtClean="0"/>
              <a:t> Commons, </a:t>
            </a:r>
            <a:r>
              <a:rPr lang="en-US" dirty="0" err="1" smtClean="0"/>
              <a:t>http://commons.wikimedia.org/wiki/File:Dodge_Ram_hits_Taco_Bell.jpg</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a:t>
            </a:r>
            <a:r>
              <a:rPr lang="en-US" baseline="0" dirty="0" smtClean="0"/>
              <a:t> what they already know about blood alcohol concentration (BAC). Ask if they know ways it is tested (breathalyzer in the field—ex: police stop—and blood, breath or urine test in a clinical setting.</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a:t>
            </a:r>
            <a:r>
              <a:rPr lang="en-US" baseline="0" dirty="0" smtClean="0"/>
              <a:t> students to engage in a brief debate about what they believe the legal BAC for driving should be. Students will likely have a range of opinions from zero-tolerance to more risky limits. Encourage students to support their belief with logic, evidence, and sound rationale, not emotion. Also, remind them to keep an open mind, as they only have a limited set of facts.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a:t>
            </a:r>
            <a:r>
              <a:rPr lang="en-US" baseline="0" dirty="0" smtClean="0"/>
              <a:t> standard drink chart should be briefly discussed prior to examining the BAC chart so that students understand how the chart can represent one drink of any type of alcohol, given these volume variances based on percent alcohol.</a:t>
            </a:r>
            <a:endParaRPr lang="en-US" dirty="0" smtClean="0"/>
          </a:p>
          <a:p>
            <a:endParaRPr lang="en-US" dirty="0" smtClean="0"/>
          </a:p>
          <a:p>
            <a:endParaRPr lang="en-US" dirty="0" smtClean="0"/>
          </a:p>
          <a:p>
            <a:r>
              <a:rPr lang="en-US" dirty="0" smtClean="0"/>
              <a:t>Image Source: </a:t>
            </a:r>
            <a:r>
              <a:rPr lang="en-US" dirty="0" err="1" smtClean="0"/>
              <a:t>http://www.niaaa.nih.gov/alcohol-health/overview-alcohol-consumption/standard-drink</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a:t>
            </a:r>
            <a:r>
              <a:rPr lang="en-US" baseline="0" dirty="0" smtClean="0"/>
              <a:t> what factors might influence BAC, besides number of drinks consumed. From this table, they should quickly answer weight (body mass) and time. But they also may brainstorm factors like: tolerance, liver condition/function, amount and type of other liquid and food consumed, metabolism rates, gender, age, general health, etc. A key idea to takeaway is that there is no exact prediction of your resulting BAC when consuming a certain amount of a certain drink, and furthermore, two people with the exact same BAC may react very differently.</a:t>
            </a:r>
            <a:r>
              <a:rPr lang="en-US" dirty="0" smtClean="0"/>
              <a:t> </a:t>
            </a:r>
          </a:p>
          <a:p>
            <a:endParaRPr lang="en-US" dirty="0" smtClean="0"/>
          </a:p>
          <a:p>
            <a:endParaRPr lang="en-US" dirty="0" smtClean="0"/>
          </a:p>
          <a:p>
            <a:r>
              <a:rPr lang="en-US" dirty="0" smtClean="0"/>
              <a:t>IMAGE SOURCE:  </a:t>
            </a:r>
            <a:r>
              <a:rPr lang="en-US" dirty="0" err="1" smtClean="0"/>
              <a:t>Wikimedia</a:t>
            </a:r>
            <a:r>
              <a:rPr lang="en-US" dirty="0" smtClean="0"/>
              <a:t> </a:t>
            </a:r>
            <a:r>
              <a:rPr lang="en-US" dirty="0" err="1" smtClean="0"/>
              <a:t>Comons</a:t>
            </a:r>
            <a:r>
              <a:rPr lang="en-US" dirty="0" smtClean="0"/>
              <a:t>: http://commons.wikimedia.org/wiki/File:US_Navy_051130-N-7293M-003_U.S._Navy_Master-at-Arms_1st_Class_Robert_C._Tempesta_places_a_%5Eldquo,Don%5Ersquo,t_Drink_and_Drive%5Erdquo,_sign_in_front_of_a_wrecked_car_outside_the_front_gate_of_U.S._Naval_Base_Guam.jpg</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pPr marL="228600" indent="-228600">
              <a:buNone/>
            </a:pPr>
            <a:r>
              <a:rPr lang="en-US" dirty="0" smtClean="0"/>
              <a:t>1.  </a:t>
            </a:r>
            <a:r>
              <a:rPr lang="en-US" baseline="0" dirty="0" smtClean="0"/>
              <a:t> </a:t>
            </a:r>
            <a:r>
              <a:rPr lang="en-US" dirty="0" smtClean="0"/>
              <a:t>0.08</a:t>
            </a:r>
          </a:p>
          <a:p>
            <a:pPr marL="228600" indent="-228600">
              <a:buAutoNum type="arabicPeriod" startAt="2"/>
            </a:pPr>
            <a:r>
              <a:rPr lang="en-US" dirty="0" smtClean="0"/>
              <a:t>Yes, as it is the legal</a:t>
            </a:r>
            <a:r>
              <a:rPr lang="en-US" baseline="0" dirty="0" smtClean="0"/>
              <a:t> limit for driving in some states.</a:t>
            </a:r>
          </a:p>
          <a:p>
            <a:pPr marL="228600" indent="-228600">
              <a:buAutoNum type="arabicPeriod" startAt="2"/>
            </a:pPr>
            <a:r>
              <a:rPr lang="en-US" baseline="0" dirty="0" smtClean="0"/>
              <a:t>0.156</a:t>
            </a:r>
          </a:p>
          <a:p>
            <a:pPr marL="228600" indent="-228600">
              <a:buAutoNum type="arabicPeriod" startAt="2"/>
            </a:pPr>
            <a:r>
              <a:rPr lang="en-US" baseline="0" dirty="0" smtClean="0"/>
              <a:t>Yes</a:t>
            </a:r>
          </a:p>
          <a:p>
            <a:pPr marL="228600" indent="-228600">
              <a:buAutoNum type="arabicPeriod" startAt="2"/>
            </a:pPr>
            <a:r>
              <a:rPr lang="en-US" baseline="0" dirty="0" smtClean="0"/>
              <a:t>0.08</a:t>
            </a:r>
          </a:p>
          <a:p>
            <a:pPr marL="228600" indent="-228600">
              <a:buAutoNum type="arabicPeriod" startAt="2"/>
            </a:pPr>
            <a:r>
              <a:rPr lang="en-US" baseline="0" dirty="0" smtClean="0"/>
              <a:t>0.056, 0.094</a:t>
            </a:r>
            <a:r>
              <a:rPr lang="en-US"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hyperlink" Target="http://www.cdc.gov/Motorvehiclesafety/pdf/BAC-a.pdf"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2.png"/><Relationship Id="rId5"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Lesson 3.1:</a:t>
            </a:r>
            <a:br>
              <a:rPr lang="en-US" dirty="0" smtClean="0"/>
            </a:br>
            <a:r>
              <a:rPr lang="en-US" dirty="0" smtClean="0"/>
              <a:t>ALCOHOL</a:t>
            </a:r>
            <a:endParaRPr lang="en-US" dirty="0"/>
          </a:p>
        </p:txBody>
      </p:sp>
      <p:sp>
        <p:nvSpPr>
          <p:cNvPr id="3" name="Subtitle 2"/>
          <p:cNvSpPr>
            <a:spLocks noGrp="1"/>
          </p:cNvSpPr>
          <p:nvPr>
            <p:ph type="subTitle" idx="1"/>
          </p:nvPr>
        </p:nvSpPr>
        <p:spPr/>
        <p:txBody>
          <a:bodyPr/>
          <a:lstStyle/>
          <a:p>
            <a:r>
              <a:rPr lang="en-US" dirty="0" smtClean="0"/>
              <a:t>Module 3: Drugs &amp; Addiction</a:t>
            </a:r>
            <a:endParaRPr lang="en-US" dirty="0"/>
          </a:p>
        </p:txBody>
      </p:sp>
      <p:sp>
        <p:nvSpPr>
          <p:cNvPr id="4" name="Rectangle 3"/>
          <p:cNvSpPr/>
          <p:nvPr/>
        </p:nvSpPr>
        <p:spPr>
          <a:xfrm>
            <a:off x="304800" y="228600"/>
            <a:ext cx="3505200" cy="92333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dirty="0" smtClean="0"/>
              <a:t>Obj. 3.5: Identify the effects of alcohol on the body in relation to blood alcohol concentration</a:t>
            </a:r>
            <a:endParaRPr lang="en-US" dirty="0"/>
          </a:p>
        </p:txBody>
      </p:sp>
      <p:pic>
        <p:nvPicPr>
          <p:cNvPr id="14338" name="Picture 2"/>
          <p:cNvPicPr>
            <a:picLocks noChangeAspect="1" noChangeArrowheads="1"/>
          </p:cNvPicPr>
          <p:nvPr/>
        </p:nvPicPr>
        <p:blipFill>
          <a:blip r:embed="rId3"/>
          <a:srcRect/>
          <a:stretch>
            <a:fillRect/>
          </a:stretch>
        </p:blipFill>
        <p:spPr bwMode="auto">
          <a:xfrm>
            <a:off x="4495800" y="228600"/>
            <a:ext cx="4064000" cy="4064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sp>
        <p:nvSpPr>
          <p:cNvPr id="3" name="Content Placeholder 2"/>
          <p:cNvSpPr>
            <a:spLocks noGrp="1"/>
          </p:cNvSpPr>
          <p:nvPr>
            <p:ph sz="quarter" idx="1"/>
          </p:nvPr>
        </p:nvSpPr>
        <p:spPr>
          <a:xfrm>
            <a:off x="612648" y="1981200"/>
            <a:ext cx="5407152" cy="4495800"/>
          </a:xfrm>
        </p:spPr>
        <p:txBody>
          <a:bodyPr>
            <a:normAutofit/>
          </a:bodyPr>
          <a:lstStyle/>
          <a:p>
            <a:r>
              <a:rPr lang="en-US" b="1" dirty="0" smtClean="0"/>
              <a:t>1. What does BAC stand for and what does it show</a:t>
            </a:r>
            <a:r>
              <a:rPr lang="en-US" b="1" dirty="0" smtClean="0"/>
              <a:t>?</a:t>
            </a:r>
          </a:p>
          <a:p>
            <a:r>
              <a:rPr lang="en-US" b="1" dirty="0" smtClean="0"/>
              <a:t>2</a:t>
            </a:r>
            <a:r>
              <a:rPr lang="en-US" b="1" dirty="0" smtClean="0"/>
              <a:t>. Why is measuring the blood alcohol content of a person useful</a:t>
            </a:r>
            <a:r>
              <a:rPr lang="en-US" b="1" dirty="0" smtClean="0"/>
              <a:t>?</a:t>
            </a:r>
          </a:p>
          <a:p>
            <a:r>
              <a:rPr lang="en-US" b="1" dirty="0" smtClean="0"/>
              <a:t>3</a:t>
            </a:r>
            <a:r>
              <a:rPr lang="en-US" b="1" dirty="0" smtClean="0"/>
              <a:t>. Name 3 effects of alcohol intoxication that make driving dangerous.</a:t>
            </a:r>
            <a:endParaRPr lang="en-US"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pic>
        <p:nvPicPr>
          <p:cNvPr id="28674" name="Picture 2"/>
          <p:cNvPicPr>
            <a:picLocks noChangeAspect="1" noChangeArrowheads="1"/>
          </p:cNvPicPr>
          <p:nvPr/>
        </p:nvPicPr>
        <p:blipFill>
          <a:blip r:embed="rId4"/>
          <a:srcRect/>
          <a:stretch>
            <a:fillRect/>
          </a:stretch>
        </p:blipFill>
        <p:spPr bwMode="auto">
          <a:xfrm>
            <a:off x="6019800" y="306387"/>
            <a:ext cx="2900343" cy="4365700"/>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p:txBody>
          <a:bodyPr/>
          <a:lstStyle/>
          <a:p>
            <a:r>
              <a:rPr lang="en-US" dirty="0" smtClean="0"/>
              <a:t>Find </a:t>
            </a:r>
            <a:r>
              <a:rPr lang="en-US" dirty="0" smtClean="0"/>
              <a:t>any graph related to drinking and </a:t>
            </a:r>
            <a:r>
              <a:rPr lang="en-US" dirty="0" smtClean="0"/>
              <a:t>driving.</a:t>
            </a:r>
          </a:p>
          <a:p>
            <a:r>
              <a:rPr lang="en-US" dirty="0" smtClean="0"/>
              <a:t>Summarize </a:t>
            </a:r>
            <a:r>
              <a:rPr lang="en-US" dirty="0" smtClean="0"/>
              <a:t>the trends in you find in the graph.</a:t>
            </a:r>
            <a:r>
              <a:rPr lang="en-US" dirty="0" smtClean="0"/>
              <a:t> </a:t>
            </a:r>
          </a:p>
          <a:p>
            <a:r>
              <a:rPr lang="en-US" dirty="0" smtClean="0"/>
              <a:t>Print </a:t>
            </a:r>
            <a:r>
              <a:rPr lang="en-US" dirty="0" smtClean="0"/>
              <a:t>out the graph and bring it to the next class session.</a:t>
            </a:r>
          </a:p>
          <a:p>
            <a:endParaRPr lang="en-US" dirty="0"/>
          </a:p>
        </p:txBody>
      </p:sp>
      <p:pic>
        <p:nvPicPr>
          <p:cNvPr id="6" name="Picture 5"/>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3"/>
          <a:srcRect/>
          <a:stretch>
            <a:fillRect/>
          </a:stretch>
        </p:blipFill>
        <p:spPr bwMode="auto">
          <a:xfrm>
            <a:off x="6934200" y="-1"/>
            <a:ext cx="2134267" cy="2134267"/>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a:xfrm>
            <a:off x="381000" y="1600200"/>
            <a:ext cx="7086600" cy="5005131"/>
          </a:xfrm>
        </p:spPr>
        <p:txBody>
          <a:bodyPr>
            <a:normAutofit fontScale="92500" lnSpcReduction="10000"/>
          </a:bodyPr>
          <a:lstStyle/>
          <a:p>
            <a:r>
              <a:rPr lang="en-US" sz="3520" dirty="0" smtClean="0"/>
              <a:t>By age 14, 41% of children have had least one alcoholic drink.</a:t>
            </a:r>
            <a:endParaRPr lang="en-US" sz="3520" dirty="0" smtClean="0"/>
          </a:p>
          <a:p>
            <a:r>
              <a:rPr lang="en-US" sz="3520" dirty="0" smtClean="0"/>
              <a:t>Teens </a:t>
            </a:r>
            <a:r>
              <a:rPr lang="en-US" sz="3520" dirty="0" smtClean="0"/>
              <a:t>who begin drinking before age 15 are five times more likely to develop alcohol dependence than those who begin drinking at age 21.</a:t>
            </a:r>
          </a:p>
          <a:p>
            <a:r>
              <a:rPr lang="en-US" sz="3520" dirty="0" smtClean="0"/>
              <a:t>The three leading causes of death for 15- to 24-year-olds are automobile crashes, homicides and suicides -- alcohol is a leading factor in all three.</a:t>
            </a:r>
          </a:p>
          <a:p>
            <a:endParaRPr lang="en-US" dirty="0"/>
          </a:p>
        </p:txBody>
      </p:sp>
      <p:pic>
        <p:nvPicPr>
          <p:cNvPr id="4" name="Picture 3"/>
          <p:cNvPicPr>
            <a:picLocks noChangeAspect="1"/>
          </p:cNvPicPr>
          <p:nvPr/>
        </p:nvPicPr>
        <p:blipFill>
          <a:blip r:embed="rId4"/>
          <a:stretch>
            <a:fillRect/>
          </a:stretch>
        </p:blipFill>
        <p:spPr>
          <a:xfrm>
            <a:off x="7889363" y="5670133"/>
            <a:ext cx="993648" cy="935198"/>
          </a:xfrm>
          <a:prstGeom prst="rect">
            <a:avLst/>
          </a:prstGeom>
        </p:spPr>
      </p:pic>
      <p:sp>
        <p:nvSpPr>
          <p:cNvPr id="6" name="Rectangle 5"/>
          <p:cNvSpPr/>
          <p:nvPr/>
        </p:nvSpPr>
        <p:spPr>
          <a:xfrm>
            <a:off x="4572000" y="6488668"/>
            <a:ext cx="3834466" cy="369332"/>
          </a:xfrm>
          <a:prstGeom prst="rect">
            <a:avLst/>
          </a:prstGeom>
        </p:spPr>
        <p:txBody>
          <a:bodyPr wrap="none">
            <a:spAutoFit/>
          </a:bodyPr>
          <a:lstStyle/>
          <a:p>
            <a:r>
              <a:rPr lang="en-US" b="1" i="1" dirty="0" smtClean="0"/>
              <a:t>Source</a:t>
            </a:r>
            <a:r>
              <a:rPr lang="en-US" i="1" dirty="0" smtClean="0"/>
              <a:t>: Harvard School of Public Health </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lstStyle/>
          <a:p>
            <a:r>
              <a:rPr lang="en-US" dirty="0" smtClean="0"/>
              <a:t>1 in 6 people killed on the road are involved in drunk driving </a:t>
            </a:r>
            <a:r>
              <a:rPr lang="en-US" dirty="0" smtClean="0"/>
              <a:t>accidents</a:t>
            </a:r>
            <a:endParaRPr lang="en-US" b="1" dirty="0" smtClean="0"/>
          </a:p>
          <a:p>
            <a:r>
              <a:rPr lang="en-US" b="1" dirty="0" smtClean="0"/>
              <a:t>What </a:t>
            </a:r>
            <a:r>
              <a:rPr lang="en-US" b="1" dirty="0" smtClean="0"/>
              <a:t>influences people to drink and drive?</a:t>
            </a:r>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pic>
        <p:nvPicPr>
          <p:cNvPr id="18434" name="Picture 2"/>
          <p:cNvPicPr>
            <a:picLocks noChangeAspect="1" noChangeArrowheads="1"/>
          </p:cNvPicPr>
          <p:nvPr/>
        </p:nvPicPr>
        <p:blipFill>
          <a:blip r:embed="rId4"/>
          <a:srcRect/>
          <a:stretch>
            <a:fillRect/>
          </a:stretch>
        </p:blipFill>
        <p:spPr bwMode="auto">
          <a:xfrm>
            <a:off x="1981200" y="3485217"/>
            <a:ext cx="4419600" cy="2972181"/>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Alcohol Terms:</a:t>
            </a:r>
            <a:endParaRPr lang="en-US" b="1" dirty="0"/>
          </a:p>
        </p:txBody>
      </p:sp>
      <p:sp>
        <p:nvSpPr>
          <p:cNvPr id="3" name="Content Placeholder 2"/>
          <p:cNvSpPr>
            <a:spLocks noGrp="1"/>
          </p:cNvSpPr>
          <p:nvPr>
            <p:ph sz="quarter" idx="1"/>
          </p:nvPr>
        </p:nvSpPr>
        <p:spPr/>
        <p:txBody>
          <a:bodyPr>
            <a:normAutofit fontScale="92500" lnSpcReduction="20000"/>
          </a:bodyPr>
          <a:lstStyle/>
          <a:p>
            <a:r>
              <a:rPr lang="en-US" b="1" dirty="0" smtClean="0"/>
              <a:t>Alcohol Use: </a:t>
            </a:r>
            <a:r>
              <a:rPr lang="en-US" dirty="0" smtClean="0"/>
              <a:t>Drinking in moderation, keeping a safe BAC. 1-2 drinks per day</a:t>
            </a:r>
            <a:r>
              <a:rPr lang="en-US" dirty="0" smtClean="0"/>
              <a:t>.</a:t>
            </a:r>
          </a:p>
          <a:p>
            <a:r>
              <a:rPr lang="en-US" b="1" dirty="0" smtClean="0"/>
              <a:t>Alcohol </a:t>
            </a:r>
            <a:r>
              <a:rPr lang="en-US" b="1" dirty="0" smtClean="0"/>
              <a:t>Abuse</a:t>
            </a:r>
            <a:r>
              <a:rPr lang="en-US" dirty="0" smtClean="0"/>
              <a:t>: Drinking with the purpose of becoming intoxicated, leading to negative consequences</a:t>
            </a:r>
            <a:r>
              <a:rPr lang="en-US" dirty="0" smtClean="0"/>
              <a:t>.</a:t>
            </a:r>
          </a:p>
          <a:p>
            <a:r>
              <a:rPr lang="en-US" b="1" dirty="0" smtClean="0"/>
              <a:t>Alcohol </a:t>
            </a:r>
            <a:r>
              <a:rPr lang="en-US" b="1" dirty="0" smtClean="0"/>
              <a:t>Dependence (Alcoholism): </a:t>
            </a:r>
            <a:r>
              <a:rPr lang="en-US" dirty="0" smtClean="0"/>
              <a:t>Experiencing withdrawal symptoms when not drinking, develop high tolerance. Drinking is the priority on a daily/weekly basis</a:t>
            </a:r>
            <a:r>
              <a:rPr lang="en-US" dirty="0" smtClean="0"/>
              <a:t>.</a:t>
            </a:r>
          </a:p>
          <a:p>
            <a:r>
              <a:rPr lang="en-US" b="1" dirty="0" smtClean="0"/>
              <a:t>Blood </a:t>
            </a:r>
            <a:r>
              <a:rPr lang="en-US" b="1" dirty="0" smtClean="0"/>
              <a:t>Alcohol Concentration (BAC): </a:t>
            </a:r>
            <a:r>
              <a:rPr lang="en-US" dirty="0" smtClean="0"/>
              <a:t>The amount of alcohol contained in a person's blood, usually reported as a percentage such as 0.10%, which indicates that one-tenth of a percent of a person's blood is alcohol.</a:t>
            </a:r>
            <a:endParaRPr lang="en-US"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6" name="Picture 5"/>
          <p:cNvPicPr>
            <a:picLocks noChangeAspect="1"/>
          </p:cNvPicPr>
          <p:nvPr/>
        </p:nvPicPr>
        <p:blipFill>
          <a:blip r:embed="rId4"/>
          <a:stretch>
            <a:fillRect/>
          </a:stretch>
        </p:blipFill>
        <p:spPr>
          <a:xfrm>
            <a:off x="609600" y="0"/>
            <a:ext cx="6705600" cy="6721996"/>
          </a:xfrm>
          <a:prstGeom prst="rect">
            <a:avLst/>
          </a:prstGeom>
        </p:spPr>
      </p:pic>
      <p:sp>
        <p:nvSpPr>
          <p:cNvPr id="7" name="Rectangle 6"/>
          <p:cNvSpPr/>
          <p:nvPr/>
        </p:nvSpPr>
        <p:spPr>
          <a:xfrm>
            <a:off x="1752600" y="6630860"/>
            <a:ext cx="7121988" cy="307777"/>
          </a:xfrm>
          <a:prstGeom prst="rect">
            <a:avLst/>
          </a:prstGeom>
        </p:spPr>
        <p:txBody>
          <a:bodyPr wrap="square">
            <a:spAutoFit/>
          </a:bodyPr>
          <a:lstStyle/>
          <a:p>
            <a:r>
              <a:rPr lang="en-US" sz="1400" b="1" dirty="0" smtClean="0"/>
              <a:t>Source</a:t>
            </a:r>
            <a:r>
              <a:rPr lang="en-US" sz="1400" dirty="0" smtClean="0"/>
              <a:t>: CDC (</a:t>
            </a:r>
            <a:r>
              <a:rPr lang="en-US" sz="1400" dirty="0" smtClean="0">
                <a:hlinkClick r:id="rId5"/>
              </a:rPr>
              <a:t>http://www.cdc.gov/Motorvehiclesafety/pdf/BAC-a.pdf</a:t>
            </a:r>
            <a:r>
              <a:rPr lang="en-US" sz="1400" dirty="0" smtClean="0"/>
              <a:t>)</a:t>
            </a:r>
            <a:endParaRPr lang="en-US" sz="1400"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Effects of Alcohol Questions:</a:t>
            </a:r>
            <a:endParaRPr lang="en-US" b="1" dirty="0"/>
          </a:p>
        </p:txBody>
      </p:sp>
      <p:sp>
        <p:nvSpPr>
          <p:cNvPr id="3" name="Content Placeholder 2"/>
          <p:cNvSpPr>
            <a:spLocks noGrp="1"/>
          </p:cNvSpPr>
          <p:nvPr>
            <p:ph sz="quarter" idx="1"/>
          </p:nvPr>
        </p:nvSpPr>
        <p:spPr>
          <a:xfrm>
            <a:off x="612648" y="1981200"/>
            <a:ext cx="8153400" cy="4495800"/>
          </a:xfrm>
        </p:spPr>
        <p:txBody>
          <a:bodyPr>
            <a:normAutofit fontScale="92500"/>
          </a:bodyPr>
          <a:lstStyle/>
          <a:p>
            <a:r>
              <a:rPr lang="en-US" sz="3100" dirty="0" smtClean="0"/>
              <a:t>Based on the effects listed in the table above, summarize why alcohol makes driving dangerous.</a:t>
            </a:r>
            <a:endParaRPr lang="en-US" sz="3500" dirty="0" smtClean="0"/>
          </a:p>
          <a:p>
            <a:r>
              <a:rPr lang="en-US" sz="3100" dirty="0" smtClean="0"/>
              <a:t>What BAC do you think should be the legal limit for driving?  Why?</a:t>
            </a:r>
            <a:endParaRPr lang="en-US" sz="3500" dirty="0" smtClean="0"/>
          </a:p>
          <a:p>
            <a:r>
              <a:rPr lang="en-US" sz="3100" dirty="0" smtClean="0"/>
              <a:t>Research your own state’s law. What is the legal limit in your state?</a:t>
            </a:r>
            <a:endParaRPr lang="en-US" sz="3500" dirty="0" smtClean="0"/>
          </a:p>
          <a:p>
            <a:r>
              <a:rPr lang="en-US" sz="3200" dirty="0" smtClean="0"/>
              <a:t>Besides driving, what other activities would be considered dangerous while intoxicated? List at least three.</a:t>
            </a:r>
            <a:endParaRPr lang="en-US" sz="3600" dirty="0" smtClean="0"/>
          </a:p>
          <a:p>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one standard drink?</a:t>
            </a:r>
            <a:endParaRPr lang="en-US" dirty="0"/>
          </a:p>
        </p:txBody>
      </p:sp>
      <p:pic>
        <p:nvPicPr>
          <p:cNvPr id="37891" name="Picture 3"/>
          <p:cNvPicPr>
            <a:picLocks noChangeAspect="1" noChangeArrowheads="1"/>
          </p:cNvPicPr>
          <p:nvPr/>
        </p:nvPicPr>
        <p:blipFill>
          <a:blip r:embed="rId3"/>
          <a:srcRect/>
          <a:stretch>
            <a:fillRect/>
          </a:stretch>
        </p:blipFill>
        <p:spPr bwMode="auto">
          <a:xfrm>
            <a:off x="254000" y="1600200"/>
            <a:ext cx="8890000" cy="5041900"/>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BAC Chart:</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6" name="Picture 5"/>
          <p:cNvPicPr>
            <a:picLocks noChangeAspect="1"/>
          </p:cNvPicPr>
          <p:nvPr/>
        </p:nvPicPr>
        <p:blipFill>
          <a:blip r:embed="rId4"/>
          <a:stretch>
            <a:fillRect/>
          </a:stretch>
        </p:blipFill>
        <p:spPr>
          <a:xfrm>
            <a:off x="612648" y="2133600"/>
            <a:ext cx="3657600" cy="3881208"/>
          </a:xfrm>
          <a:prstGeom prst="rect">
            <a:avLst/>
          </a:prstGeom>
        </p:spPr>
      </p:pic>
      <p:pic>
        <p:nvPicPr>
          <p:cNvPr id="33794" name="Picture 2"/>
          <p:cNvPicPr>
            <a:picLocks noChangeAspect="1" noChangeArrowheads="1"/>
          </p:cNvPicPr>
          <p:nvPr/>
        </p:nvPicPr>
        <p:blipFill>
          <a:blip r:embed="rId5"/>
          <a:srcRect/>
          <a:stretch>
            <a:fillRect/>
          </a:stretch>
        </p:blipFill>
        <p:spPr bwMode="auto">
          <a:xfrm>
            <a:off x="4633063" y="228600"/>
            <a:ext cx="4241525" cy="2819400"/>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BAC Chart Questions:</a:t>
            </a:r>
            <a:endParaRPr lang="en-US" b="1" dirty="0"/>
          </a:p>
        </p:txBody>
      </p:sp>
      <p:sp>
        <p:nvSpPr>
          <p:cNvPr id="3" name="Content Placeholder 2"/>
          <p:cNvSpPr>
            <a:spLocks noGrp="1"/>
          </p:cNvSpPr>
          <p:nvPr>
            <p:ph sz="quarter" idx="1"/>
          </p:nvPr>
        </p:nvSpPr>
        <p:spPr>
          <a:xfrm>
            <a:off x="228600" y="1676400"/>
            <a:ext cx="8153400" cy="4495800"/>
          </a:xfrm>
        </p:spPr>
        <p:txBody>
          <a:bodyPr>
            <a:normAutofit fontScale="92500" lnSpcReduction="20000"/>
          </a:bodyPr>
          <a:lstStyle/>
          <a:p>
            <a:r>
              <a:rPr lang="en-US" sz="3100" dirty="0" smtClean="0"/>
              <a:t>1. If </a:t>
            </a:r>
            <a:r>
              <a:rPr lang="en-US" sz="3100" dirty="0" smtClean="0"/>
              <a:t>you weigh 140 lb, what is your BAC after 3 drinks in 1 hour? </a:t>
            </a:r>
            <a:endParaRPr lang="en-US" sz="3500" dirty="0" smtClean="0"/>
          </a:p>
          <a:p>
            <a:r>
              <a:rPr lang="en-US" sz="3100" dirty="0" smtClean="0"/>
              <a:t>2. Is </a:t>
            </a:r>
            <a:r>
              <a:rPr lang="en-US" sz="3100" dirty="0" smtClean="0"/>
              <a:t>this considered serious impairment?</a:t>
            </a:r>
            <a:endParaRPr lang="en-US" sz="3500" dirty="0" smtClean="0"/>
          </a:p>
          <a:p>
            <a:r>
              <a:rPr lang="en-US" sz="3100" dirty="0" smtClean="0"/>
              <a:t>3. What </a:t>
            </a:r>
            <a:r>
              <a:rPr lang="en-US" sz="3100" dirty="0" smtClean="0"/>
              <a:t>is your BAC if you weigh 120 lb and have had 5 drinks in 1 hour, but have not been drinking for the past 2 hours?</a:t>
            </a:r>
            <a:endParaRPr lang="en-US" sz="3500" dirty="0" smtClean="0"/>
          </a:p>
          <a:p>
            <a:r>
              <a:rPr lang="en-US" sz="3100" dirty="0" smtClean="0"/>
              <a:t>4. Is </a:t>
            </a:r>
            <a:r>
              <a:rPr lang="en-US" sz="3100" dirty="0" smtClean="0"/>
              <a:t>this considered serious impairment?</a:t>
            </a:r>
            <a:endParaRPr lang="en-US" sz="3500" dirty="0" smtClean="0"/>
          </a:p>
          <a:p>
            <a:r>
              <a:rPr lang="en-US" sz="3100" dirty="0" smtClean="0"/>
              <a:t>5. What </a:t>
            </a:r>
            <a:r>
              <a:rPr lang="en-US" sz="3100" dirty="0" smtClean="0"/>
              <a:t>is the legal limit for intoxication in all states?</a:t>
            </a:r>
            <a:endParaRPr lang="en-US" sz="3500" dirty="0" smtClean="0"/>
          </a:p>
          <a:p>
            <a:r>
              <a:rPr lang="en-US" sz="3059" dirty="0" smtClean="0"/>
              <a:t>6. What </a:t>
            </a:r>
            <a:r>
              <a:rPr lang="en-US" sz="3059" dirty="0" smtClean="0"/>
              <a:t>are the </a:t>
            </a:r>
            <a:r>
              <a:rPr lang="en-US" sz="3059" dirty="0" err="1" smtClean="0"/>
              <a:t>BACs</a:t>
            </a:r>
            <a:r>
              <a:rPr lang="en-US" sz="3059" dirty="0" smtClean="0"/>
              <a:t> for a 200 lb person and a 120 lb person after 3 drinks in 1 hour, respectively?</a:t>
            </a:r>
          </a:p>
          <a:p>
            <a:endParaRPr lang="en-US" sz="3600" dirty="0" smtClean="0"/>
          </a:p>
          <a:p>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688</TotalTime>
  <Words>1366</Words>
  <Application>Microsoft Macintosh PowerPoint</Application>
  <PresentationFormat>On-screen Show (4:3)</PresentationFormat>
  <Paragraphs>95</Paragraphs>
  <Slides>11</Slides>
  <Notes>11</Notes>
  <HiddenSlides>0</HiddenSlides>
  <MMClips>0</MMClips>
  <ScaleCrop>false</ScaleCrop>
  <HeadingPairs>
    <vt:vector size="4" baseType="variant">
      <vt:variant>
        <vt:lpstr>Design Template</vt:lpstr>
      </vt:variant>
      <vt:variant>
        <vt:i4>1</vt:i4>
      </vt:variant>
      <vt:variant>
        <vt:lpstr>Slide Titles</vt:lpstr>
      </vt:variant>
      <vt:variant>
        <vt:i4>11</vt:i4>
      </vt:variant>
    </vt:vector>
  </HeadingPairs>
  <TitlesOfParts>
    <vt:vector size="12" baseType="lpstr">
      <vt:lpstr>Median</vt:lpstr>
      <vt:lpstr>Lesson 3.1: ALCOHOL</vt:lpstr>
      <vt:lpstr>Do Now</vt:lpstr>
      <vt:lpstr>Discuss</vt:lpstr>
      <vt:lpstr>Alcohol Terms:</vt:lpstr>
      <vt:lpstr>Slide 5</vt:lpstr>
      <vt:lpstr>Effects of Alcohol Questions:</vt:lpstr>
      <vt:lpstr>What is one standard drink?</vt:lpstr>
      <vt:lpstr>BAC Chart:</vt:lpstr>
      <vt:lpstr>BAC Chart Questions:</vt:lpstr>
      <vt:lpstr>Assess:</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48</cp:revision>
  <dcterms:created xsi:type="dcterms:W3CDTF">2014-01-07T19:26:34Z</dcterms:created>
  <dcterms:modified xsi:type="dcterms:W3CDTF">2014-01-07T21:31:02Z</dcterms:modified>
</cp:coreProperties>
</file>