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70" r:id="rId6"/>
    <p:sldId id="269" r:id="rId7"/>
    <p:sldId id="271"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In this lesson, students will practice speaking in a clear, professional and compelling way to prepare for the upcoming case study. Students will begin with a self-reflection on their attitudes toward public speaking. Then they will brainstorm what makes a presenter great. Next they will read the definitions of clear, compelling &amp; professional &amp; apply them to public speaking. Finally, students will practice three rounds of mock extemporaneous speeches on a topic of interest with a partner. This low-pressure, multiple-practice repetitions opportunity will give them immediate and useful feedback to help them improve.</a:t>
            </a:r>
          </a:p>
          <a:p>
            <a:endParaRPr lang="en-US" dirty="0" smtClean="0"/>
          </a:p>
          <a:p>
            <a:endParaRPr lang="en-US" dirty="0" smtClean="0"/>
          </a:p>
          <a:p>
            <a:r>
              <a:rPr lang="en-US" dirty="0" smtClean="0"/>
              <a:t>Image source</a:t>
            </a:r>
            <a:r>
              <a:rPr lang="en-US" dirty="0" smtClean="0"/>
              <a:t>:  http://openclipart.org/detail/58873/speaking-man-by-rg1024</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Many students are fearful of public speaking or have had past issues with anxiety when getting up in front of peers to present. This initial reflection is meant to put these feelings out in the open. Encourage students to think about this lesson and the opportunities to practice the skill of speaking as no-pressure exercises designed to get them better and better. It’s okay to be nervous, but shifting your mindset to seeing public speaking as something that you enjoy working at and getting better and better at can be very powerful.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Consider having students write ideas on a whiteboard or poster papers to hang throughout the room</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Ask students: What qualities (in addition to these three) do you think are essential or should have been included in this discussion?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Encourage students to be as specific as possible. Ex:  Rather than just saying “Confidence” have them describe what confidence looks like, For example: “Deep breaths before starting a sentence, smiles, appears to be enjoying the process, not rushed,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Project </a:t>
            </a:r>
            <a:r>
              <a:rPr lang="en-US" sz="1200" kern="1200" dirty="0" err="1" smtClean="0">
                <a:solidFill>
                  <a:schemeClr val="tx1"/>
                </a:solidFill>
                <a:latin typeface="+mn-lt"/>
                <a:ea typeface="+mn-ea"/>
                <a:cs typeface="+mn-cs"/>
              </a:rPr>
              <a:t>onlinestopwatch.com</a:t>
            </a:r>
            <a:r>
              <a:rPr lang="en-US" sz="1200" kern="1200" dirty="0" smtClean="0">
                <a:solidFill>
                  <a:schemeClr val="tx1"/>
                </a:solidFill>
                <a:latin typeface="+mn-lt"/>
                <a:ea typeface="+mn-ea"/>
                <a:cs typeface="+mn-cs"/>
              </a:rPr>
              <a:t> so that all students are starting and ending each round on time. Be stringent about time!</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Warn students ahead of time that the room will get LOUD and that that is okay. You don’t want them to have to whisper, as that will make the quality and experience of their speaking different. Just encourage students to use a slightly lower volume than usual and spread them out as much as possible. If the class size is so loud that this would be difficult, have half of the student pairs go at one time. During this time, the other pairs must not speak and silently write feedback to their peers from the previous round.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give students a chance to observe and note habits of excellent speakers talking about a topic they are passionate about. Explain to students that the honor of being a TED speaker is huge and that if chosen, speakers have to undergo intense preparations with a coach in which they write multiple drafts of their speech, practice up to 20+ times, recording themselves and getting feedback from the coach. All this takes several months which leads to the final polished, amazing talk that they deliver live and then goes online. (Explain all this to students so that they can see how even incredible speakers have to practice, listen to others’ feedback, watch and critique themselves, and practice, practice, practice even more!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13.8:</a:t>
            </a:r>
            <a:br>
              <a:rPr lang="en-US" dirty="0" smtClean="0"/>
            </a:br>
            <a:r>
              <a:rPr lang="en-US" dirty="0" smtClean="0"/>
              <a:t>Oral Presentation Skills</a:t>
            </a:r>
            <a:endParaRPr lang="en-US" sz="4444" dirty="0"/>
          </a:p>
        </p:txBody>
      </p:sp>
      <p:sp>
        <p:nvSpPr>
          <p:cNvPr id="3" name="Subtitle 2"/>
          <p:cNvSpPr>
            <a:spLocks noGrp="1"/>
          </p:cNvSpPr>
          <p:nvPr>
            <p:ph type="subTitle" idx="1"/>
          </p:nvPr>
        </p:nvSpPr>
        <p:spPr/>
        <p:txBody>
          <a:bodyPr/>
          <a:lstStyle/>
          <a:p>
            <a:r>
              <a:rPr lang="en-US" dirty="0" smtClean="0"/>
              <a:t>Module </a:t>
            </a:r>
            <a:r>
              <a:rPr lang="en-US" dirty="0" smtClean="0"/>
              <a:t>13: Global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13.8: </a:t>
            </a:r>
            <a:r>
              <a:rPr lang="en-US" sz="2200" dirty="0" smtClean="0">
                <a:latin typeface="+mj-lt"/>
              </a:rPr>
              <a:t> </a:t>
            </a:r>
            <a:r>
              <a:rPr lang="en-US" sz="2400" dirty="0" smtClean="0"/>
              <a:t>Communicate orally in a clear, compelling, and professional manner.</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800600" y="762000"/>
            <a:ext cx="2905252"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Self-Reflection</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1</a:t>
            </a:r>
            <a:r>
              <a:rPr lang="en-US" dirty="0" smtClean="0"/>
              <a:t>. Do you generally like or dislike public speaking? Why do you think you feel this way?</a:t>
            </a:r>
          </a:p>
          <a:p>
            <a:r>
              <a:rPr lang="en-US" dirty="0" smtClean="0"/>
              <a:t>2. What do you think you do </a:t>
            </a:r>
            <a:r>
              <a:rPr lang="en-US" b="1" dirty="0" smtClean="0"/>
              <a:t>well </a:t>
            </a:r>
            <a:r>
              <a:rPr lang="en-US" dirty="0" smtClean="0"/>
              <a:t>when you speak publicly? Explain.</a:t>
            </a:r>
          </a:p>
          <a:p>
            <a:r>
              <a:rPr lang="en-US" dirty="0" smtClean="0"/>
              <a:t>3. What is one thing you know you could </a:t>
            </a:r>
            <a:r>
              <a:rPr lang="en-US" b="1" dirty="0" smtClean="0"/>
              <a:t>improve</a:t>
            </a:r>
            <a:r>
              <a:rPr lang="en-US" dirty="0" smtClean="0"/>
              <a:t> when you speak publicly. Explain.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to Great.</a:t>
            </a:r>
            <a:endParaRPr lang="en-US" dirty="0" smtClean="0"/>
          </a:p>
        </p:txBody>
      </p:sp>
      <p:sp>
        <p:nvSpPr>
          <p:cNvPr id="3" name="Content Placeholder 2"/>
          <p:cNvSpPr>
            <a:spLocks noGrp="1"/>
          </p:cNvSpPr>
          <p:nvPr>
            <p:ph sz="quarter" idx="1"/>
          </p:nvPr>
        </p:nvSpPr>
        <p:spPr/>
        <p:txBody>
          <a:bodyPr/>
          <a:lstStyle/>
          <a:p>
            <a:r>
              <a:rPr lang="en-US" dirty="0" smtClean="0"/>
              <a:t>What </a:t>
            </a:r>
            <a:r>
              <a:rPr lang="en-US" dirty="0" smtClean="0"/>
              <a:t>makes a presentation not just good, but great? Discuss this question with a partner and together list as many factors as you can in the box below. </a:t>
            </a:r>
          </a:p>
          <a:p>
            <a:endParaRPr lang="en-US" dirty="0"/>
          </a:p>
        </p:txBody>
      </p:sp>
      <p:pic>
        <p:nvPicPr>
          <p:cNvPr id="4" name="Picture 3"/>
          <p:cNvPicPr>
            <a:picLocks noChangeAspect="1"/>
          </p:cNvPicPr>
          <p:nvPr/>
        </p:nvPicPr>
        <p:blipFill>
          <a:blip r:embed="rId3"/>
          <a:stretch>
            <a:fillRect/>
          </a:stretch>
        </p:blipFill>
        <p:spPr>
          <a:xfrm>
            <a:off x="7993323" y="5931569"/>
            <a:ext cx="977900" cy="722796"/>
          </a:xfrm>
          <a:prstGeom prst="rect">
            <a:avLst/>
          </a:prstGeom>
        </p:spPr>
      </p:pic>
      <p:pic>
        <p:nvPicPr>
          <p:cNvPr id="5" name="Picture 4"/>
          <p:cNvPicPr>
            <a:picLocks noChangeAspect="1"/>
          </p:cNvPicPr>
          <p:nvPr/>
        </p:nvPicPr>
        <p:blipFill>
          <a:blip r:embed="rId4"/>
          <a:stretch>
            <a:fillRect/>
          </a:stretch>
        </p:blipFill>
        <p:spPr>
          <a:xfrm>
            <a:off x="375680" y="3519788"/>
            <a:ext cx="8356600" cy="227281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Clear, Compelling, &amp; Professional</a:t>
            </a:r>
          </a:p>
        </p:txBody>
      </p:sp>
      <p:sp>
        <p:nvSpPr>
          <p:cNvPr id="3" name="Content Placeholder 2"/>
          <p:cNvSpPr>
            <a:spLocks noGrp="1"/>
          </p:cNvSpPr>
          <p:nvPr>
            <p:ph sz="quarter" idx="1"/>
          </p:nvPr>
        </p:nvSpPr>
        <p:spPr/>
        <p:txBody>
          <a:bodyPr>
            <a:normAutofit fontScale="92500"/>
          </a:bodyPr>
          <a:lstStyle/>
          <a:p>
            <a:r>
              <a:rPr lang="en-US" dirty="0" smtClean="0"/>
              <a:t>The </a:t>
            </a:r>
            <a:r>
              <a:rPr lang="en-US" dirty="0" smtClean="0"/>
              <a:t>definitions of clear, compelling &amp; professional are listed below. But when we refer to these words as descriptors for a presentation or speech, what are the things we are looking for. Work with a small group to fill in the table on the following page with your ideas.</a:t>
            </a:r>
          </a:p>
          <a:p>
            <a:r>
              <a:rPr lang="en-US" b="1" dirty="0" smtClean="0"/>
              <a:t>Clear: </a:t>
            </a:r>
            <a:r>
              <a:rPr lang="en-US" dirty="0" smtClean="0"/>
              <a:t>easy to perceive, understand, or interpret</a:t>
            </a:r>
          </a:p>
          <a:p>
            <a:r>
              <a:rPr lang="en-US" b="1" dirty="0" smtClean="0"/>
              <a:t>Compelling: </a:t>
            </a:r>
            <a:r>
              <a:rPr lang="en-US" dirty="0" smtClean="0"/>
              <a:t>evoking interest, attention, or admiration in a powerfully irresistible way</a:t>
            </a:r>
          </a:p>
          <a:p>
            <a:r>
              <a:rPr lang="en-US" b="1" dirty="0" smtClean="0"/>
              <a:t>Professional:</a:t>
            </a:r>
            <a:r>
              <a:rPr lang="en-US" dirty="0" smtClean="0"/>
              <a:t> having or showing the skill appropriate to a professional person; competent or skillful</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Describe what a presentation or speech sounds and looks like if it is...</a:t>
            </a:r>
            <a:endParaRPr lang="en-US" sz="2800" dirty="0"/>
          </a:p>
        </p:txBody>
      </p:sp>
      <p:pic>
        <p:nvPicPr>
          <p:cNvPr id="6" name="Picture 5"/>
          <p:cNvPicPr>
            <a:picLocks noChangeAspect="1"/>
          </p:cNvPicPr>
          <p:nvPr/>
        </p:nvPicPr>
        <p:blipFill>
          <a:blip r:embed="rId3"/>
          <a:stretch>
            <a:fillRect/>
          </a:stretch>
        </p:blipFill>
        <p:spPr>
          <a:xfrm>
            <a:off x="1005897" y="1660955"/>
            <a:ext cx="6972300" cy="50673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Mock Extemporaneous Speeches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77500" lnSpcReduction="20000"/>
          </a:bodyPr>
          <a:lstStyle/>
          <a:p>
            <a:r>
              <a:rPr lang="en-US" dirty="0" smtClean="0"/>
              <a:t>1. Think of a topic you enjoy... Something you are passionate about, have fun doing or talking about, and/or know a great deal about. Write it down on the front of a </a:t>
            </a:r>
            <a:r>
              <a:rPr lang="en-US" dirty="0" err="1" smtClean="0"/>
              <a:t>notecard</a:t>
            </a:r>
            <a:r>
              <a:rPr lang="en-US" dirty="0" smtClean="0"/>
              <a:t>.</a:t>
            </a:r>
          </a:p>
          <a:p>
            <a:r>
              <a:rPr lang="en-US" dirty="0" smtClean="0"/>
              <a:t>2</a:t>
            </a:r>
            <a:r>
              <a:rPr lang="en-US" dirty="0" smtClean="0"/>
              <a:t>. Now think of THREE big ideas or concepts about that topic that you would want to explain or discuss with someone who does not know much about your topic, but is interested and wants to learn more. Write these down on the back of the </a:t>
            </a:r>
            <a:r>
              <a:rPr lang="en-US" dirty="0" err="1" smtClean="0"/>
              <a:t>notecard</a:t>
            </a:r>
            <a:r>
              <a:rPr lang="en-US" dirty="0" smtClean="0"/>
              <a:t>.</a:t>
            </a:r>
          </a:p>
          <a:p>
            <a:r>
              <a:rPr lang="en-US" dirty="0" smtClean="0"/>
              <a:t>3. Take one moment to mentally gather your thoughts about this topic. You will be making a one minute extemporaneous “speech” about it (to an audience of one, so no pressure!) And extemporaneous speech is one that is not prepared or rehearsed ahead of time, but remember that you have your big ideas already organized on your </a:t>
            </a:r>
            <a:r>
              <a:rPr lang="en-US" dirty="0" err="1" smtClean="0"/>
              <a:t>notecard</a:t>
            </a:r>
            <a:r>
              <a:rPr lang="en-US" dirty="0" smtClean="0"/>
              <a:t>!</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Mock Extemporaneous Speeches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lnSpcReduction="20000"/>
          </a:bodyPr>
          <a:lstStyle/>
          <a:p>
            <a:r>
              <a:rPr lang="en-US" dirty="0" smtClean="0"/>
              <a:t>4</a:t>
            </a:r>
            <a:r>
              <a:rPr lang="en-US" dirty="0" smtClean="0"/>
              <a:t>. You will be randomly paired with three partners. In the first round you will present to partner #1 for one minute, then partner #1 will present to you for one minute. Then you will repeat this with partners #2 and #3.</a:t>
            </a:r>
          </a:p>
          <a:p>
            <a:r>
              <a:rPr lang="en-US" dirty="0" smtClean="0"/>
              <a:t>5. After each round you will have one minute to write a brief piece of positive and constructive feedback. (Each person should carry around a piece of </a:t>
            </a:r>
            <a:r>
              <a:rPr lang="en-US" dirty="0" err="1" smtClean="0"/>
              <a:t>looseleaf</a:t>
            </a:r>
            <a:r>
              <a:rPr lang="en-US" dirty="0" smtClean="0"/>
              <a:t> paper for this purpose). Try to make your feedback as specific and useful as possible. For example, saying “Try to make more eye contact” is not as helpful as saying, “You looked up at the end, but make sure you try to add a bit more eye contact in the beginning and middle.”</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Critique a TED Talk</a:t>
            </a:r>
            <a:br>
              <a:rPr lang="en-US" dirty="0" smtClean="0"/>
            </a:br>
            <a:endParaRPr lang="en-US" b="1" dirty="0"/>
          </a:p>
        </p:txBody>
      </p:sp>
      <p:sp>
        <p:nvSpPr>
          <p:cNvPr id="3" name="Content Placeholder 2"/>
          <p:cNvSpPr>
            <a:spLocks noGrp="1"/>
          </p:cNvSpPr>
          <p:nvPr>
            <p:ph sz="quarter" idx="1"/>
          </p:nvPr>
        </p:nvSpPr>
        <p:spPr>
          <a:xfrm>
            <a:off x="377966" y="1594640"/>
            <a:ext cx="8766034" cy="1910560"/>
          </a:xfrm>
        </p:spPr>
        <p:txBody>
          <a:bodyPr>
            <a:normAutofit fontScale="70000" lnSpcReduction="20000"/>
          </a:bodyPr>
          <a:lstStyle/>
          <a:p>
            <a:r>
              <a:rPr lang="en-US" dirty="0" smtClean="0"/>
              <a:t>1</a:t>
            </a:r>
            <a:r>
              <a:rPr lang="en-US" dirty="0" smtClean="0"/>
              <a:t>. Visit </a:t>
            </a:r>
            <a:r>
              <a:rPr lang="en-US" dirty="0" err="1" smtClean="0"/>
              <a:t>TED.com</a:t>
            </a:r>
            <a:r>
              <a:rPr lang="en-US" dirty="0" smtClean="0"/>
              <a:t> or </a:t>
            </a:r>
            <a:r>
              <a:rPr lang="en-US" dirty="0" err="1" smtClean="0"/>
              <a:t>TEDMED.com</a:t>
            </a:r>
            <a:r>
              <a:rPr lang="en-US" dirty="0" smtClean="0"/>
              <a:t>.</a:t>
            </a:r>
          </a:p>
          <a:p>
            <a:r>
              <a:rPr lang="en-US" dirty="0" smtClean="0"/>
              <a:t>2. Find a talk about a topic that interests you. It could be related to something you already love or a topic that just sounds new and fascinating. The talks range from just a 3 minutes (the snack-sized talks) to 14-18 minutes for the normal length ones. You may choose one of any length.</a:t>
            </a:r>
          </a:p>
          <a:p>
            <a:r>
              <a:rPr lang="en-US" dirty="0" smtClean="0"/>
              <a:t>3. Watch the TED talk, taking notes in the graphic organizer below. </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2286000" y="3505200"/>
            <a:ext cx="4692650" cy="356235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3285</TotalTime>
  <Words>1254</Words>
  <Application>Microsoft Macintosh PowerPoint</Application>
  <PresentationFormat>On-screen Show (4:3)</PresentationFormat>
  <Paragraphs>46</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13.8: Oral Presentation Skills</vt:lpstr>
      <vt:lpstr>Do Now: Self-Reflection </vt:lpstr>
      <vt:lpstr>Good to Great.</vt:lpstr>
      <vt:lpstr>Clear, Compelling, &amp; Professional</vt:lpstr>
      <vt:lpstr>Describe what a presentation or speech sounds and looks like if it is...</vt:lpstr>
      <vt:lpstr>Mock Extemporaneous Speeches</vt:lpstr>
      <vt:lpstr>Mock Extemporaneous Speeches</vt:lpstr>
      <vt:lpstr>Homework: Critique a TED Talk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2014-06-01T18:38:41Z</dcterms:created>
  <dcterms:modified xsi:type="dcterms:W3CDTF">2014-06-01T19:35:51Z</dcterms:modified>
</cp:coreProperties>
</file>