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3"/>
  </p:notesMasterIdLst>
  <p:sldIdLst>
    <p:sldId id="256" r:id="rId2"/>
    <p:sldId id="257" r:id="rId3"/>
    <p:sldId id="259" r:id="rId4"/>
    <p:sldId id="258" r:id="rId5"/>
    <p:sldId id="269" r:id="rId6"/>
    <p:sldId id="270" r:id="rId7"/>
    <p:sldId id="271" r:id="rId8"/>
    <p:sldId id="272" r:id="rId9"/>
    <p:sldId id="273" r:id="rId10"/>
    <p:sldId id="274" r:id="rId11"/>
    <p:sldId id="264"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152"/>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oregonstudentaid.gov/aspire-doc/job_shadow.pdf" TargetMode="External"/><Relationship Id="rId4" Type="http://schemas.openxmlformats.org/officeDocument/2006/relationships/hyperlink" Target="http://www.fvhca.org/QuestionsToAsk" TargetMode="External"/><Relationship Id="rId5" Type="http://schemas.openxmlformats.org/officeDocument/2006/relationships/hyperlink" Target="http://www.quintcareers.com/job-shadowing_questions.html" TargetMode="External"/><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Students will walk away from this lesson feeling motivated and prepared to engage in job shadowing in a health science career they are interested in. Students will begin by sketching out their vision of a day on the job. Then they will read about job shadowing and discuss the benefits of job shadowing. Finally, they will walk through for aspects of preparing for the shadowing experience. For homework they will set up a shadowing and implement the preparation steps to ensure it is a success.</a:t>
            </a:r>
            <a:endParaRPr lang="en-US" sz="1200" kern="1200" smtClean="0">
              <a:solidFill>
                <a:schemeClr val="tx1"/>
              </a:solidFill>
              <a:latin typeface="+mn-lt"/>
              <a:ea typeface="+mn-ea"/>
              <a:cs typeface="+mn-cs"/>
            </a:endParaRPr>
          </a:p>
          <a:p>
            <a:endParaRPr lang="en-US" smtClean="0"/>
          </a:p>
          <a:p>
            <a:r>
              <a:rPr lang="en-US" dirty="0" smtClean="0"/>
              <a:t>Image source</a:t>
            </a:r>
            <a:r>
              <a:rPr lang="en-US" dirty="0" smtClean="0"/>
              <a:t>: </a:t>
            </a:r>
            <a:r>
              <a:rPr lang="en-US" dirty="0" err="1" smtClean="0"/>
              <a:t>Flickr</a:t>
            </a:r>
            <a:r>
              <a:rPr lang="en-US" dirty="0" smtClean="0"/>
              <a:t>, https://www.flickr.com/photos/spectrumhealth/8435101789/</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Consider compiling a database of individuals in the community who are willing to be shadowed or offer a sit down meeting with students to discuss the career. This database can be re-used every year with a simple request for those professionals to indicate their continued willingness and interest in participating. Of course, it may not cover every career students are interested in, and this will vary year to year based on student population. But it can at least be a starting point.   On the other hand, the alternative is to have the process be completely student owned. This will help students practice resourcefulness and networking.</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Students can write a paragraph, or use bullet points or times (e.g., 9:00am: ... 11:30am ... etc.). If students claim they have no idea, encourage them to dream up the details. Ask them what their ideal (but realistic and appropriate) day would look like? </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Most students will already have a sense of what job shadowing is. If time permits, call on volunteers to share aloud about their previous shadowing experiences. What were the high and low points of their experiences?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If available, secure laptop computers for students to conduct brief background research as a part of #1. Alternatively, this research can be assigned as prior or upcoming homework or they can draw upon the basic information they gathered in the previous lesson (15.6).</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 few useful websites to help consider different questions are listed below:</a:t>
            </a:r>
          </a:p>
          <a:p>
            <a:pPr lvl="0"/>
            <a:r>
              <a:rPr lang="en-US" sz="1200" kern="1200" dirty="0" smtClean="0">
                <a:solidFill>
                  <a:schemeClr val="tx1"/>
                </a:solidFill>
                <a:latin typeface="+mn-lt"/>
                <a:ea typeface="+mn-ea"/>
                <a:cs typeface="+mn-cs"/>
                <a:hlinkClick r:id="rId3"/>
              </a:rPr>
              <a:t>http://www.oregonstudentaid.gov/aspire-doc/job_shadow.pdf</a:t>
            </a:r>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hlinkClick r:id="rId4"/>
              </a:rPr>
              <a:t>http://www.fvhca.org/QuestionsToAsk</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hlinkClick r:id="rId5"/>
              </a:rPr>
              <a:t>http://www.quintcareers.com/job-shadowing_questions.html</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15.7:</a:t>
            </a:r>
            <a:br>
              <a:rPr lang="en-US" dirty="0" smtClean="0"/>
            </a:br>
            <a:r>
              <a:rPr lang="en-US" dirty="0" smtClean="0"/>
              <a:t>Job Shadowing</a:t>
            </a:r>
            <a:endParaRPr lang="en-US" sz="4444" dirty="0"/>
          </a:p>
        </p:txBody>
      </p:sp>
      <p:sp>
        <p:nvSpPr>
          <p:cNvPr id="3" name="Subtitle 2"/>
          <p:cNvSpPr>
            <a:spLocks noGrp="1"/>
          </p:cNvSpPr>
          <p:nvPr>
            <p:ph type="subTitle" idx="1"/>
          </p:nvPr>
        </p:nvSpPr>
        <p:spPr/>
        <p:txBody>
          <a:bodyPr/>
          <a:lstStyle/>
          <a:p>
            <a:r>
              <a:rPr lang="en-US" dirty="0" smtClean="0"/>
              <a:t>Module 15: Health Careers</a:t>
            </a:r>
            <a:endParaRPr lang="en-US" dirty="0"/>
          </a:p>
        </p:txBody>
      </p:sp>
      <p:sp>
        <p:nvSpPr>
          <p:cNvPr id="4" name="Rectangle 3"/>
          <p:cNvSpPr/>
          <p:nvPr/>
        </p:nvSpPr>
        <p:spPr>
          <a:xfrm>
            <a:off x="304800" y="228600"/>
            <a:ext cx="3505200" cy="1200328"/>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15.7: </a:t>
            </a:r>
            <a:r>
              <a:rPr lang="en-US" sz="2200" dirty="0" smtClean="0">
                <a:latin typeface="+mj-lt"/>
              </a:rPr>
              <a:t> </a:t>
            </a:r>
            <a:r>
              <a:rPr lang="en-US" sz="2400" dirty="0" smtClean="0"/>
              <a:t>Prepare for and participate effectively in a  job shadowing experience.</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445000" y="1371600"/>
            <a:ext cx="3556000" cy="2667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6">
                    <a:lumMod val="50000"/>
                  </a:schemeClr>
                </a:solidFill>
              </a:rPr>
              <a:t>4. Prepare to Display Professionalism</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fontScale="92500" lnSpcReduction="20000"/>
          </a:bodyPr>
          <a:lstStyle/>
          <a:p>
            <a:r>
              <a:rPr lang="en-US" b="1" dirty="0" smtClean="0"/>
              <a:t>Afterward</a:t>
            </a:r>
            <a:r>
              <a:rPr lang="en-US" b="1" dirty="0" smtClean="0"/>
              <a:t>, be sure to:</a:t>
            </a:r>
            <a:endParaRPr lang="en-US" dirty="0" smtClean="0"/>
          </a:p>
          <a:p>
            <a:r>
              <a:rPr lang="en-US" dirty="0" smtClean="0"/>
              <a:t>1</a:t>
            </a:r>
            <a:r>
              <a:rPr lang="en-US" dirty="0" smtClean="0"/>
              <a:t>. Write out a reflection of the experience, considering what you learned and observed and</a:t>
            </a:r>
            <a:r>
              <a:rPr lang="en-US" dirty="0" smtClean="0"/>
              <a:t> how </a:t>
            </a:r>
            <a:r>
              <a:rPr lang="en-US" dirty="0" smtClean="0"/>
              <a:t>it influences your overall impression of the career.</a:t>
            </a:r>
            <a:endParaRPr lang="en-US" dirty="0" smtClean="0"/>
          </a:p>
          <a:p>
            <a:r>
              <a:rPr lang="en-US" dirty="0" smtClean="0"/>
              <a:t>2</a:t>
            </a:r>
            <a:r>
              <a:rPr lang="en-US" dirty="0" smtClean="0"/>
              <a:t>. Write a thank you note to the professional you observed and send it within one week of</a:t>
            </a:r>
            <a:r>
              <a:rPr lang="en-US" dirty="0" smtClean="0"/>
              <a:t> the </a:t>
            </a:r>
            <a:r>
              <a:rPr lang="en-US" dirty="0" smtClean="0"/>
              <a:t>date you met. Be sure to give specific examples of what you found most valuable.</a:t>
            </a:r>
            <a:endParaRPr lang="en-US" dirty="0" smtClean="0"/>
          </a:p>
          <a:p>
            <a:r>
              <a:rPr lang="en-US" dirty="0" smtClean="0"/>
              <a:t>3</a:t>
            </a:r>
            <a:r>
              <a:rPr lang="en-US" dirty="0" smtClean="0"/>
              <a:t>. If you are interested in learning more about the career, through meetings or shadowing,</a:t>
            </a:r>
            <a:r>
              <a:rPr lang="en-US" dirty="0" smtClean="0"/>
              <a:t> ask </a:t>
            </a:r>
            <a:r>
              <a:rPr lang="en-US" dirty="0" smtClean="0"/>
              <a:t>them if they would be willing to schedule another date, or refer you to one of their</a:t>
            </a:r>
            <a:r>
              <a:rPr lang="en-US" dirty="0" smtClean="0"/>
              <a:t> colleagues</a:t>
            </a:r>
            <a:r>
              <a:rPr lang="en-US" dirty="0" smtClean="0"/>
              <a:t>.</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sz="3111" dirty="0" smtClean="0"/>
              <a:t>Arrange a Job Shadow or Meeting</a:t>
            </a:r>
            <a:br>
              <a:rPr lang="en-US" sz="3111" dirty="0" smtClean="0"/>
            </a:br>
            <a:endParaRPr lang="en-US" b="1" dirty="0"/>
          </a:p>
        </p:txBody>
      </p:sp>
      <p:sp>
        <p:nvSpPr>
          <p:cNvPr id="3" name="Content Placeholder 2"/>
          <p:cNvSpPr>
            <a:spLocks noGrp="1"/>
          </p:cNvSpPr>
          <p:nvPr>
            <p:ph sz="quarter" idx="1"/>
          </p:nvPr>
        </p:nvSpPr>
        <p:spPr>
          <a:xfrm>
            <a:off x="612648" y="1981200"/>
            <a:ext cx="8153400" cy="4495800"/>
          </a:xfrm>
        </p:spPr>
        <p:txBody>
          <a:bodyPr>
            <a:normAutofit lnSpcReduction="10000"/>
          </a:bodyPr>
          <a:lstStyle/>
          <a:p>
            <a:r>
              <a:rPr lang="en-US" dirty="0" smtClean="0"/>
              <a:t>Now </a:t>
            </a:r>
            <a:r>
              <a:rPr lang="en-US" dirty="0" smtClean="0"/>
              <a:t>it is time to set up your own job shadow or meeting with a professional. Arrange a visit with a professional. You might find someone by asking family, friends, teachers, or other adults for recommendations. You might also find someone in your community by searching online. If you get stuck, be sure to ask your instructor for help. Use all the tools in this lesson to prepare yourself for a great experience! After you complete it, write a one page reflection about the experience.</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dirty="0" smtClean="0"/>
              <a:t>Picture Your Ideal Job...</a:t>
            </a:r>
            <a:br>
              <a:rPr lang="en-US" dirty="0" smtClean="0"/>
            </a:br>
            <a:endParaRPr lang="en-US" b="1" dirty="0"/>
          </a:p>
        </p:txBody>
      </p:sp>
      <p:sp>
        <p:nvSpPr>
          <p:cNvPr id="3" name="Content Placeholder 2"/>
          <p:cNvSpPr>
            <a:spLocks noGrp="1"/>
          </p:cNvSpPr>
          <p:nvPr>
            <p:ph sz="quarter" idx="1"/>
          </p:nvPr>
        </p:nvSpPr>
        <p:spPr/>
        <p:txBody>
          <a:bodyPr/>
          <a:lstStyle/>
          <a:p>
            <a:r>
              <a:rPr lang="en-US" dirty="0" smtClean="0"/>
              <a:t>Imagine </a:t>
            </a:r>
            <a:r>
              <a:rPr lang="en-US" dirty="0" smtClean="0"/>
              <a:t>your dream job. What does the job look like on a typical day. In the box below write a descriptive account of a day on the job.</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612648" y="3352800"/>
            <a:ext cx="6972300" cy="294834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Job Shadowing?</a:t>
            </a:r>
            <a:endParaRPr lang="en-US" dirty="0" smtClean="0"/>
          </a:p>
        </p:txBody>
      </p:sp>
      <p:sp>
        <p:nvSpPr>
          <p:cNvPr id="3" name="Content Placeholder 2"/>
          <p:cNvSpPr>
            <a:spLocks noGrp="1"/>
          </p:cNvSpPr>
          <p:nvPr>
            <p:ph sz="quarter" idx="1"/>
          </p:nvPr>
        </p:nvSpPr>
        <p:spPr>
          <a:xfrm>
            <a:off x="228600" y="1600200"/>
            <a:ext cx="8763000" cy="5486400"/>
          </a:xfrm>
        </p:spPr>
        <p:txBody>
          <a:bodyPr>
            <a:normAutofit fontScale="85000" lnSpcReduction="20000"/>
          </a:bodyPr>
          <a:lstStyle/>
          <a:p>
            <a:r>
              <a:rPr lang="en-US" b="1" dirty="0" smtClean="0"/>
              <a:t>Job </a:t>
            </a:r>
            <a:r>
              <a:rPr lang="en-US" b="1" dirty="0" smtClean="0"/>
              <a:t>Shadowing</a:t>
            </a:r>
            <a:r>
              <a:rPr lang="en-US" dirty="0" smtClean="0"/>
              <a:t> is a common tool that involves observing and/or interacting in some fashion with a professional in the career of interest. Sometimes the person shadowing and the professional can carry on conversation throughout the shadowing experience. Other times, it must occur after the fact, due to the nature of the work or the particular circumstances that arrive a the time. For example, a student observing a surgeon would need to save all, or most, of his/her questions for post-surgical time. However, an epidemiologist analyzing a set of data on a computer may be able to talk through things with the person shadowing immediately, in real-time. Job shadowing can also be used between two employees for on-the-job learning, career development, and/or leadership development.  </a:t>
            </a:r>
          </a:p>
          <a:p>
            <a:r>
              <a:rPr lang="en-US" i="1" dirty="0" smtClean="0"/>
              <a:t>Have you ever job shadowed? If so, what was the experience like? What are some positive and negatives that came out of it? Did you prepare in advance for the shadowing experience?</a:t>
            </a:r>
            <a:endParaRPr lang="en-US" dirty="0" smtClean="0"/>
          </a:p>
          <a:p>
            <a:endParaRPr lang="en-US" b="1" dirty="0"/>
          </a:p>
        </p:txBody>
      </p:sp>
      <p:pic>
        <p:nvPicPr>
          <p:cNvPr id="7" name="Picture 6"/>
          <p:cNvPicPr>
            <a:picLocks noChangeAspect="1"/>
          </p:cNvPicPr>
          <p:nvPr/>
        </p:nvPicPr>
        <p:blipFill>
          <a:blip r:embed="rId3"/>
          <a:stretch>
            <a:fillRect/>
          </a:stretch>
        </p:blipFill>
        <p:spPr>
          <a:xfrm>
            <a:off x="8138013" y="228600"/>
            <a:ext cx="628035" cy="96620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Shadow?</a:t>
            </a:r>
            <a:endParaRPr lang="en-US" dirty="0" smtClean="0"/>
          </a:p>
        </p:txBody>
      </p:sp>
      <p:sp>
        <p:nvSpPr>
          <p:cNvPr id="3" name="Content Placeholder 2"/>
          <p:cNvSpPr>
            <a:spLocks noGrp="1"/>
          </p:cNvSpPr>
          <p:nvPr>
            <p:ph sz="quarter" idx="1"/>
          </p:nvPr>
        </p:nvSpPr>
        <p:spPr/>
        <p:txBody>
          <a:bodyPr/>
          <a:lstStyle/>
          <a:p>
            <a:r>
              <a:rPr lang="en-US" dirty="0" smtClean="0"/>
              <a:t>With </a:t>
            </a:r>
            <a:r>
              <a:rPr lang="en-US" dirty="0" smtClean="0"/>
              <a:t>a partner, discuss benefits, advantages, or positive outcomes that can arise from job shadowing a professional in a career you are interested in. </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Preparation = Success</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a:bodyPr>
          <a:lstStyle/>
          <a:p>
            <a:r>
              <a:rPr lang="en-US" dirty="0" smtClean="0"/>
              <a:t>Before </a:t>
            </a:r>
            <a:r>
              <a:rPr lang="en-US" dirty="0" smtClean="0"/>
              <a:t>setting off to shadow or meet with a health professional it is very important to know 	what you are hoping to gain from the experience and preparing yourself to maximize the opportunity. A few ways you can prepare include:  researching the career, writing a list of questions, identifying and managing your expectations, and ensuring you are ready to display professionalism in every way. Let’s walk through these ways to prepare one by one!</a:t>
            </a:r>
          </a:p>
          <a:p>
            <a:endParaRPr lang="en-US" b="1"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75000"/>
                  </a:schemeClr>
                </a:solidFill>
              </a:rPr>
              <a:t>1. Research the Career</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a:bodyPr>
          <a:lstStyle/>
          <a:p>
            <a:r>
              <a:rPr lang="en-US" dirty="0" smtClean="0"/>
              <a:t>Complete </a:t>
            </a:r>
            <a:r>
              <a:rPr lang="en-US" dirty="0" smtClean="0"/>
              <a:t>the KWL chart below to identify what you already know about the career, what you want to know, and what you have learned after conducting preliminary research. Before you fill in Column 3, be sure to find at least two credible sites that contain useful background information about the career.</a:t>
            </a:r>
            <a:endParaRPr lang="en-US" dirty="0"/>
          </a:p>
        </p:txBody>
      </p:sp>
      <p:pic>
        <p:nvPicPr>
          <p:cNvPr id="6" name="Picture 5"/>
          <p:cNvPicPr>
            <a:picLocks noChangeAspect="1"/>
          </p:cNvPicPr>
          <p:nvPr/>
        </p:nvPicPr>
        <p:blipFill>
          <a:blip r:embed="rId4"/>
          <a:stretch>
            <a:fillRect/>
          </a:stretch>
        </p:blipFill>
        <p:spPr>
          <a:xfrm>
            <a:off x="1371600" y="4494295"/>
            <a:ext cx="6261100" cy="301965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00FF"/>
                </a:solidFill>
              </a:rPr>
              <a:t>2. Prepare Questions</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a:bodyPr>
          <a:lstStyle/>
          <a:p>
            <a:r>
              <a:rPr lang="en-US" dirty="0" smtClean="0"/>
              <a:t>Think </a:t>
            </a:r>
            <a:r>
              <a:rPr lang="en-US" dirty="0" smtClean="0"/>
              <a:t>about what you want to learn. What questions from Column 2 of your KWL are still unanswered. What else do you want to know? </a:t>
            </a:r>
            <a:endParaRPr lang="en-US" dirty="0"/>
          </a:p>
        </p:txBody>
      </p:sp>
      <p:pic>
        <p:nvPicPr>
          <p:cNvPr id="8" name="Picture 7"/>
          <p:cNvPicPr>
            <a:picLocks noChangeAspect="1"/>
          </p:cNvPicPr>
          <p:nvPr/>
        </p:nvPicPr>
        <p:blipFill>
          <a:blip r:embed="rId4"/>
          <a:stretch>
            <a:fillRect/>
          </a:stretch>
        </p:blipFill>
        <p:spPr>
          <a:xfrm>
            <a:off x="629157" y="3184473"/>
            <a:ext cx="7239000" cy="262339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7327051" cy="990600"/>
          </a:xfrm>
        </p:spPr>
        <p:txBody>
          <a:bodyPr>
            <a:normAutofit fontScale="90000"/>
          </a:bodyPr>
          <a:lstStyle/>
          <a:p>
            <a:r>
              <a:rPr lang="en-US" dirty="0" smtClean="0">
                <a:solidFill>
                  <a:srgbClr val="008000"/>
                </a:solidFill>
              </a:rPr>
              <a:t>3. Identify &amp; Manage Expectations</a:t>
            </a:r>
          </a:p>
        </p:txBody>
      </p:sp>
      <p:pic>
        <p:nvPicPr>
          <p:cNvPr id="5" name="Picture 4"/>
          <p:cNvPicPr>
            <a:picLocks noChangeAspect="1"/>
          </p:cNvPicPr>
          <p:nvPr/>
        </p:nvPicPr>
        <p:blipFill>
          <a:blip r:embed="rId3"/>
          <a:stretch>
            <a:fillRect/>
          </a:stretch>
        </p:blipFill>
        <p:spPr>
          <a:xfrm>
            <a:off x="7939699" y="228600"/>
            <a:ext cx="826349" cy="857532"/>
          </a:xfrm>
          <a:prstGeom prst="rect">
            <a:avLst/>
          </a:prstGeom>
        </p:spPr>
      </p:pic>
      <p:sp>
        <p:nvSpPr>
          <p:cNvPr id="7" name="Content Placeholder 2"/>
          <p:cNvSpPr>
            <a:spLocks noGrp="1"/>
          </p:cNvSpPr>
          <p:nvPr>
            <p:ph sz="quarter" idx="1"/>
          </p:nvPr>
        </p:nvSpPr>
        <p:spPr>
          <a:xfrm>
            <a:off x="612648" y="1600200"/>
            <a:ext cx="8153400" cy="5030660"/>
          </a:xfrm>
        </p:spPr>
        <p:txBody>
          <a:bodyPr>
            <a:normAutofit fontScale="70000" lnSpcReduction="20000"/>
          </a:bodyPr>
          <a:lstStyle/>
          <a:p>
            <a:r>
              <a:rPr lang="en-US" sz="4000" dirty="0" smtClean="0"/>
              <a:t>Re</a:t>
            </a:r>
            <a:r>
              <a:rPr lang="en-US" sz="4000" dirty="0" smtClean="0"/>
              <a:t>-read your response to the Do Now question about a day on your ideal job.  Do you think your account is realistic or did you glamorize it? Do you feel you have a strong sense of what a day is like on the job, or were you guessing about most things?</a:t>
            </a:r>
          </a:p>
          <a:p>
            <a:r>
              <a:rPr lang="en-US" i="1" dirty="0" smtClean="0"/>
              <a:t>Reflecting upon your expectations is a useful way to ensure you aren’t setting the bar too high or low. Consider the shadowing experience to be just one new piece of information, not necessarily the make-or-break moment that tells you if the job is right for you or not (although in some cases, it can turn out to be!)  It is important to remember that what you will see (if you are able to shadow) is only one or a few hours, or one day, within a much larger scope of the career. You may see things that are exciting and interesting, or you might see something that seems dull and boring. Most jobs have a spectrum of tasks and employees typically enjoy some more than others. In many jobs it is difficult to predict exactly what will be happening at certain times in advance, so the professional you are working with may or may not be able to let you know ahead of time what to expect.</a:t>
            </a:r>
            <a:endParaRPr lang="en-US" i="1" dirty="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6">
                    <a:lumMod val="50000"/>
                  </a:schemeClr>
                </a:solidFill>
              </a:rPr>
              <a:t>4. Prepare to Display Professionalism</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fontScale="77500" lnSpcReduction="20000"/>
          </a:bodyPr>
          <a:lstStyle/>
          <a:p>
            <a:pPr>
              <a:buNone/>
            </a:pPr>
            <a:r>
              <a:rPr lang="en-US" b="1" dirty="0" smtClean="0"/>
              <a:t>Before </a:t>
            </a:r>
            <a:r>
              <a:rPr lang="en-US" b="1" dirty="0" smtClean="0"/>
              <a:t>the date of your shadow session or meeting arrives, be sure to do the following:</a:t>
            </a:r>
            <a:endParaRPr lang="en-US" dirty="0" smtClean="0"/>
          </a:p>
          <a:p>
            <a:r>
              <a:rPr lang="en-US" dirty="0" smtClean="0"/>
              <a:t>1</a:t>
            </a:r>
            <a:r>
              <a:rPr lang="en-US" dirty="0" smtClean="0"/>
              <a:t>. Confirm details with the professional by phone or email a few days before.</a:t>
            </a:r>
            <a:endParaRPr lang="en-US" dirty="0" smtClean="0"/>
          </a:p>
          <a:p>
            <a:r>
              <a:rPr lang="en-US" dirty="0" smtClean="0"/>
              <a:t>2</a:t>
            </a:r>
            <a:r>
              <a:rPr lang="en-US" dirty="0" smtClean="0"/>
              <a:t>. Prepare professional attire to wear. If you are unsure about what to wear, ask for a second</a:t>
            </a:r>
            <a:r>
              <a:rPr lang="en-US" dirty="0" smtClean="0"/>
              <a:t> opinion </a:t>
            </a:r>
            <a:r>
              <a:rPr lang="en-US" dirty="0" smtClean="0"/>
              <a:t>from an adult you trust.</a:t>
            </a:r>
            <a:endParaRPr lang="en-US" dirty="0" smtClean="0"/>
          </a:p>
          <a:p>
            <a:r>
              <a:rPr lang="en-US" dirty="0" smtClean="0"/>
              <a:t>3</a:t>
            </a:r>
            <a:r>
              <a:rPr lang="en-US" dirty="0" smtClean="0"/>
              <a:t>. Arrange your transportation and map your route. Be sure you leave plenty of time so that</a:t>
            </a:r>
            <a:r>
              <a:rPr lang="en-US" dirty="0" smtClean="0"/>
              <a:t> you </a:t>
            </a:r>
            <a:r>
              <a:rPr lang="en-US" dirty="0" smtClean="0"/>
              <a:t>arrive promptly, approximately 10-15 minutes prior to your meeting time. Bring reading</a:t>
            </a:r>
            <a:r>
              <a:rPr lang="en-US" dirty="0" smtClean="0"/>
              <a:t> material </a:t>
            </a:r>
            <a:r>
              <a:rPr lang="en-US" dirty="0" smtClean="0"/>
              <a:t>to use while you wait.</a:t>
            </a:r>
            <a:endParaRPr lang="en-US" dirty="0" smtClean="0"/>
          </a:p>
          <a:p>
            <a:r>
              <a:rPr lang="en-US" dirty="0" smtClean="0"/>
              <a:t>4</a:t>
            </a:r>
            <a:r>
              <a:rPr lang="en-US" dirty="0" smtClean="0"/>
              <a:t>. Prepare questions on paper and be sure to pack a writing utensil. Bring water and a snack</a:t>
            </a:r>
            <a:r>
              <a:rPr lang="en-US" dirty="0" smtClean="0"/>
              <a:t> or </a:t>
            </a:r>
            <a:r>
              <a:rPr lang="en-US" dirty="0" smtClean="0"/>
              <a:t>lunch if you will be spending a longer portion of the day with the professional. </a:t>
            </a:r>
          </a:p>
          <a:p>
            <a:r>
              <a:rPr lang="en-US" dirty="0" smtClean="0"/>
              <a:t>	</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3326</TotalTime>
  <Words>1523</Words>
  <Application>Microsoft Macintosh PowerPoint</Application>
  <PresentationFormat>On-screen Show (4:3)</PresentationFormat>
  <Paragraphs>55</Paragraphs>
  <Slides>11</Slides>
  <Notes>11</Notes>
  <HiddenSlides>0</HiddenSlides>
  <MMClips>0</MMClips>
  <ScaleCrop>false</ScaleCrop>
  <HeadingPairs>
    <vt:vector size="4" baseType="variant">
      <vt:variant>
        <vt:lpstr>Design Template</vt:lpstr>
      </vt:variant>
      <vt:variant>
        <vt:i4>1</vt:i4>
      </vt:variant>
      <vt:variant>
        <vt:lpstr>Slide Titles</vt:lpstr>
      </vt:variant>
      <vt:variant>
        <vt:i4>11</vt:i4>
      </vt:variant>
    </vt:vector>
  </HeadingPairs>
  <TitlesOfParts>
    <vt:vector size="12" baseType="lpstr">
      <vt:lpstr>Median</vt:lpstr>
      <vt:lpstr>Lesson 15.7: Job Shadowing</vt:lpstr>
      <vt:lpstr>Do Now: Picture Your Ideal Job... </vt:lpstr>
      <vt:lpstr>What is Job Shadowing?</vt:lpstr>
      <vt:lpstr>Why Shadow?</vt:lpstr>
      <vt:lpstr>Preparation = Success</vt:lpstr>
      <vt:lpstr>1. Research the Career</vt:lpstr>
      <vt:lpstr>2. Prepare Questions</vt:lpstr>
      <vt:lpstr>3. Identify &amp; Manage Expectations</vt:lpstr>
      <vt:lpstr>4. Prepare to Display Professionalism</vt:lpstr>
      <vt:lpstr>4. Prepare to Display Professionalism</vt:lpstr>
      <vt:lpstr>Homework: Arrange a Job Shadow or Meeting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86</cp:revision>
  <dcterms:created xsi:type="dcterms:W3CDTF">2014-06-20T23:54:54Z</dcterms:created>
  <dcterms:modified xsi:type="dcterms:W3CDTF">2014-06-21T01:33:50Z</dcterms:modified>
</cp:coreProperties>
</file>