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64" r:id="rId6"/>
    <p:sldId id="268" r:id="rId7"/>
    <p:sldId id="269" r:id="rId8"/>
    <p:sldId id="270" r:id="rId9"/>
    <p:sldId id="271" r:id="rId10"/>
    <p:sldId id="266" r:id="rId11"/>
    <p:sldId id="267" r:id="rId12"/>
    <p:sldId id="272"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0" d="100"/>
          <a:sy n="90" d="100"/>
        </p:scale>
        <p:origin x="-115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11/22/13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www.supertracker.usda.gov"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health.gov/dietaryguidelines/2010.asp" TargetMode="External"/><Relationship Id="rId4" Type="http://schemas.openxmlformats.org/officeDocument/2006/relationships/hyperlink" Target="http://nutrition.about.com/od/changeyourdiet/a/calguide.htm"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introduce students to the 3 classes</a:t>
            </a:r>
            <a:r>
              <a:rPr lang="en-US" baseline="0" dirty="0" smtClean="0"/>
              <a:t> of nutrients; fats, </a:t>
            </a:r>
            <a:r>
              <a:rPr lang="en-US" baseline="0" dirty="0" err="1" smtClean="0"/>
              <a:t>carbs</a:t>
            </a:r>
            <a:r>
              <a:rPr lang="en-US" baseline="0" dirty="0" smtClean="0"/>
              <a:t>, &amp; proteins. Students will begin by reflecting upon a meal and discussing their eating habits with a partner. Then students will read three excerpts from </a:t>
            </a:r>
            <a:r>
              <a:rPr lang="en-US" baseline="0" dirty="0" err="1" smtClean="0"/>
              <a:t>kidshealth.org</a:t>
            </a:r>
            <a:r>
              <a:rPr lang="en-US" baseline="0" dirty="0" smtClean="0"/>
              <a:t> on fats, </a:t>
            </a:r>
            <a:r>
              <a:rPr lang="en-US" baseline="0" dirty="0" err="1" smtClean="0"/>
              <a:t>carbs</a:t>
            </a:r>
            <a:r>
              <a:rPr lang="en-US" baseline="0" dirty="0" smtClean="0"/>
              <a:t>, &amp; proteins. Each section of reading is followed by 2 comprehension or application questions. Students will complete a short assessment with multiple choice questions to check their understanding and take home an assignment to keep a food log for 24-hours.</a:t>
            </a:r>
            <a:endParaRPr lang="en-US" dirty="0" smtClean="0"/>
          </a:p>
          <a:p>
            <a:endParaRPr lang="en-US" dirty="0" smtClean="0"/>
          </a:p>
          <a:p>
            <a:endParaRPr lang="en-US" dirty="0" smtClean="0"/>
          </a:p>
          <a:p>
            <a:endParaRPr lang="en-US" dirty="0" smtClean="0"/>
          </a:p>
          <a:p>
            <a:endParaRPr lang="en-US" dirty="0" smtClean="0"/>
          </a:p>
          <a:p>
            <a:r>
              <a:rPr lang="en-US" dirty="0" smtClean="0"/>
              <a:t>Image source: </a:t>
            </a:r>
            <a:r>
              <a:rPr lang="en-US" dirty="0" err="1" smtClean="0"/>
              <a:t>http://www.allmaxnutrition.com/post-articles/supplements/five-non-negotiable-nutrition-tips-to-get-you-growing-again/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Multiple Choice Answers:</a:t>
            </a:r>
          </a:p>
          <a:p>
            <a:pPr marL="228600" indent="-228600">
              <a:buAutoNum type="arabicPeriod"/>
            </a:pPr>
            <a:r>
              <a:rPr lang="en-US" dirty="0" smtClean="0"/>
              <a:t>B - </a:t>
            </a:r>
            <a:r>
              <a:rPr lang="en-US" sz="1200" kern="1200" baseline="0" dirty="0" smtClean="0">
                <a:solidFill>
                  <a:schemeClr val="tx1"/>
                </a:solidFill>
                <a:latin typeface="+mn-lt"/>
                <a:ea typeface="+mn-ea"/>
                <a:cs typeface="+mn-cs"/>
              </a:rPr>
              <a:t>Fats, proteins, and carbohydrates</a:t>
            </a:r>
          </a:p>
          <a:p>
            <a:pPr marL="228600" indent="-228600">
              <a:buAutoNum type="arabicPeriod"/>
            </a:pPr>
            <a:r>
              <a:rPr lang="en-US" sz="1200" kern="1200" baseline="0" dirty="0" smtClean="0">
                <a:solidFill>
                  <a:schemeClr val="tx1"/>
                </a:solidFill>
                <a:latin typeface="+mn-lt"/>
                <a:ea typeface="+mn-ea"/>
                <a:cs typeface="+mn-cs"/>
              </a:rPr>
              <a:t>D - Amino Acids</a:t>
            </a:r>
          </a:p>
          <a:p>
            <a:pPr marL="228600" indent="-228600">
              <a:buAutoNum type="arabicPeriod"/>
            </a:pPr>
            <a:r>
              <a:rPr lang="en-US" sz="1200" kern="1200" baseline="0" dirty="0" smtClean="0">
                <a:solidFill>
                  <a:schemeClr val="tx1"/>
                </a:solidFill>
                <a:latin typeface="+mn-lt"/>
                <a:ea typeface="+mn-ea"/>
                <a:cs typeface="+mn-cs"/>
              </a:rPr>
              <a:t>D - Complex and Simple</a:t>
            </a:r>
          </a:p>
          <a:p>
            <a:pPr marL="228600" indent="-228600">
              <a:buAutoNum type="arabicPeriod"/>
            </a:pPr>
            <a:r>
              <a:rPr lang="en-US" sz="1200" kern="1200" baseline="0" dirty="0" smtClean="0">
                <a:solidFill>
                  <a:schemeClr val="tx1"/>
                </a:solidFill>
                <a:latin typeface="+mn-lt"/>
                <a:ea typeface="+mn-ea"/>
                <a:cs typeface="+mn-cs"/>
              </a:rPr>
              <a:t>A - Unsaturated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purpose of this homework assignment is to help students build self-awareness of their eating patterns and reflect upon their habits in a non-judgmental way. Although students may not have familiarity with how to read a food label yet (in order to calculate # of servings or calories) encourage them to do their best to estimate using all their tools &amp; resources. If time, show them websites that provide common #</a:t>
            </a:r>
            <a:r>
              <a:rPr lang="en-US" baseline="0" dirty="0" err="1" smtClean="0"/>
              <a:t>s</a:t>
            </a:r>
            <a:r>
              <a:rPr lang="en-US" baseline="0" dirty="0" smtClean="0"/>
              <a:t> of calories for foods (Demonstrate the WebMD Food-</a:t>
            </a:r>
            <a:r>
              <a:rPr lang="en-US" baseline="0" dirty="0" err="1" smtClean="0"/>
              <a:t>o</a:t>
            </a:r>
            <a:r>
              <a:rPr lang="en-US" baseline="0" dirty="0" smtClean="0"/>
              <a:t>-Meter: http://</a:t>
            </a:r>
            <a:r>
              <a:rPr lang="en-US" baseline="0" dirty="0" err="1" smtClean="0"/>
              <a:t>www.webmd.com/diet/healthtool</a:t>
            </a:r>
            <a:r>
              <a:rPr lang="en-US" baseline="0" dirty="0" smtClean="0"/>
              <a:t>-food-calorie-counter)  Encourage them to also use websites of any restaurants they eat food from since they will not have direct access to a nutrition label. (Demonstrate how to find the nutrition information on the McDonald’s website: http://www.mcdonalds.com/us/en/food/product_nutrition.sandwiches.255.Big-Mac.html)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technology is available, or as an additional component of homework if students have access at home, have students create a profile at </a:t>
            </a:r>
            <a:r>
              <a:rPr lang="en-US" sz="1200" kern="1200" dirty="0" smtClean="0">
                <a:solidFill>
                  <a:schemeClr val="tx1"/>
                </a:solidFill>
                <a:latin typeface="+mn-lt"/>
                <a:ea typeface="+mn-ea"/>
                <a:cs typeface="+mn-cs"/>
                <a:hlinkClick r:id="rId3"/>
              </a:rPr>
              <a:t>www.supertracker.usda.gov</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They can log all the foods and drinks they consumed for the day and see detailed summaries of the nutrition information and the overall quality of their diet. This tool can be very enlightening and empowering for students and is quite user-friendly and intuitive to use.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on Q#2</a:t>
            </a:r>
            <a:r>
              <a:rPr lang="en-US" baseline="0" dirty="0" smtClean="0"/>
              <a:t>: </a:t>
            </a:r>
            <a:r>
              <a:rPr lang="en-US" dirty="0" smtClean="0"/>
              <a:t>Students</a:t>
            </a:r>
            <a:r>
              <a:rPr lang="en-US" baseline="0" dirty="0" smtClean="0"/>
              <a:t> may struggle to come up with the ingredients, beyond bread, chocolate, sugar, flour, etc. Encourage them to think of the flavors and textures of the foods (chips are greasy and salty, so they should think oil, salt)</a:t>
            </a:r>
            <a:endParaRPr lang="en-US" dirty="0" smtClean="0"/>
          </a:p>
          <a:p>
            <a:endParaRPr lang="en-US" dirty="0" smtClean="0"/>
          </a:p>
          <a:p>
            <a:endParaRPr lang="en-US" dirty="0" smtClean="0"/>
          </a:p>
          <a:p>
            <a:endParaRPr lang="en-US" dirty="0" smtClean="0"/>
          </a:p>
          <a:p>
            <a:r>
              <a:rPr lang="en-US" dirty="0" smtClean="0"/>
              <a:t>Image</a:t>
            </a:r>
            <a:r>
              <a:rPr lang="en-US" baseline="0" dirty="0" smtClean="0"/>
              <a:t> source:  </a:t>
            </a:r>
            <a:r>
              <a:rPr lang="en-US" baseline="0" dirty="0" err="1" smtClean="0"/>
              <a:t>http://healthyvoyager.com/are-your-favorite-foods-worth-risking-your-life-over/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Prior</a:t>
            </a:r>
            <a:r>
              <a:rPr lang="en-US" baseline="0" dirty="0" smtClean="0"/>
              <a:t> to t</a:t>
            </a:r>
            <a:r>
              <a:rPr lang="en-US" dirty="0" smtClean="0"/>
              <a:t>his discussion is a great time to</a:t>
            </a:r>
            <a:r>
              <a:rPr lang="en-US" baseline="0" dirty="0" smtClean="0"/>
              <a:t> preface the unit on nutrition &amp; fitness with some “norms” for the learning environment. Some students, depending on body image and weight/health status may feel uncomfortable with the topic or particularly self-conscious. Other students may become nervous about their health due to poor eating habits or weight status. Beginning with an honest and open dialogue will help. Emphasize: 1) We are all different and unique—this includes body shape, size &amp; development. 2) We NEVER judge one another (either inside or outside the classroom). 3) Our statements should be respectful of all people, and 4) If something makes you feel uncomfortable or you have more concerns/questions, be SURE to talk to instructor and another trusted adult if needed.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MORE INFO</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nutrition.about.com</a:t>
            </a:r>
            <a:r>
              <a:rPr lang="en-US" sz="1200" kern="1200" baseline="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According to the </a:t>
            </a:r>
            <a:r>
              <a:rPr lang="en-US" sz="1200" kern="1200" dirty="0" smtClean="0">
                <a:solidFill>
                  <a:schemeClr val="tx1"/>
                </a:solidFill>
                <a:latin typeface="+mn-lt"/>
                <a:ea typeface="+mn-ea"/>
                <a:cs typeface="+mn-cs"/>
                <a:hlinkClick r:id="rId3"/>
              </a:rPr>
              <a:t>Dietary Guidelines for Americans</a:t>
            </a:r>
            <a:r>
              <a:rPr lang="en-US" sz="1200" kern="1200" dirty="0" smtClean="0">
                <a:solidFill>
                  <a:schemeClr val="tx1"/>
                </a:solidFill>
                <a:latin typeface="+mn-lt"/>
                <a:ea typeface="+mn-ea"/>
                <a:cs typeface="+mn-cs"/>
              </a:rPr>
              <a:t>, about half your calories should come from carbohydrates. If you know how many calories you need each day (use my </a:t>
            </a:r>
            <a:r>
              <a:rPr lang="en-US" sz="1200" kern="1200" dirty="0" smtClean="0">
                <a:solidFill>
                  <a:schemeClr val="tx1"/>
                </a:solidFill>
                <a:latin typeface="+mn-lt"/>
                <a:ea typeface="+mn-ea"/>
                <a:cs typeface="+mn-cs"/>
                <a:hlinkClick r:id="rId4"/>
              </a:rPr>
              <a:t>calorie calculators</a:t>
            </a:r>
            <a:r>
              <a:rPr lang="en-US" sz="1200" kern="1200" dirty="0" smtClean="0">
                <a:solidFill>
                  <a:schemeClr val="tx1"/>
                </a:solidFill>
                <a:latin typeface="+mn-lt"/>
                <a:ea typeface="+mn-ea"/>
                <a:cs typeface="+mn-cs"/>
              </a:rPr>
              <a:t>), you can figure out how many grams of </a:t>
            </a:r>
            <a:r>
              <a:rPr lang="en-US" sz="1200" kern="1200" dirty="0" err="1" smtClean="0">
                <a:solidFill>
                  <a:schemeClr val="tx1"/>
                </a:solidFill>
                <a:latin typeface="+mn-lt"/>
                <a:ea typeface="+mn-ea"/>
                <a:cs typeface="+mn-cs"/>
              </a:rPr>
              <a:t>carbs</a:t>
            </a:r>
            <a:r>
              <a:rPr lang="en-US" sz="1200" kern="1200" dirty="0" smtClean="0">
                <a:solidFill>
                  <a:schemeClr val="tx1"/>
                </a:solidFill>
                <a:latin typeface="+mn-lt"/>
                <a:ea typeface="+mn-ea"/>
                <a:cs typeface="+mn-cs"/>
              </a:rPr>
              <a:t> you need:</a:t>
            </a:r>
          </a:p>
          <a:p>
            <a:pPr lvl="0"/>
            <a:r>
              <a:rPr lang="en-US" sz="1200" kern="1200" dirty="0" smtClean="0">
                <a:solidFill>
                  <a:schemeClr val="tx1"/>
                </a:solidFill>
                <a:latin typeface="+mn-lt"/>
                <a:ea typeface="+mn-ea"/>
                <a:cs typeface="+mn-cs"/>
              </a:rPr>
              <a:t>Start by determining your daily calorie need and divide that number in half. That's how many calories should come from carbohydrates.</a:t>
            </a:r>
          </a:p>
          <a:p>
            <a:pPr lvl="0"/>
            <a:r>
              <a:rPr lang="en-US" sz="1200" kern="1200" dirty="0" smtClean="0">
                <a:solidFill>
                  <a:schemeClr val="tx1"/>
                </a:solidFill>
                <a:latin typeface="+mn-lt"/>
                <a:ea typeface="+mn-ea"/>
                <a:cs typeface="+mn-cs"/>
              </a:rPr>
              <a:t>Each gram of carbohydrate has four calories, so divide the number from the first step by four.</a:t>
            </a:r>
          </a:p>
          <a:p>
            <a:pPr lvl="0"/>
            <a:r>
              <a:rPr lang="en-US" sz="1200" kern="1200" dirty="0" smtClean="0">
                <a:solidFill>
                  <a:schemeClr val="tx1"/>
                </a:solidFill>
                <a:latin typeface="+mn-lt"/>
                <a:ea typeface="+mn-ea"/>
                <a:cs typeface="+mn-cs"/>
              </a:rPr>
              <a:t>The final number is equal to the amount of carbohydrates in grams you need each day.</a:t>
            </a:r>
          </a:p>
          <a:p>
            <a:r>
              <a:rPr lang="en-US" sz="1200" kern="1200" dirty="0" smtClean="0">
                <a:solidFill>
                  <a:schemeClr val="tx1"/>
                </a:solidFill>
                <a:latin typeface="+mn-lt"/>
                <a:ea typeface="+mn-ea"/>
                <a:cs typeface="+mn-cs"/>
              </a:rPr>
              <a:t>For example, a person who eats approximately 2,000 calories per day should take in about about 250 grams of carbohydrates (2,000 divided by 2 = 1,000 and 1,000 divided by 4 = 250).</a:t>
            </a:r>
          </a:p>
          <a:p>
            <a:endParaRPr lang="en-US" dirty="0" smtClean="0"/>
          </a:p>
          <a:p>
            <a:endParaRPr lang="en-US" dirty="0" smtClean="0"/>
          </a:p>
          <a:p>
            <a:r>
              <a:rPr lang="en-US" dirty="0" smtClean="0"/>
              <a:t>Image</a:t>
            </a:r>
            <a:r>
              <a:rPr lang="en-US" baseline="0" dirty="0" smtClean="0"/>
              <a:t> sources: </a:t>
            </a:r>
          </a:p>
          <a:p>
            <a:r>
              <a:rPr lang="en-US" baseline="0" dirty="0" smtClean="0"/>
              <a:t>http://www.builtlean.com/2012/05/17/carbohydrates/</a:t>
            </a:r>
          </a:p>
          <a:p>
            <a:r>
              <a:rPr lang="en-US" dirty="0" smtClean="0"/>
              <a:t>http://</a:t>
            </a:r>
            <a:r>
              <a:rPr lang="en-US" dirty="0" err="1" smtClean="0"/>
              <a:t>mixturesrx.com/blog/?tag</a:t>
            </a:r>
            <a:r>
              <a:rPr lang="en-US" dirty="0" smtClean="0"/>
              <a:t>=complex-carbohydrates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sz="1200" kern="1200" dirty="0" smtClean="0">
                <a:solidFill>
                  <a:schemeClr val="tx1"/>
                </a:solidFill>
                <a:latin typeface="+mn-lt"/>
                <a:ea typeface="+mn-ea"/>
                <a:cs typeface="+mn-cs"/>
              </a:rPr>
              <a:t>1. Because sugar isn't added to these foods and they also contain vitamins, fiber, and important nutrients like calcium. A lollipop has lots of added sugar and doesn't contain important nutrients.</a:t>
            </a:r>
          </a:p>
          <a:p>
            <a:r>
              <a:rPr lang="en-US" sz="1200" kern="1200" dirty="0" smtClean="0">
                <a:solidFill>
                  <a:schemeClr val="tx1"/>
                </a:solidFill>
                <a:latin typeface="+mn-lt"/>
                <a:ea typeface="+mn-ea"/>
                <a:cs typeface="+mn-cs"/>
              </a:rPr>
              <a:t>2. Fiber helps you feel full, so you are less likely to overeat these foods.  Complex carbohydrates generally give you energy over a longer period of time.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MORE INFO</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kidshealth.org</a:t>
            </a:r>
            <a:r>
              <a:rPr lang="en-US" sz="1200" kern="1200" baseline="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How much fat should you eat? Experts say kids older than 2 should get about 30% of their daily calories from fat.</a:t>
            </a:r>
            <a:r>
              <a:rPr lang="en-US" dirty="0" smtClean="0"/>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Here's a sample menu to help you reach that goal. It includes a peanut butter and jelly sandwich, milk, and an apple. The peanut butter is high in fat, but it's a nutritious food and the overall total from the whole meal is about 30% from fat.</a:t>
            </a:r>
          </a:p>
          <a:p>
            <a:pPr lvl="0"/>
            <a:r>
              <a:rPr lang="en-US" sz="1200" kern="1200" dirty="0" smtClean="0">
                <a:solidFill>
                  <a:schemeClr val="tx1"/>
                </a:solidFill>
                <a:latin typeface="+mn-lt"/>
                <a:ea typeface="+mn-ea"/>
                <a:cs typeface="+mn-cs"/>
              </a:rPr>
              <a:t>Two slices of bread = 13% fat (30 of 230 calories from fat)</a:t>
            </a:r>
          </a:p>
          <a:p>
            <a:pPr lvl="0"/>
            <a:r>
              <a:rPr lang="en-US" sz="1200" kern="1200" dirty="0" smtClean="0">
                <a:solidFill>
                  <a:schemeClr val="tx1"/>
                </a:solidFill>
                <a:latin typeface="+mn-lt"/>
                <a:ea typeface="+mn-ea"/>
                <a:cs typeface="+mn-cs"/>
              </a:rPr>
              <a:t>Two tablespoons of peanut butter = 75% fat (140 of 190 calories from fat)</a:t>
            </a:r>
          </a:p>
          <a:p>
            <a:pPr lvl="0"/>
            <a:r>
              <a:rPr lang="en-US" sz="1200" kern="1200" dirty="0" smtClean="0">
                <a:solidFill>
                  <a:schemeClr val="tx1"/>
                </a:solidFill>
                <a:latin typeface="+mn-lt"/>
                <a:ea typeface="+mn-ea"/>
                <a:cs typeface="+mn-cs"/>
              </a:rPr>
              <a:t>One tablespoon of jelly = 0% fat (0 of 50 calories from fat)</a:t>
            </a:r>
          </a:p>
          <a:p>
            <a:pPr lvl="0"/>
            <a:r>
              <a:rPr lang="en-US" sz="1200" kern="1200" dirty="0" smtClean="0">
                <a:solidFill>
                  <a:schemeClr val="tx1"/>
                </a:solidFill>
                <a:latin typeface="+mn-lt"/>
                <a:ea typeface="+mn-ea"/>
                <a:cs typeface="+mn-cs"/>
              </a:rPr>
              <a:t>One cup of 1% milk = 18 % (20 of 110 calories from fat)</a:t>
            </a:r>
          </a:p>
          <a:p>
            <a:pPr lvl="0"/>
            <a:r>
              <a:rPr lang="en-US" sz="1200" kern="1200" dirty="0" smtClean="0">
                <a:solidFill>
                  <a:schemeClr val="tx1"/>
                </a:solidFill>
                <a:latin typeface="+mn-lt"/>
                <a:ea typeface="+mn-ea"/>
                <a:cs typeface="+mn-cs"/>
              </a:rPr>
              <a:t>Apple = 0% (0 of 80 calories from fat)</a:t>
            </a:r>
          </a:p>
          <a:p>
            <a:r>
              <a:rPr lang="en-US" sz="1200" kern="1200" dirty="0" smtClean="0">
                <a:solidFill>
                  <a:schemeClr val="tx1"/>
                </a:solidFill>
                <a:latin typeface="+mn-lt"/>
                <a:ea typeface="+mn-ea"/>
                <a:cs typeface="+mn-cs"/>
              </a:rPr>
              <a:t>Total = 29% fat (190 of 660 calories from fat)</a:t>
            </a:r>
          </a:p>
          <a:p>
            <a:endParaRPr lang="en-US" dirty="0" smtClean="0"/>
          </a:p>
          <a:p>
            <a:endParaRPr lang="en-US" dirty="0" smtClean="0"/>
          </a:p>
          <a:p>
            <a:r>
              <a:rPr lang="en-US" dirty="0" smtClean="0"/>
              <a:t>Image sources: </a:t>
            </a:r>
          </a:p>
          <a:p>
            <a:r>
              <a:rPr lang="en-US" dirty="0" err="1" smtClean="0"/>
              <a:t>http://medicdaily.co/link-between-saturated-fats-and-low-sperm-count-misleading/</a:t>
            </a:r>
            <a:endParaRPr lang="en-US" dirty="0" smtClean="0"/>
          </a:p>
          <a:p>
            <a:r>
              <a:rPr lang="en-US" dirty="0" smtClean="0"/>
              <a:t>http://</a:t>
            </a:r>
            <a:r>
              <a:rPr lang="en-US" dirty="0" err="1" smtClean="0"/>
              <a:t>www.cobrinhabjj.com</a:t>
            </a:r>
            <a:r>
              <a:rPr lang="en-US" dirty="0" smtClean="0"/>
              <a:t>/news/the-skinny-on-fats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sz="1200" kern="1200" dirty="0" smtClean="0">
                <a:solidFill>
                  <a:schemeClr val="tx1"/>
                </a:solidFill>
                <a:latin typeface="+mn-lt"/>
                <a:ea typeface="+mn-ea"/>
                <a:cs typeface="+mn-cs"/>
              </a:rPr>
              <a:t>3. Health benefits of fats: they are building blocks for hormones and help insulate nervous tissue; they fuel the body and help absorb some vitamins; and children need them to help the nervous system develop</a:t>
            </a:r>
          </a:p>
          <a:p>
            <a:r>
              <a:rPr lang="en-US" sz="1200" kern="1200" dirty="0" smtClean="0">
                <a:solidFill>
                  <a:schemeClr val="tx1"/>
                </a:solidFill>
                <a:latin typeface="+mn-lt"/>
                <a:ea typeface="+mn-ea"/>
                <a:cs typeface="+mn-cs"/>
              </a:rPr>
              <a:t>4. Unsaturated fats are best &amp; can be found in fish and some oils (olive, canola, peanut)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dirty="0" smtClean="0"/>
              <a:t>Image source: </a:t>
            </a:r>
            <a:r>
              <a:rPr lang="en-US" dirty="0" err="1" smtClean="0"/>
              <a:t>http://www.medindia.net/patients/lifestyleandwellness/traumatizing-trans-fats.htm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MORE INFO</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kidshealth.org</a:t>
            </a:r>
            <a:r>
              <a:rPr lang="en-US" sz="1200" kern="1200" baseline="0" dirty="0" smtClean="0">
                <a:solidFill>
                  <a:schemeClr val="tx1"/>
                </a:solidFill>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can figure out how much protein you need if you know how much you weigh. Each day, kids need to eat about 0.5 grams of protein for every pound (0.5 kilograms) they weigh. That's a gram for every 2 pounds (1 kilogram) you weigh. Your protein needs will grow as you get bigger, but then they will level off when you reach adult size. Adults, for instance, need about 60 grams per day.</a:t>
            </a:r>
          </a:p>
          <a:p>
            <a:r>
              <a:rPr lang="en-US" sz="1200" kern="1200" dirty="0" smtClean="0">
                <a:solidFill>
                  <a:schemeClr val="tx1"/>
                </a:solidFill>
                <a:latin typeface="+mn-lt"/>
                <a:ea typeface="+mn-ea"/>
                <a:cs typeface="+mn-cs"/>
              </a:rPr>
              <a:t>It's pretty easy to get enough protein. Here's an example of how a kid might get about 35 grams of protein in a day:</a:t>
            </a:r>
          </a:p>
          <a:p>
            <a:pPr lvl="0"/>
            <a:r>
              <a:rPr lang="en-US" sz="1200" kern="1200" dirty="0" smtClean="0">
                <a:solidFill>
                  <a:schemeClr val="tx1"/>
                </a:solidFill>
                <a:latin typeface="+mn-lt"/>
                <a:ea typeface="+mn-ea"/>
                <a:cs typeface="+mn-cs"/>
              </a:rPr>
              <a:t>2 tablespoons (15 milliliters) peanut butter (7 grams protein)</a:t>
            </a:r>
          </a:p>
          <a:p>
            <a:pPr lvl="0"/>
            <a:r>
              <a:rPr lang="en-US" sz="1200" kern="1200" dirty="0" smtClean="0">
                <a:solidFill>
                  <a:schemeClr val="tx1"/>
                </a:solidFill>
                <a:latin typeface="+mn-lt"/>
                <a:ea typeface="+mn-ea"/>
                <a:cs typeface="+mn-cs"/>
              </a:rPr>
              <a:t>1 cup (240 milliliters) low-fat milk (8 grams protein)</a:t>
            </a:r>
          </a:p>
          <a:p>
            <a:pPr lvl="0"/>
            <a:r>
              <a:rPr lang="en-US" sz="1200" kern="1200" dirty="0" smtClean="0">
                <a:solidFill>
                  <a:schemeClr val="tx1"/>
                </a:solidFill>
                <a:latin typeface="+mn-lt"/>
                <a:ea typeface="+mn-ea"/>
                <a:cs typeface="+mn-cs"/>
              </a:rPr>
              <a:t>1 ounce (30 grams) or two domino-size pieces of cheddar cheese (7 grams protein)</a:t>
            </a:r>
          </a:p>
          <a:p>
            <a:pPr lvl="0"/>
            <a:r>
              <a:rPr lang="en-US" sz="1200" kern="1200" dirty="0" smtClean="0">
                <a:solidFill>
                  <a:schemeClr val="tx1"/>
                </a:solidFill>
                <a:latin typeface="+mn-lt"/>
                <a:ea typeface="+mn-ea"/>
                <a:cs typeface="+mn-cs"/>
              </a:rPr>
              <a:t>1.5 ounces (90 grams) chicken breast (10.5 grams protein)</a:t>
            </a:r>
          </a:p>
          <a:p>
            <a:pPr lvl="0"/>
            <a:r>
              <a:rPr lang="en-US" sz="1200" kern="1200" dirty="0" smtClean="0">
                <a:solidFill>
                  <a:schemeClr val="tx1"/>
                </a:solidFill>
                <a:latin typeface="+mn-lt"/>
                <a:ea typeface="+mn-ea"/>
                <a:cs typeface="+mn-cs"/>
              </a:rPr>
              <a:t>½ cup (80 grams) broccoli (2 grams protein)</a:t>
            </a:r>
          </a:p>
          <a:p>
            <a:endParaRPr lang="en-US" dirty="0" smtClean="0"/>
          </a:p>
          <a:p>
            <a:endParaRPr lang="en-US" dirty="0" smtClean="0"/>
          </a:p>
          <a:p>
            <a:r>
              <a:rPr lang="en-US" dirty="0" smtClean="0"/>
              <a:t>Image sources: </a:t>
            </a:r>
          </a:p>
          <a:p>
            <a:r>
              <a:rPr lang="en-US" dirty="0" smtClean="0"/>
              <a:t>http://homepages.ius.edu/DSPURLOC/c122/amino.htm</a:t>
            </a:r>
          </a:p>
          <a:p>
            <a:r>
              <a:rPr lang="en-US" dirty="0" smtClean="0"/>
              <a:t>http://commons.wikimedia.org/wiki/File:Spombe_Pop2p_protein_structure_rainbow.png</a:t>
            </a:r>
          </a:p>
          <a:p>
            <a:r>
              <a:rPr lang="en-US" dirty="0" smtClean="0"/>
              <a:t>http://www.clemson.edu/centers-institutes/sullivan/patients/nutrition101/Protein/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sz="1200" kern="1200" dirty="0" smtClean="0">
                <a:solidFill>
                  <a:schemeClr val="tx1"/>
                </a:solidFill>
                <a:latin typeface="+mn-lt"/>
                <a:ea typeface="+mn-ea"/>
                <a:cs typeface="+mn-cs"/>
              </a:rPr>
              <a:t>5. Build, replace, and maintain tissue in the body, especially the muscles, organs, and immune system.</a:t>
            </a:r>
          </a:p>
          <a:p>
            <a:r>
              <a:rPr lang="en-US" sz="1200" kern="1200" dirty="0" smtClean="0">
                <a:solidFill>
                  <a:schemeClr val="tx1"/>
                </a:solidFill>
                <a:latin typeface="+mn-lt"/>
                <a:ea typeface="+mn-ea"/>
                <a:cs typeface="+mn-cs"/>
              </a:rPr>
              <a:t>6. Vegetarians (they need to eat a balanced variety of vegetable sources of protein), as well as anyone who lacks foods from animal sources in their diet.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2.1:</a:t>
            </a:r>
            <a:br>
              <a:rPr lang="en-US" dirty="0" smtClean="0"/>
            </a:br>
            <a:r>
              <a:rPr lang="en-US" dirty="0" smtClean="0"/>
              <a:t>Nutrients</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2703830" y="1219200"/>
            <a:ext cx="5855970" cy="220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2362200"/>
            <a:ext cx="7004338" cy="4495800"/>
          </a:xfrm>
        </p:spPr>
        <p:txBody>
          <a:bodyPr>
            <a:normAutofit/>
          </a:bodyPr>
          <a:lstStyle/>
          <a:p>
            <a:r>
              <a:rPr lang="en-US" dirty="0" smtClean="0"/>
              <a:t>1. What are the 3 nutrients that provide the body with energy?</a:t>
            </a:r>
          </a:p>
          <a:p>
            <a:r>
              <a:rPr lang="en-US" dirty="0" smtClean="0"/>
              <a:t>2. What are the building blocks of protein?</a:t>
            </a:r>
          </a:p>
          <a:p>
            <a:r>
              <a:rPr lang="en-US" dirty="0" smtClean="0"/>
              <a:t>3. Carbohydrates are divided into what 2 categories?</a:t>
            </a:r>
          </a:p>
          <a:p>
            <a:r>
              <a:rPr lang="en-US" dirty="0" smtClean="0"/>
              <a:t>4. What type of fat is healthy?</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5" name="Picture 2"/>
          <p:cNvPicPr>
            <a:picLocks noChangeAspect="1" noChangeArrowheads="1"/>
          </p:cNvPicPr>
          <p:nvPr/>
        </p:nvPicPr>
        <p:blipFill>
          <a:blip r:embed="rId4"/>
          <a:srcRect/>
          <a:stretch>
            <a:fillRect/>
          </a:stretch>
        </p:blipFill>
        <p:spPr bwMode="auto">
          <a:xfrm>
            <a:off x="3737608" y="228600"/>
            <a:ext cx="4644391" cy="17526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304800" y="1600200"/>
            <a:ext cx="3654552" cy="4495800"/>
          </a:xfrm>
        </p:spPr>
        <p:txBody>
          <a:bodyPr>
            <a:normAutofit fontScale="92500" lnSpcReduction="10000"/>
          </a:bodyPr>
          <a:lstStyle/>
          <a:p>
            <a:r>
              <a:rPr lang="en-US" sz="3200" dirty="0" smtClean="0"/>
              <a:t>24 Hour Food Log</a:t>
            </a:r>
            <a:endParaRPr lang="en-US" sz="3600" dirty="0" smtClean="0"/>
          </a:p>
          <a:p>
            <a:pPr lvl="1"/>
            <a:r>
              <a:rPr lang="en-US" sz="1800" dirty="0" smtClean="0"/>
              <a:t>Was this an average day of eating for you, or did you eat differently for any particular reason?</a:t>
            </a:r>
          </a:p>
          <a:p>
            <a:pPr lvl="1"/>
            <a:r>
              <a:rPr lang="en-US" sz="1800" dirty="0" smtClean="0"/>
              <a:t>Approximately how many calories did you consume on this day? </a:t>
            </a:r>
          </a:p>
          <a:p>
            <a:pPr lvl="1"/>
            <a:r>
              <a:rPr lang="en-US" sz="1800" dirty="0" smtClean="0"/>
              <a:t>Which foods that you ate were least healthy? Most healthy?</a:t>
            </a:r>
          </a:p>
          <a:p>
            <a:pPr lvl="1"/>
            <a:r>
              <a:rPr lang="en-US" sz="1800" dirty="0" smtClean="0"/>
              <a:t>What influenced your food consumption on this particular day?</a:t>
            </a:r>
          </a:p>
          <a:p>
            <a:pPr lvl="1"/>
            <a:r>
              <a:rPr lang="en-US" sz="1800" dirty="0" smtClean="0"/>
              <a:t>Reflect on the process of keeping the food log? What did you learn? </a:t>
            </a:r>
            <a:endParaRPr lang="en-US" sz="1800" dirty="0"/>
          </a:p>
        </p:txBody>
      </p:sp>
      <p:pic>
        <p:nvPicPr>
          <p:cNvPr id="6" name="Picture 5"/>
          <p:cNvPicPr>
            <a:picLocks noChangeAspect="1"/>
          </p:cNvPicPr>
          <p:nvPr/>
        </p:nvPicPr>
        <p:blipFill>
          <a:blip r:embed="rId3"/>
          <a:stretch>
            <a:fillRect/>
          </a:stretch>
        </p:blipFill>
        <p:spPr>
          <a:xfrm>
            <a:off x="8378952" y="6077013"/>
            <a:ext cx="765048" cy="780987"/>
          </a:xfrm>
          <a:prstGeom prst="rect">
            <a:avLst/>
          </a:prstGeom>
        </p:spPr>
      </p:pic>
      <p:pic>
        <p:nvPicPr>
          <p:cNvPr id="5" name="Picture 4"/>
          <p:cNvPicPr>
            <a:picLocks noChangeAspect="1"/>
          </p:cNvPicPr>
          <p:nvPr/>
        </p:nvPicPr>
        <p:blipFill>
          <a:blip r:embed="rId4"/>
          <a:stretch>
            <a:fillRect/>
          </a:stretch>
        </p:blipFill>
        <p:spPr>
          <a:xfrm>
            <a:off x="4333441" y="228600"/>
            <a:ext cx="4432607" cy="5740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Supertracker.usda.gov</a:t>
            </a:r>
            <a:endParaRPr lang="en-US" dirty="0"/>
          </a:p>
        </p:txBody>
      </p:sp>
      <p:pic>
        <p:nvPicPr>
          <p:cNvPr id="4" name="Picture 3"/>
          <p:cNvPicPr>
            <a:picLocks noChangeAspect="1"/>
          </p:cNvPicPr>
          <p:nvPr/>
        </p:nvPicPr>
        <p:blipFill>
          <a:blip r:embed="rId3"/>
          <a:stretch>
            <a:fillRect/>
          </a:stretch>
        </p:blipFill>
        <p:spPr>
          <a:xfrm>
            <a:off x="612648" y="1600200"/>
            <a:ext cx="7861300" cy="483649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0" y="1219200"/>
            <a:ext cx="5715000" cy="5638800"/>
          </a:xfrm>
        </p:spPr>
        <p:txBody>
          <a:bodyPr>
            <a:normAutofit fontScale="92500" lnSpcReduction="10000"/>
          </a:bodyPr>
          <a:lstStyle/>
          <a:p>
            <a:pPr>
              <a:buNone/>
            </a:pPr>
            <a:r>
              <a:rPr lang="en-US" dirty="0" smtClean="0"/>
              <a:t> </a:t>
            </a:r>
          </a:p>
          <a:p>
            <a:pPr lvl="1"/>
            <a:r>
              <a:rPr lang="en-US" dirty="0" smtClean="0"/>
              <a:t>Which of the foods on the plate would you consider “healthy”? Which are “unhealthy?” Why? </a:t>
            </a:r>
          </a:p>
          <a:p>
            <a:pPr lvl="1"/>
            <a:r>
              <a:rPr lang="en-US" dirty="0" smtClean="0"/>
              <a:t>Think about the ingredients that make up these foods. List as many as you can below (you can guess!). </a:t>
            </a:r>
          </a:p>
          <a:p>
            <a:pPr lvl="1"/>
            <a:r>
              <a:rPr lang="en-US" dirty="0" smtClean="0"/>
              <a:t>How do you think you will feel after consuming this meal? </a:t>
            </a:r>
          </a:p>
          <a:p>
            <a:pPr lvl="1"/>
            <a:r>
              <a:rPr lang="en-US" dirty="0" smtClean="0"/>
              <a:t>Your mother comes home and sees your plate of food and comments, “You really should eat healthier!” If you were to try to follow her advice, what foods would you put on your plate the following day?</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5410200" y="25400"/>
            <a:ext cx="3771900" cy="363649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612648" y="1600200"/>
            <a:ext cx="3883152" cy="4495800"/>
          </a:xfrm>
        </p:spPr>
        <p:txBody>
          <a:bodyPr/>
          <a:lstStyle/>
          <a:p>
            <a:r>
              <a:rPr lang="en-US" dirty="0" smtClean="0"/>
              <a:t>Share your answers.</a:t>
            </a:r>
          </a:p>
          <a:p>
            <a:r>
              <a:rPr lang="en-US" dirty="0" smtClean="0"/>
              <a:t>Then share with one another what your ACTUAL eating habits look like, on average.</a:t>
            </a:r>
          </a:p>
          <a:p>
            <a:r>
              <a:rPr lang="en-US" dirty="0" smtClean="0"/>
              <a:t>What influences your food choices?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4724400" y="1843649"/>
            <a:ext cx="3771900" cy="363649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Carbohydrates</a:t>
            </a:r>
            <a:endParaRPr lang="en-US" b="1" dirty="0"/>
          </a:p>
        </p:txBody>
      </p:sp>
      <p:sp>
        <p:nvSpPr>
          <p:cNvPr id="3" name="Content Placeholder 2"/>
          <p:cNvSpPr>
            <a:spLocks noGrp="1"/>
          </p:cNvSpPr>
          <p:nvPr>
            <p:ph sz="quarter" idx="1"/>
          </p:nvPr>
        </p:nvSpPr>
        <p:spPr>
          <a:xfrm>
            <a:off x="612648" y="2362200"/>
            <a:ext cx="7525364" cy="4495800"/>
          </a:xfrm>
        </p:spPr>
        <p:txBody>
          <a:bodyPr/>
          <a:lstStyle/>
          <a:p>
            <a:r>
              <a:rPr lang="en-US" b="1" dirty="0" smtClean="0"/>
              <a:t>Simple </a:t>
            </a:r>
            <a:r>
              <a:rPr lang="en-US" b="1" dirty="0" err="1" smtClean="0"/>
              <a:t>carbs</a:t>
            </a:r>
            <a:r>
              <a:rPr lang="en-US" b="1" dirty="0" smtClean="0"/>
              <a:t> (simple sugars)</a:t>
            </a:r>
          </a:p>
          <a:p>
            <a:r>
              <a:rPr lang="en-US" b="1" dirty="0" smtClean="0"/>
              <a:t>Complex </a:t>
            </a:r>
            <a:r>
              <a:rPr lang="en-US" b="1" dirty="0" err="1" smtClean="0"/>
              <a:t>carbs</a:t>
            </a:r>
            <a:r>
              <a:rPr lang="en-US" b="1" dirty="0" smtClean="0"/>
              <a:t> (starches)</a:t>
            </a:r>
          </a:p>
          <a:p>
            <a:r>
              <a:rPr lang="en-US" b="1" dirty="0" smtClean="0"/>
              <a:t>How does the body use </a:t>
            </a:r>
            <a:r>
              <a:rPr lang="en-US" b="1" dirty="0" err="1" smtClean="0"/>
              <a:t>carbs</a:t>
            </a:r>
            <a:r>
              <a:rPr lang="en-US" b="1" dirty="0" smtClean="0"/>
              <a:t>?</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20483" name="Picture 3"/>
          <p:cNvPicPr>
            <a:picLocks noChangeAspect="1" noChangeArrowheads="1"/>
          </p:cNvPicPr>
          <p:nvPr/>
        </p:nvPicPr>
        <p:blipFill>
          <a:blip r:embed="rId4"/>
          <a:srcRect/>
          <a:stretch>
            <a:fillRect/>
          </a:stretch>
        </p:blipFill>
        <p:spPr bwMode="auto">
          <a:xfrm>
            <a:off x="5181599" y="228601"/>
            <a:ext cx="3705225" cy="2207238"/>
          </a:xfrm>
          <a:prstGeom prst="rect">
            <a:avLst/>
          </a:prstGeom>
          <a:noFill/>
          <a:ln w="9525">
            <a:noFill/>
            <a:miter lim="800000"/>
            <a:headEnd/>
            <a:tailEnd/>
          </a:ln>
          <a:effectLst/>
        </p:spPr>
      </p:pic>
      <p:pic>
        <p:nvPicPr>
          <p:cNvPr id="20484" name="Picture 4"/>
          <p:cNvPicPr>
            <a:picLocks noChangeAspect="1" noChangeArrowheads="1"/>
          </p:cNvPicPr>
          <p:nvPr/>
        </p:nvPicPr>
        <p:blipFill>
          <a:blip r:embed="rId5"/>
          <a:srcRect/>
          <a:stretch>
            <a:fillRect/>
          </a:stretch>
        </p:blipFill>
        <p:spPr bwMode="auto">
          <a:xfrm>
            <a:off x="2209800" y="3644900"/>
            <a:ext cx="5118100" cy="38354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2435838"/>
            <a:ext cx="7435591" cy="4041161"/>
          </a:xfrm>
        </p:spPr>
        <p:txBody>
          <a:bodyPr>
            <a:normAutofit fontScale="92500"/>
          </a:bodyPr>
          <a:lstStyle/>
          <a:p>
            <a:pPr lvl="1"/>
            <a:r>
              <a:rPr lang="en-US" sz="3600" dirty="0" smtClean="0"/>
              <a:t> 1. Why is it better to get your simple sugars from foods like fruit and milk, rather than foods like lollipops?</a:t>
            </a:r>
          </a:p>
          <a:p>
            <a:pPr lvl="1"/>
            <a:r>
              <a:rPr lang="en-US" sz="3600" dirty="0" smtClean="0"/>
              <a:t> 2. Why does a bowl of oatmeal fill you up better than sugary candy with the same amount of calories as the oatmeal?</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3"/>
          <p:cNvPicPr>
            <a:picLocks noChangeAspect="1" noChangeArrowheads="1"/>
          </p:cNvPicPr>
          <p:nvPr/>
        </p:nvPicPr>
        <p:blipFill>
          <a:blip r:embed="rId4"/>
          <a:srcRect/>
          <a:stretch>
            <a:fillRect/>
          </a:stretch>
        </p:blipFill>
        <p:spPr bwMode="auto">
          <a:xfrm>
            <a:off x="5060823" y="228601"/>
            <a:ext cx="3705225" cy="220723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Fats</a:t>
            </a:r>
            <a:endParaRPr lang="en-US" b="1" dirty="0"/>
          </a:p>
        </p:txBody>
      </p:sp>
      <p:sp>
        <p:nvSpPr>
          <p:cNvPr id="3" name="Content Placeholder 2"/>
          <p:cNvSpPr>
            <a:spLocks noGrp="1"/>
          </p:cNvSpPr>
          <p:nvPr>
            <p:ph sz="quarter" idx="1"/>
          </p:nvPr>
        </p:nvSpPr>
        <p:spPr>
          <a:xfrm>
            <a:off x="612648" y="1752600"/>
            <a:ext cx="7525364" cy="4495800"/>
          </a:xfrm>
        </p:spPr>
        <p:txBody>
          <a:bodyPr/>
          <a:lstStyle/>
          <a:p>
            <a:r>
              <a:rPr lang="en-US" b="1" dirty="0" smtClean="0"/>
              <a:t>Unsaturated fats</a:t>
            </a:r>
          </a:p>
          <a:p>
            <a:r>
              <a:rPr lang="en-US" b="1" dirty="0" smtClean="0"/>
              <a:t>Saturated fats</a:t>
            </a:r>
          </a:p>
          <a:p>
            <a:r>
              <a:rPr lang="en-US" b="1" dirty="0" smtClean="0"/>
              <a:t>Trans fats</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31746" name="Picture 2"/>
          <p:cNvPicPr>
            <a:picLocks noChangeAspect="1" noChangeArrowheads="1"/>
          </p:cNvPicPr>
          <p:nvPr/>
        </p:nvPicPr>
        <p:blipFill>
          <a:blip r:embed="rId4"/>
          <a:srcRect/>
          <a:stretch>
            <a:fillRect/>
          </a:stretch>
        </p:blipFill>
        <p:spPr bwMode="auto">
          <a:xfrm>
            <a:off x="152400" y="3429000"/>
            <a:ext cx="3490354" cy="3429000"/>
          </a:xfrm>
          <a:prstGeom prst="rect">
            <a:avLst/>
          </a:prstGeom>
          <a:noFill/>
          <a:ln w="9525">
            <a:noFill/>
            <a:miter lim="800000"/>
            <a:headEnd/>
            <a:tailEnd/>
          </a:ln>
          <a:effectLst/>
        </p:spPr>
      </p:pic>
      <p:pic>
        <p:nvPicPr>
          <p:cNvPr id="31747" name="Picture 3"/>
          <p:cNvPicPr>
            <a:picLocks noChangeAspect="1" noChangeArrowheads="1"/>
          </p:cNvPicPr>
          <p:nvPr/>
        </p:nvPicPr>
        <p:blipFill>
          <a:blip r:embed="rId5"/>
          <a:srcRect/>
          <a:stretch>
            <a:fillRect/>
          </a:stretch>
        </p:blipFill>
        <p:spPr bwMode="auto">
          <a:xfrm>
            <a:off x="4343400" y="1752600"/>
            <a:ext cx="4448572" cy="324762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228600" y="3200400"/>
            <a:ext cx="8153400" cy="2971800"/>
          </a:xfrm>
        </p:spPr>
        <p:txBody>
          <a:bodyPr>
            <a:normAutofit fontScale="92500" lnSpcReduction="20000"/>
          </a:bodyPr>
          <a:lstStyle/>
          <a:p>
            <a:pPr lvl="1"/>
            <a:r>
              <a:rPr lang="en-US" sz="4400" dirty="0" smtClean="0"/>
              <a:t> 3. What are the health benefits and health dangers of fats?</a:t>
            </a:r>
            <a:endParaRPr lang="en-US" sz="5400" dirty="0" smtClean="0"/>
          </a:p>
          <a:p>
            <a:pPr lvl="1"/>
            <a:r>
              <a:rPr lang="en-US" sz="4400" dirty="0" smtClean="0"/>
              <a:t> 4. Which types of fats are healthy and what types of food contain them?</a:t>
            </a:r>
            <a:endParaRPr lang="en-US" sz="5400"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26626" name="Picture 2"/>
          <p:cNvPicPr>
            <a:picLocks noChangeAspect="1" noChangeArrowheads="1"/>
          </p:cNvPicPr>
          <p:nvPr/>
        </p:nvPicPr>
        <p:blipFill>
          <a:blip r:embed="rId4"/>
          <a:srcRect/>
          <a:stretch>
            <a:fillRect/>
          </a:stretch>
        </p:blipFill>
        <p:spPr bwMode="auto">
          <a:xfrm>
            <a:off x="4584700" y="266700"/>
            <a:ext cx="3797300" cy="26289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Proteins</a:t>
            </a:r>
            <a:endParaRPr lang="en-US" b="1" dirty="0"/>
          </a:p>
        </p:txBody>
      </p:sp>
      <p:sp>
        <p:nvSpPr>
          <p:cNvPr id="3" name="Content Placeholder 2"/>
          <p:cNvSpPr>
            <a:spLocks noGrp="1"/>
          </p:cNvSpPr>
          <p:nvPr>
            <p:ph sz="quarter" idx="1"/>
          </p:nvPr>
        </p:nvSpPr>
        <p:spPr>
          <a:xfrm>
            <a:off x="612648" y="1752600"/>
            <a:ext cx="7525364" cy="4495800"/>
          </a:xfrm>
        </p:spPr>
        <p:txBody>
          <a:bodyPr/>
          <a:lstStyle/>
          <a:p>
            <a:r>
              <a:rPr lang="en-US" b="1" dirty="0" smtClean="0"/>
              <a:t>Amino acids</a:t>
            </a:r>
          </a:p>
          <a:p>
            <a:pPr lvl="1"/>
            <a:r>
              <a:rPr lang="en-US" b="1" dirty="0" smtClean="0"/>
              <a:t>Essential amino acids</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28674" name="Picture 2"/>
          <p:cNvPicPr>
            <a:picLocks noChangeAspect="1" noChangeArrowheads="1"/>
          </p:cNvPicPr>
          <p:nvPr/>
        </p:nvPicPr>
        <p:blipFill>
          <a:blip r:embed="rId4"/>
          <a:srcRect/>
          <a:stretch>
            <a:fillRect/>
          </a:stretch>
        </p:blipFill>
        <p:spPr bwMode="auto">
          <a:xfrm>
            <a:off x="381000" y="3200399"/>
            <a:ext cx="3456754" cy="3248157"/>
          </a:xfrm>
          <a:prstGeom prst="rect">
            <a:avLst/>
          </a:prstGeom>
          <a:noFill/>
          <a:ln w="9525">
            <a:noFill/>
            <a:miter lim="800000"/>
            <a:headEnd/>
            <a:tailEnd/>
          </a:ln>
          <a:effectLst/>
        </p:spPr>
      </p:pic>
      <p:pic>
        <p:nvPicPr>
          <p:cNvPr id="28675" name="Picture 3"/>
          <p:cNvPicPr>
            <a:picLocks noChangeAspect="1" noChangeArrowheads="1"/>
          </p:cNvPicPr>
          <p:nvPr/>
        </p:nvPicPr>
        <p:blipFill>
          <a:blip r:embed="rId5"/>
          <a:srcRect/>
          <a:stretch>
            <a:fillRect/>
          </a:stretch>
        </p:blipFill>
        <p:spPr bwMode="auto">
          <a:xfrm>
            <a:off x="4182500" y="2981499"/>
            <a:ext cx="3955512" cy="3266901"/>
          </a:xfrm>
          <a:prstGeom prst="rect">
            <a:avLst/>
          </a:prstGeom>
          <a:noFill/>
          <a:ln w="9525">
            <a:noFill/>
            <a:miter lim="800000"/>
            <a:headEnd/>
            <a:tailEnd/>
          </a:ln>
          <a:effectLst/>
        </p:spPr>
      </p:pic>
      <p:pic>
        <p:nvPicPr>
          <p:cNvPr id="28676" name="Picture 4"/>
          <p:cNvPicPr>
            <a:picLocks noChangeAspect="1" noChangeArrowheads="1"/>
          </p:cNvPicPr>
          <p:nvPr/>
        </p:nvPicPr>
        <p:blipFill>
          <a:blip r:embed="rId6"/>
          <a:srcRect/>
          <a:stretch>
            <a:fillRect/>
          </a:stretch>
        </p:blipFill>
        <p:spPr bwMode="auto">
          <a:xfrm>
            <a:off x="5867399" y="228600"/>
            <a:ext cx="2898647" cy="1969669"/>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3276600"/>
            <a:ext cx="8153400" cy="3200399"/>
          </a:xfrm>
        </p:spPr>
        <p:txBody>
          <a:bodyPr>
            <a:normAutofit/>
          </a:bodyPr>
          <a:lstStyle/>
          <a:p>
            <a:pPr lvl="1"/>
            <a:r>
              <a:rPr lang="en-US" sz="4000" dirty="0" smtClean="0"/>
              <a:t> 5. What do proteins do in the body?</a:t>
            </a:r>
            <a:endParaRPr lang="en-US" sz="4800" dirty="0" smtClean="0"/>
          </a:p>
          <a:p>
            <a:pPr lvl="1"/>
            <a:r>
              <a:rPr lang="en-US" sz="4000" dirty="0" smtClean="0"/>
              <a:t> 6. Who might be at risk of protein deficiencies in their diet? Why?</a:t>
            </a:r>
            <a:endParaRPr lang="en-US" sz="4800"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4"/>
          <p:cNvPicPr>
            <a:picLocks noChangeAspect="1" noChangeArrowheads="1"/>
          </p:cNvPicPr>
          <p:nvPr/>
        </p:nvPicPr>
        <p:blipFill>
          <a:blip r:embed="rId4"/>
          <a:srcRect/>
          <a:stretch>
            <a:fillRect/>
          </a:stretch>
        </p:blipFill>
        <p:spPr bwMode="auto">
          <a:xfrm>
            <a:off x="4648201" y="228600"/>
            <a:ext cx="4117846" cy="2798131"/>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704</TotalTime>
  <Words>1899</Words>
  <Application>Microsoft Macintosh PowerPoint</Application>
  <PresentationFormat>On-screen Show (4:3)</PresentationFormat>
  <Paragraphs>128</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2.1: Nutrients</vt:lpstr>
      <vt:lpstr>Do Now</vt:lpstr>
      <vt:lpstr>Discuss</vt:lpstr>
      <vt:lpstr>Carbohydrates</vt:lpstr>
      <vt:lpstr>Think:</vt:lpstr>
      <vt:lpstr>Fats</vt:lpstr>
      <vt:lpstr>Think:</vt:lpstr>
      <vt:lpstr>Proteins</vt:lpstr>
      <vt:lpstr>Think:</vt:lpstr>
      <vt:lpstr>Assess:</vt:lpstr>
      <vt:lpstr>Homework:</vt:lpstr>
      <vt:lpstr>Supertracker.usda.gov</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51</cp:revision>
  <dcterms:created xsi:type="dcterms:W3CDTF">2013-11-23T03:21:50Z</dcterms:created>
  <dcterms:modified xsi:type="dcterms:W3CDTF">2013-11-23T03:23:46Z</dcterms:modified>
</cp:coreProperties>
</file>