
<file path=[Content_Types].xml><?xml version="1.0" encoding="utf-8"?>
<Types xmlns="http://schemas.openxmlformats.org/package/2006/content-types">
  <Override PartName="/ppt/notesSlides/notesSlide5.xml" ContentType="application/vnd.openxmlformats-officedocument.presentationml.notesSlide+xml"/>
  <Override PartName="/ppt/slideLayouts/slideLayout1.xml" ContentType="application/vnd.openxmlformats-officedocument.presentationml.slideLayout+xml"/>
  <Default Extension="png" ContentType="image/png"/>
  <Default Extension="rels" ContentType="application/vnd.openxmlformats-package.relationships+xml"/>
  <Default Extension="jpeg" ContentType="image/jpeg"/>
  <Default Extension="xml" ContentType="application/xml"/>
  <Override PartName="/ppt/notesSlides/notesSlide3.xml" ContentType="application/vnd.openxmlformats-officedocument.presentationml.notes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slideLayouts/slideLayout6.xml" ContentType="application/vnd.openxmlformats-officedocument.presentationml.slideLayout+xml"/>
  <Override PartName="/ppt/slides/slide5.xml" ContentType="application/vnd.openxmlformats-officedocument.presentationml.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notesSlides/notesSlide6.xml" ContentType="application/vnd.openxmlformats-officedocument.presentationml.notesSlide+xml"/>
  <Override PartName="/ppt/slideLayouts/slideLayout2.xml" ContentType="application/vnd.openxmlformats-officedocument.presentationml.slideLayout+xml"/>
  <Override PartName="/ppt/slides/slide1.xml" ContentType="application/vnd.openxmlformats-officedocument.presentationml.slide+xml"/>
  <Default Extension="bin" ContentType="application/vnd.openxmlformats-officedocument.presentationml.printerSettings"/>
  <Override PartName="/ppt/notesSlides/notesSlide4.xml" ContentType="application/vnd.openxmlformats-officedocument.presentationml.notes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2.xml" ContentType="application/vnd.openxmlformats-officedocument.presentationml.notesSlide+xml"/>
  <Override PartName="/ppt/presentation.xml" ContentType="application/vnd.openxmlformats-officedocument.presentationml.presentation.main+xml"/>
  <Override PartName="/ppt/slideLayouts/slideLayout7.xml" ContentType="application/vnd.openxmlformats-officedocument.presentationml.slideLayout+xml"/>
  <Override PartName="/ppt/slides/slide6.xml" ContentType="application/vnd.openxmlformats-officedocument.presentationml.slide+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notesSlides/notesSlide7.xml" ContentType="application/vnd.openxmlformats-officedocument.presentationml.notesSlide+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9"/>
  </p:notesMasterIdLst>
  <p:sldIdLst>
    <p:sldId id="256" r:id="rId2"/>
    <p:sldId id="257" r:id="rId3"/>
    <p:sldId id="259" r:id="rId4"/>
    <p:sldId id="258" r:id="rId5"/>
    <p:sldId id="269" r:id="rId6"/>
    <p:sldId id="266" r:id="rId7"/>
    <p:sldId id="264" r:id="rId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p:restoredLeft sz="15620"/>
    <p:restoredTop sz="94660"/>
  </p:normalViewPr>
  <p:slideViewPr>
    <p:cSldViewPr snapToObjects="1">
      <p:cViewPr varScale="1">
        <p:scale>
          <a:sx n="92" d="100"/>
          <a:sy n="92" d="100"/>
        </p:scale>
        <p:origin x="-1096" y="-11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presProps" Target="presProps.xml"/><Relationship Id="rId12" Type="http://schemas.openxmlformats.org/officeDocument/2006/relationships/viewProps" Target="viewProps.xml"/><Relationship Id="rId13" Type="http://schemas.openxmlformats.org/officeDocument/2006/relationships/theme" Target="theme/theme1.xml"/><Relationship Id="rId14"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notesMaster" Target="notesMasters/notesMaster1.xml"/><Relationship Id="rId10" Type="http://schemas.openxmlformats.org/officeDocument/2006/relationships/printerSettings" Target="printerSettings/printerSettings1.bin"/></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5/7/14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Overview</a:t>
            </a:r>
            <a:r>
              <a:rPr lang="en-US" dirty="0" smtClean="0"/>
              <a:t>:  </a:t>
            </a:r>
            <a:r>
              <a:rPr lang="en-US" sz="1200" kern="1200" dirty="0" smtClean="0">
                <a:solidFill>
                  <a:schemeClr val="tx1"/>
                </a:solidFill>
                <a:latin typeface="+mn-lt"/>
                <a:ea typeface="+mn-ea"/>
                <a:cs typeface="+mn-cs"/>
              </a:rPr>
              <a:t>This lesson will provide the background understanding students will need for the upcoming case study (10.9). Students will begin by evaluating a list of possible triggers of asthma in the home and guessing which could be correct (they all are). Then they will read the CDC overview about asthma, followed by a discussion on why managing the chronic illness can be challenging. Finally, students will read and review a home environment checklist and reflect through follow-up questions. They will then go home and complete the checklist in their own home for homework. </a:t>
            </a:r>
          </a:p>
          <a:p>
            <a:endParaRPr lang="en-US" dirty="0" smtClean="0"/>
          </a:p>
          <a:p>
            <a:endParaRPr lang="en-US" dirty="0" smtClean="0"/>
          </a:p>
          <a:p>
            <a:r>
              <a:rPr lang="en-US" dirty="0" smtClean="0"/>
              <a:t>Image source:</a:t>
            </a:r>
            <a:r>
              <a:rPr lang="en-US" baseline="0" dirty="0" smtClean="0"/>
              <a:t> </a:t>
            </a:r>
            <a:r>
              <a:rPr lang="en-US" baseline="0" dirty="0" smtClean="0"/>
              <a:t>   https://www.flickr.com/photos/dottiemae/5347629183/</a:t>
            </a:r>
            <a:endParaRPr lang="en-US" dirty="0" smtClean="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r>
              <a:rPr lang="en-US" dirty="0" smtClean="0"/>
              <a:t>Answer:</a:t>
            </a:r>
            <a:r>
              <a:rPr lang="en-US" baseline="0" dirty="0" smtClean="0"/>
              <a:t> All these things could be triggers</a:t>
            </a:r>
          </a:p>
          <a:p>
            <a:pPr marL="228600" indent="-228600">
              <a:buNone/>
            </a:pPr>
            <a:r>
              <a:rPr lang="en-US" dirty="0" smtClean="0"/>
              <a:t>Ask students</a:t>
            </a:r>
            <a:r>
              <a:rPr lang="en-US" baseline="0" dirty="0" smtClean="0"/>
              <a:t> what all of these have in common. How do they think these things trigger asthma?</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a:t>
            </a:r>
            <a:r>
              <a:rPr lang="en-US" baseline="0" dirty="0" smtClean="0"/>
              <a:t> handout can be printed out for students or they can access it online at   http://</a:t>
            </a:r>
            <a:r>
              <a:rPr lang="en-US" baseline="0" dirty="0" err="1" smtClean="0"/>
              <a:t>www.cdc.gov/asthma/faqs.htm</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Possible answers:  Lack of knowledge/health literacy, Lack of access to health care for consistent monitoring</a:t>
            </a:r>
            <a:r>
              <a:rPr lang="en-US" baseline="0" dirty="0" smtClean="0"/>
              <a:t> &amp; checkups, No family support, Low poverty level may prevent from making modifications to home environment or affording/accessing the medications, etc.</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Have students think</a:t>
            </a:r>
            <a:r>
              <a:rPr lang="en-US" baseline="0" dirty="0" smtClean="0"/>
              <a:t> about the various factors that would be required to modify each trigger: knowledge (ex: how to spot mold), time (ex: vacuuming every week) , money (purchasing a high-quality vacuum with HEPA filter), expertise/experience (removing cockroaches or other pest infestations), difficult choices (ex: giving up a pet for adoption), etc.</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AutoNum type="arabicPeriod"/>
            </a:pP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purpose</a:t>
            </a:r>
            <a:r>
              <a:rPr lang="en-US" baseline="0" dirty="0" smtClean="0"/>
              <a:t> of this homework assignment is the make the learning experiential for all students, regardless of whether they or another family member have asthma or allergies. By conducting the assessment of their home, students will internalize the triggers for asthma as well as better understand how many nuances of the environment can impact health.</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smtClean="0"/>
              <a:pPr/>
              <a:t>10/25/2007</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smtClean="0"/>
              <a:pPr/>
              <a:t>10/25/2007</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smtClean="0"/>
              <a:pPr/>
              <a:t>10/25/2007</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smtClean="0"/>
              <a:pPr/>
              <a:t>10/25/2007</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smtClean="0"/>
              <a:pPr/>
              <a:t>10/25/2007</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smtClean="0"/>
              <a:pPr/>
              <a:t>10/25/2007</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smtClean="0"/>
              <a:pPr/>
              <a:t>10/25/2007</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smtClean="0"/>
              <a:pPr/>
              <a:t>10/25/2007</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smtClean="0"/>
              <a:pPr/>
              <a:t>10/25/2007</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smtClean="0"/>
              <a:pPr/>
              <a:t>10/25/2007</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5" Type="http://schemas.openxmlformats.org/officeDocument/2006/relationships/image" Target="../media/image8.pn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0.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3.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Lesson </a:t>
            </a:r>
            <a:r>
              <a:rPr lang="en-US" dirty="0" smtClean="0"/>
              <a:t>10.8:</a:t>
            </a:r>
            <a:br>
              <a:rPr lang="en-US" dirty="0" smtClean="0"/>
            </a:br>
            <a:r>
              <a:rPr lang="en-US" dirty="0" smtClean="0"/>
              <a:t>Asthma</a:t>
            </a:r>
            <a:endParaRPr lang="en-US" sz="4444" dirty="0"/>
          </a:p>
        </p:txBody>
      </p:sp>
      <p:sp>
        <p:nvSpPr>
          <p:cNvPr id="3" name="Subtitle 2"/>
          <p:cNvSpPr>
            <a:spLocks noGrp="1"/>
          </p:cNvSpPr>
          <p:nvPr>
            <p:ph type="subTitle" idx="1"/>
          </p:nvPr>
        </p:nvSpPr>
        <p:spPr/>
        <p:txBody>
          <a:bodyPr/>
          <a:lstStyle/>
          <a:p>
            <a:r>
              <a:rPr lang="en-US" dirty="0" smtClean="0"/>
              <a:t>Module 10</a:t>
            </a:r>
            <a:r>
              <a:rPr lang="en-US" smtClean="0"/>
              <a:t>: Environmental Health</a:t>
            </a:r>
            <a:endParaRPr lang="en-US" dirty="0"/>
          </a:p>
        </p:txBody>
      </p:sp>
      <p:sp>
        <p:nvSpPr>
          <p:cNvPr id="4" name="Rectangle 3"/>
          <p:cNvSpPr/>
          <p:nvPr/>
        </p:nvSpPr>
        <p:spPr>
          <a:xfrm>
            <a:off x="304800" y="228600"/>
            <a:ext cx="3505200" cy="1200328"/>
          </a:xfrm>
          <a:prstGeom prst="rect">
            <a:avLst/>
          </a:prstGeom>
          <a:ln w="31750" cap="flat" cmpd="sng" algn="ctr">
            <a:solidFill>
              <a:schemeClr val="tx1"/>
            </a:solidFill>
            <a:prstDash val="solid"/>
            <a:round/>
            <a:headEnd type="none" w="med" len="med"/>
            <a:tailEnd type="none" w="med" len="med"/>
          </a:ln>
        </p:spPr>
        <p:txBody>
          <a:bodyPr wrap="square">
            <a:spAutoFit/>
          </a:bodyPr>
          <a:lstStyle/>
          <a:p>
            <a:r>
              <a:rPr lang="en-US" sz="2200" dirty="0" smtClean="0"/>
              <a:t>Obj. </a:t>
            </a:r>
            <a:r>
              <a:rPr lang="en-US" sz="2200" dirty="0" smtClean="0"/>
              <a:t>10.8: </a:t>
            </a:r>
            <a:r>
              <a:rPr lang="en-US" sz="2200" dirty="0" smtClean="0">
                <a:latin typeface="+mj-lt"/>
              </a:rPr>
              <a:t> </a:t>
            </a:r>
            <a:r>
              <a:rPr lang="en-US" sz="2400" dirty="0" smtClean="0"/>
              <a:t> Identify environmental triggers for asthma in the home.</a:t>
            </a:r>
            <a:endParaRPr lang="en-US" sz="2200" dirty="0">
              <a:latin typeface="+mj-lt"/>
            </a:endParaRPr>
          </a:p>
        </p:txBody>
      </p:sp>
      <p:pic>
        <p:nvPicPr>
          <p:cNvPr id="14338" name="Picture 2"/>
          <p:cNvPicPr>
            <a:picLocks noChangeAspect="1" noChangeArrowheads="1"/>
          </p:cNvPicPr>
          <p:nvPr/>
        </p:nvPicPr>
        <p:blipFill>
          <a:blip r:embed="rId3"/>
          <a:srcRect/>
          <a:stretch>
            <a:fillRect/>
          </a:stretch>
        </p:blipFill>
        <p:spPr bwMode="auto">
          <a:xfrm>
            <a:off x="4572000" y="1424858"/>
            <a:ext cx="3916363" cy="261374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Do Now:</a:t>
            </a:r>
            <a:r>
              <a:rPr lang="en-US" b="1" dirty="0" smtClean="0"/>
              <a:t> </a:t>
            </a:r>
            <a:r>
              <a:rPr lang="en-US" b="1" dirty="0" smtClean="0"/>
              <a:t>Asthma Triggers</a:t>
            </a:r>
            <a:r>
              <a:rPr lang="en-US" dirty="0" smtClean="0"/>
              <a:t/>
            </a:r>
            <a:br>
              <a:rPr lang="en-US" dirty="0" smtClean="0"/>
            </a:br>
            <a:endParaRPr lang="en-US" b="1" dirty="0"/>
          </a:p>
        </p:txBody>
      </p:sp>
      <p:sp>
        <p:nvSpPr>
          <p:cNvPr id="3" name="Content Placeholder 2"/>
          <p:cNvSpPr>
            <a:spLocks noGrp="1"/>
          </p:cNvSpPr>
          <p:nvPr>
            <p:ph sz="quarter" idx="1"/>
          </p:nvPr>
        </p:nvSpPr>
        <p:spPr/>
        <p:txBody>
          <a:bodyPr>
            <a:normAutofit fontScale="85000" lnSpcReduction="10000"/>
          </a:bodyPr>
          <a:lstStyle/>
          <a:p>
            <a:r>
              <a:rPr lang="en-US" dirty="0" smtClean="0"/>
              <a:t>Circle </a:t>
            </a:r>
            <a:r>
              <a:rPr lang="en-US" dirty="0" smtClean="0"/>
              <a:t>any of the following items you think a person with asthma would want to reduce or remove from their home:</a:t>
            </a:r>
          </a:p>
          <a:p>
            <a:pPr lvl="1"/>
            <a:r>
              <a:rPr lang="en-US" dirty="0" smtClean="0"/>
              <a:t>Cats</a:t>
            </a:r>
          </a:p>
          <a:p>
            <a:pPr lvl="1"/>
            <a:r>
              <a:rPr lang="en-US" dirty="0" smtClean="0"/>
              <a:t>Mold</a:t>
            </a:r>
          </a:p>
          <a:p>
            <a:pPr lvl="1"/>
            <a:r>
              <a:rPr lang="en-US" dirty="0" smtClean="0"/>
              <a:t>Dogs</a:t>
            </a:r>
          </a:p>
          <a:p>
            <a:pPr lvl="1"/>
            <a:r>
              <a:rPr lang="en-US" dirty="0" smtClean="0"/>
              <a:t>Secondhand smoke</a:t>
            </a:r>
          </a:p>
          <a:p>
            <a:pPr lvl="1"/>
            <a:r>
              <a:rPr lang="en-US" dirty="0" smtClean="0"/>
              <a:t>Dust mites</a:t>
            </a:r>
          </a:p>
          <a:p>
            <a:pPr lvl="1"/>
            <a:r>
              <a:rPr lang="en-US" dirty="0" smtClean="0"/>
              <a:t>Cockroaches</a:t>
            </a:r>
          </a:p>
          <a:p>
            <a:pPr lvl="1"/>
            <a:r>
              <a:rPr lang="en-US" dirty="0" smtClean="0"/>
              <a:t>Rodents</a:t>
            </a:r>
          </a:p>
          <a:p>
            <a:pPr lvl="1"/>
            <a:r>
              <a:rPr lang="en-US" dirty="0" smtClean="0"/>
              <a:t>Odorous cleaning products</a:t>
            </a:r>
          </a:p>
          <a:p>
            <a:pPr lvl="1"/>
            <a:r>
              <a:rPr lang="en-US" dirty="0" smtClean="0"/>
              <a:t>Incense &amp; candles</a:t>
            </a:r>
          </a:p>
          <a:p>
            <a:pPr lvl="1"/>
            <a:endParaRPr lang="en-US" dirty="0"/>
          </a:p>
        </p:txBody>
      </p:sp>
      <p:pic>
        <p:nvPicPr>
          <p:cNvPr id="4" name="Picture 3"/>
          <p:cNvPicPr>
            <a:picLocks noChangeAspect="1"/>
          </p:cNvPicPr>
          <p:nvPr/>
        </p:nvPicPr>
        <p:blipFill>
          <a:blip r:embed="rId3"/>
          <a:stretch>
            <a:fillRect/>
          </a:stretch>
        </p:blipFill>
        <p:spPr>
          <a:xfrm>
            <a:off x="7889363" y="5670133"/>
            <a:ext cx="993648" cy="935198"/>
          </a:xfrm>
          <a:prstGeom prst="rect">
            <a:avLst/>
          </a:prstGeom>
        </p:spPr>
      </p:pic>
      <p:pic>
        <p:nvPicPr>
          <p:cNvPr id="5" name="Picture 4"/>
          <p:cNvPicPr>
            <a:picLocks noChangeAspect="1"/>
          </p:cNvPicPr>
          <p:nvPr/>
        </p:nvPicPr>
        <p:blipFill>
          <a:blip r:embed="rId4"/>
          <a:stretch>
            <a:fillRect/>
          </a:stretch>
        </p:blipFill>
        <p:spPr>
          <a:xfrm>
            <a:off x="4572000" y="2743199"/>
            <a:ext cx="3421626" cy="2926933"/>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 Asthma Basics</a:t>
            </a:r>
            <a:endParaRPr lang="en-US" dirty="0" smtClean="0"/>
          </a:p>
        </p:txBody>
      </p:sp>
      <p:sp>
        <p:nvSpPr>
          <p:cNvPr id="3" name="Content Placeholder 2"/>
          <p:cNvSpPr>
            <a:spLocks noGrp="1"/>
          </p:cNvSpPr>
          <p:nvPr>
            <p:ph sz="quarter" idx="1"/>
          </p:nvPr>
        </p:nvSpPr>
        <p:spPr/>
        <p:txBody>
          <a:bodyPr/>
          <a:lstStyle/>
          <a:p>
            <a:r>
              <a:rPr lang="en-US" dirty="0" smtClean="0"/>
              <a:t>Read the “Basic Information” handout on asthma from the CDC and answer the questions below:</a:t>
            </a:r>
          </a:p>
          <a:p>
            <a:endParaRPr lang="en-US" b="1" dirty="0" smtClean="0"/>
          </a:p>
          <a:p>
            <a:endParaRPr lang="en-US" b="1" dirty="0" smtClean="0"/>
          </a:p>
          <a:p>
            <a:endParaRPr lang="en-US" b="1" dirty="0" smtClean="0"/>
          </a:p>
          <a:p>
            <a:endParaRPr lang="en-US" b="1" dirty="0" smtClean="0"/>
          </a:p>
          <a:p>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pic>
        <p:nvPicPr>
          <p:cNvPr id="5" name="Picture 4"/>
          <p:cNvPicPr>
            <a:picLocks noChangeAspect="1"/>
          </p:cNvPicPr>
          <p:nvPr/>
        </p:nvPicPr>
        <p:blipFill>
          <a:blip r:embed="rId4"/>
          <a:stretch>
            <a:fillRect/>
          </a:stretch>
        </p:blipFill>
        <p:spPr>
          <a:xfrm>
            <a:off x="5791200" y="3200400"/>
            <a:ext cx="2666606" cy="2078113"/>
          </a:xfrm>
          <a:prstGeom prst="rect">
            <a:avLst/>
          </a:prstGeom>
        </p:spPr>
      </p:pic>
      <p:pic>
        <p:nvPicPr>
          <p:cNvPr id="6" name="Picture 5"/>
          <p:cNvPicPr>
            <a:picLocks noChangeAspect="1"/>
          </p:cNvPicPr>
          <p:nvPr/>
        </p:nvPicPr>
        <p:blipFill>
          <a:blip r:embed="rId5"/>
          <a:stretch>
            <a:fillRect/>
          </a:stretch>
        </p:blipFill>
        <p:spPr>
          <a:xfrm>
            <a:off x="203830" y="2697302"/>
            <a:ext cx="5257800" cy="37846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Challenges of Asthma Management</a:t>
            </a:r>
            <a:endParaRPr lang="en-US" b="1" dirty="0"/>
          </a:p>
        </p:txBody>
      </p:sp>
      <p:sp>
        <p:nvSpPr>
          <p:cNvPr id="3" name="Content Placeholder 2"/>
          <p:cNvSpPr>
            <a:spLocks noGrp="1"/>
          </p:cNvSpPr>
          <p:nvPr>
            <p:ph sz="quarter" idx="1"/>
          </p:nvPr>
        </p:nvSpPr>
        <p:spPr/>
        <p:txBody>
          <a:bodyPr/>
          <a:lstStyle/>
          <a:p>
            <a:r>
              <a:rPr lang="en-US" dirty="0" smtClean="0"/>
              <a:t>Based on what you have learned, why do you think asthma can be a difficult chronic illness for some people to manage?</a:t>
            </a:r>
          </a:p>
          <a:p>
            <a:endParaRPr lang="en-US" dirty="0"/>
          </a:p>
        </p:txBody>
      </p:sp>
      <p:pic>
        <p:nvPicPr>
          <p:cNvPr id="4" name="Picture 3"/>
          <p:cNvPicPr>
            <a:picLocks noChangeAspect="1"/>
          </p:cNvPicPr>
          <p:nvPr/>
        </p:nvPicPr>
        <p:blipFill>
          <a:blip r:embed="rId3"/>
          <a:stretch>
            <a:fillRect/>
          </a:stretch>
        </p:blipFill>
        <p:spPr>
          <a:xfrm>
            <a:off x="7788148" y="5734602"/>
            <a:ext cx="977900" cy="722796"/>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Asthma Home Environment </a:t>
            </a:r>
            <a:r>
              <a:rPr lang="en-US" b="1" dirty="0" smtClean="0"/>
              <a:t>Checklist</a:t>
            </a:r>
            <a:endParaRPr lang="en-US" b="1"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
        <p:nvSpPr>
          <p:cNvPr id="7" name="Content Placeholder 2"/>
          <p:cNvSpPr>
            <a:spLocks noGrp="1"/>
          </p:cNvSpPr>
          <p:nvPr>
            <p:ph sz="quarter" idx="1"/>
          </p:nvPr>
        </p:nvSpPr>
        <p:spPr>
          <a:xfrm>
            <a:off x="612648" y="1600200"/>
            <a:ext cx="8153400" cy="4495800"/>
          </a:xfrm>
        </p:spPr>
        <p:txBody>
          <a:bodyPr>
            <a:normAutofit fontScale="92500" lnSpcReduction="20000"/>
          </a:bodyPr>
          <a:lstStyle/>
          <a:p>
            <a:r>
              <a:rPr lang="en-US" sz="3200" dirty="0" smtClean="0"/>
              <a:t>Read the “Asthma Home Environment Checklist” handout from the EPA.</a:t>
            </a:r>
            <a:endParaRPr lang="en-US" sz="3600" dirty="0" smtClean="0"/>
          </a:p>
          <a:p>
            <a:r>
              <a:rPr lang="en-US" sz="3200" i="1" dirty="0" smtClean="0"/>
              <a:t>Answer the questions based on the checklist:</a:t>
            </a:r>
            <a:endParaRPr lang="en-US" sz="3600" dirty="0" smtClean="0"/>
          </a:p>
          <a:p>
            <a:pPr lvl="1"/>
            <a:r>
              <a:rPr lang="en-US" sz="2800" dirty="0" smtClean="0"/>
              <a:t>Which triggers on the checklist do you think are most common in low-income homes?</a:t>
            </a:r>
            <a:endParaRPr lang="en-US" sz="3200" dirty="0" smtClean="0"/>
          </a:p>
          <a:p>
            <a:pPr lvl="1"/>
            <a:r>
              <a:rPr lang="en-US" sz="2800" dirty="0" smtClean="0"/>
              <a:t>Which triggers would be easiest for YOU to modify in your home?</a:t>
            </a:r>
            <a:endParaRPr lang="en-US" sz="3200" dirty="0" smtClean="0"/>
          </a:p>
          <a:p>
            <a:pPr lvl="1"/>
            <a:r>
              <a:rPr lang="en-US" sz="2800" dirty="0" smtClean="0"/>
              <a:t>Which triggers would be most difficult for YOU to modify in your home?</a:t>
            </a:r>
            <a:endParaRPr lang="en-US" sz="3200" dirty="0" smtClean="0"/>
          </a:p>
          <a:p>
            <a:pPr lvl="1"/>
            <a:r>
              <a:rPr lang="en-US" sz="2800" dirty="0" smtClean="0"/>
              <a:t>Which triggers would be most difficult for those in in low-income homes to modify?</a:t>
            </a:r>
            <a:endParaRPr lang="en-US" sz="3200" dirty="0" smtClean="0"/>
          </a:p>
          <a:p>
            <a:endParaRPr lang="en-US" b="1" dirty="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Assess</a:t>
            </a:r>
            <a:r>
              <a:rPr lang="en-US" b="1" dirty="0" smtClean="0"/>
              <a:t>: </a:t>
            </a:r>
            <a:r>
              <a:rPr lang="en-US" dirty="0" smtClean="0"/>
              <a:t>ID Asthma Triggers</a:t>
            </a:r>
            <a:br>
              <a:rPr lang="en-US" dirty="0" smtClean="0"/>
            </a:br>
            <a:endParaRPr lang="en-US" dirty="0"/>
          </a:p>
        </p:txBody>
      </p:sp>
      <p:pic>
        <p:nvPicPr>
          <p:cNvPr id="6" name="Picture 5"/>
          <p:cNvPicPr>
            <a:picLocks noChangeAspect="1"/>
          </p:cNvPicPr>
          <p:nvPr/>
        </p:nvPicPr>
        <p:blipFill>
          <a:blip r:embed="rId3"/>
          <a:stretch>
            <a:fillRect/>
          </a:stretch>
        </p:blipFill>
        <p:spPr>
          <a:xfrm>
            <a:off x="8075848" y="5748089"/>
            <a:ext cx="844295" cy="899358"/>
          </a:xfrm>
          <a:prstGeom prst="rect">
            <a:avLst/>
          </a:prstGeom>
        </p:spPr>
      </p:pic>
      <p:sp>
        <p:nvSpPr>
          <p:cNvPr id="5" name="Content Placeholder 2"/>
          <p:cNvSpPr>
            <a:spLocks noGrp="1"/>
          </p:cNvSpPr>
          <p:nvPr>
            <p:ph sz="quarter" idx="1"/>
          </p:nvPr>
        </p:nvSpPr>
        <p:spPr>
          <a:xfrm>
            <a:off x="612648" y="1600200"/>
            <a:ext cx="8153400" cy="4495800"/>
          </a:xfrm>
        </p:spPr>
        <p:txBody>
          <a:bodyPr/>
          <a:lstStyle/>
          <a:p>
            <a:r>
              <a:rPr lang="en-US" dirty="0" smtClean="0"/>
              <a:t>List </a:t>
            </a:r>
            <a:r>
              <a:rPr lang="en-US" dirty="0" smtClean="0"/>
              <a:t>5 common triggers of asthma that might be found in the home:</a:t>
            </a:r>
          </a:p>
          <a:p>
            <a:pPr>
              <a:buNone/>
            </a:pPr>
            <a:r>
              <a:rPr lang="en-US" dirty="0" smtClean="0"/>
              <a:t> </a:t>
            </a:r>
          </a:p>
          <a:p>
            <a:endParaRPr lang="en-US" b="1" dirty="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Homework</a:t>
            </a:r>
            <a:r>
              <a:rPr lang="en-US" b="1" dirty="0" smtClean="0"/>
              <a:t>: </a:t>
            </a:r>
            <a:r>
              <a:rPr lang="en-US" sz="3556" dirty="0" smtClean="0"/>
              <a:t>Asthma Home Environment Checklist in YOUR Home!</a:t>
            </a:r>
            <a:endParaRPr lang="en-US" dirty="0"/>
          </a:p>
        </p:txBody>
      </p:sp>
      <p:sp>
        <p:nvSpPr>
          <p:cNvPr id="3" name="Content Placeholder 2"/>
          <p:cNvSpPr>
            <a:spLocks noGrp="1"/>
          </p:cNvSpPr>
          <p:nvPr>
            <p:ph sz="quarter" idx="1"/>
          </p:nvPr>
        </p:nvSpPr>
        <p:spPr>
          <a:xfrm>
            <a:off x="612648" y="1981200"/>
            <a:ext cx="8153400" cy="4495800"/>
          </a:xfrm>
        </p:spPr>
        <p:txBody>
          <a:bodyPr>
            <a:normAutofit/>
          </a:bodyPr>
          <a:lstStyle/>
          <a:p>
            <a:r>
              <a:rPr lang="en-US" dirty="0" smtClean="0"/>
              <a:t>Use </a:t>
            </a:r>
            <a:r>
              <a:rPr lang="en-US" dirty="0" smtClean="0"/>
              <a:t>the handout “Asthma Home Environment Checklist” to conduct an assessment of your home. </a:t>
            </a:r>
            <a:endParaRPr lang="en-US" dirty="0" smtClean="0"/>
          </a:p>
        </p:txBody>
      </p:sp>
      <p:pic>
        <p:nvPicPr>
          <p:cNvPr id="7" name="Picture 6"/>
          <p:cNvPicPr>
            <a:picLocks noChangeAspect="1"/>
          </p:cNvPicPr>
          <p:nvPr/>
        </p:nvPicPr>
        <p:blipFill>
          <a:blip r:embed="rId3"/>
          <a:stretch>
            <a:fillRect/>
          </a:stretch>
        </p:blipFill>
        <p:spPr>
          <a:xfrm>
            <a:off x="8001000" y="5905563"/>
            <a:ext cx="765048" cy="780987"/>
          </a:xfrm>
          <a:prstGeom prst="rect">
            <a:avLst/>
          </a:prstGeom>
        </p:spPr>
      </p:pic>
      <p:pic>
        <p:nvPicPr>
          <p:cNvPr id="5" name="Picture 4"/>
          <p:cNvPicPr>
            <a:picLocks noChangeAspect="1"/>
          </p:cNvPicPr>
          <p:nvPr/>
        </p:nvPicPr>
        <p:blipFill>
          <a:blip r:embed="rId4"/>
          <a:stretch>
            <a:fillRect/>
          </a:stretch>
        </p:blipFill>
        <p:spPr>
          <a:xfrm>
            <a:off x="2819400" y="3352800"/>
            <a:ext cx="2454729" cy="3124200"/>
          </a:xfrm>
          <a:prstGeom prst="rect">
            <a:avLst/>
          </a:prstGeo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3322</TotalTime>
  <Words>609</Words>
  <Application>Microsoft Macintosh PowerPoint</Application>
  <PresentationFormat>On-screen Show (4:3)</PresentationFormat>
  <Paragraphs>50</Paragraphs>
  <Slides>7</Slides>
  <Notes>7</Notes>
  <HiddenSlides>0</HiddenSlides>
  <MMClips>0</MMClips>
  <ScaleCrop>false</ScaleCrop>
  <HeadingPairs>
    <vt:vector size="4" baseType="variant">
      <vt:variant>
        <vt:lpstr>Design Template</vt:lpstr>
      </vt:variant>
      <vt:variant>
        <vt:i4>1</vt:i4>
      </vt:variant>
      <vt:variant>
        <vt:lpstr>Slide Titles</vt:lpstr>
      </vt:variant>
      <vt:variant>
        <vt:i4>7</vt:i4>
      </vt:variant>
    </vt:vector>
  </HeadingPairs>
  <TitlesOfParts>
    <vt:vector size="8" baseType="lpstr">
      <vt:lpstr>Median</vt:lpstr>
      <vt:lpstr>Lesson 10.8: Asthma</vt:lpstr>
      <vt:lpstr>Do Now: Asthma Triggers </vt:lpstr>
      <vt:lpstr> Asthma Basics</vt:lpstr>
      <vt:lpstr>Challenges of Asthma Management</vt:lpstr>
      <vt:lpstr>Asthma Home Environment Checklist</vt:lpstr>
      <vt:lpstr>Assess: ID Asthma Triggers </vt:lpstr>
      <vt:lpstr>Homework: Asthma Home Environment Checklist in YOUR Home!</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Kate</cp:lastModifiedBy>
  <cp:revision>81</cp:revision>
  <dcterms:created xsi:type="dcterms:W3CDTF">2014-05-07T18:57:31Z</dcterms:created>
  <dcterms:modified xsi:type="dcterms:W3CDTF">2014-05-07T20:33:10Z</dcterms:modified>
</cp:coreProperties>
</file>