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2"/>
  </p:notesMasterIdLst>
  <p:sldIdLst>
    <p:sldId id="256" r:id="rId2"/>
    <p:sldId id="257" r:id="rId3"/>
    <p:sldId id="258" r:id="rId4"/>
    <p:sldId id="259" r:id="rId5"/>
    <p:sldId id="271" r:id="rId6"/>
    <p:sldId id="270" r:id="rId7"/>
    <p:sldId id="272" r:id="rId8"/>
    <p:sldId id="269" r:id="rId9"/>
    <p:sldId id="266" r:id="rId10"/>
    <p:sldId id="264" r:id="rId1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4982" autoAdjust="0"/>
    <p:restoredTop sz="94660"/>
  </p:normalViewPr>
  <p:slideViewPr>
    <p:cSldViewPr snapToObjects="1">
      <p:cViewPr varScale="1">
        <p:scale>
          <a:sx n="93" d="100"/>
          <a:sy n="93" d="100"/>
        </p:scale>
        <p:origin x="-104" y="-208"/>
      </p:cViewPr>
      <p:guideLst>
        <p:guide orient="horz" pos="2160"/>
        <p:guide pos="2880"/>
      </p:guideLst>
    </p:cSldViewPr>
  </p:slideViewPr>
  <p:notesTextViewPr>
    <p:cViewPr>
      <p:scale>
        <a:sx n="100" d="100"/>
        <a:sy n="100" d="100"/>
      </p:scale>
      <p:origin x="0" y="16"/>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notesMaster" Target="notesMasters/notesMaster1.xml"/><Relationship Id="rId13" Type="http://schemas.openxmlformats.org/officeDocument/2006/relationships/printerSettings" Target="printerSettings/printerSettings1.bin"/><Relationship Id="rId14" Type="http://schemas.openxmlformats.org/officeDocument/2006/relationships/presProps" Target="presProps.xml"/><Relationship Id="rId15" Type="http://schemas.openxmlformats.org/officeDocument/2006/relationships/viewProps" Target="viewProps.xml"/><Relationship Id="rId16" Type="http://schemas.openxmlformats.org/officeDocument/2006/relationships/theme" Target="theme/theme1.xml"/><Relationship Id="rId1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3/1/14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a:t>
            </a:r>
            <a:r>
              <a:rPr lang="en-US" dirty="0" smtClean="0"/>
              <a:t>:  </a:t>
            </a:r>
            <a:r>
              <a:rPr lang="en-US" sz="1200" kern="1200" dirty="0" smtClean="0">
                <a:solidFill>
                  <a:schemeClr val="tx1"/>
                </a:solidFill>
                <a:latin typeface="+mn-lt"/>
                <a:ea typeface="+mn-ea"/>
                <a:cs typeface="+mn-cs"/>
              </a:rPr>
              <a:t>Students will tackle a very relevant topic to their lives in this lesson: the violence, bullying, and harassment that occurs in their daily lives through electronic media. Students will begin by taking inventory of their own electronic activity and the places where they have observed negative interactions. Then they will analyze the drawbacks and benefits of electronic media. Next they will read about technology &amp; youth violence and electronic aggression, followed by a jigsaw where they will work in teams to dig deeper and present to their peers. Finally, students will listen to a CDC </a:t>
            </a:r>
            <a:r>
              <a:rPr lang="en-US" sz="1200" kern="1200" dirty="0" err="1" smtClean="0">
                <a:solidFill>
                  <a:schemeClr val="tx1"/>
                </a:solidFill>
                <a:latin typeface="+mn-lt"/>
                <a:ea typeface="+mn-ea"/>
                <a:cs typeface="+mn-cs"/>
              </a:rPr>
              <a:t>Podcast</a:t>
            </a:r>
            <a:r>
              <a:rPr lang="en-US" sz="1200" kern="1200" dirty="0" smtClean="0">
                <a:solidFill>
                  <a:schemeClr val="tx1"/>
                </a:solidFill>
                <a:latin typeface="+mn-lt"/>
                <a:ea typeface="+mn-ea"/>
                <a:cs typeface="+mn-cs"/>
              </a:rPr>
              <a:t> about electronic aggression.</a:t>
            </a:r>
          </a:p>
          <a:p>
            <a:endParaRPr lang="en-US" dirty="0" smtClean="0"/>
          </a:p>
          <a:p>
            <a:r>
              <a:rPr lang="en-US" dirty="0" smtClean="0"/>
              <a:t>Image source: </a:t>
            </a:r>
            <a:r>
              <a:rPr lang="en-US" dirty="0" err="1" smtClean="0"/>
              <a:t>Flickr</a:t>
            </a:r>
            <a:r>
              <a:rPr lang="en-US" dirty="0" smtClean="0"/>
              <a:t>, http://www.flickr.com/photos/themegster/3363714747/</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a:t>
            </a:r>
            <a:r>
              <a:rPr lang="en-US" baseline="0" dirty="0" smtClean="0"/>
              <a:t> of this homework assignment is to empower students to think about their role in helping to prevent, reduce, and stop electronic aggression. Students may choose to focus on one particular form (i.e. </a:t>
            </a:r>
            <a:r>
              <a:rPr lang="en-US" baseline="0" dirty="0" err="1" smtClean="0"/>
              <a:t>texting</a:t>
            </a:r>
            <a:r>
              <a:rPr lang="en-US" baseline="0" dirty="0" smtClean="0"/>
              <a:t>), one population (i.e. boys or girls), one type of aggression (i.e. name-calling), etc. The instructor can also choose to allow students to work with partners or in groups, if desired.</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Some students in the class</a:t>
            </a:r>
            <a:r>
              <a:rPr lang="en-US" baseline="0" dirty="0" smtClean="0"/>
              <a:t> are likely to have been victims or perpetrators of internet harassment or electronic aggression. Be upfront about this fact but remind students that the learning environment will always be respectful and sensitive to others’ emotions, feelings, and experiences, regardless of their possible status as a victim or perpetrator. Students in the class may even have existing interactions (sometimes negative) with others in the class, so it is especially important to inform them that personal connections are being recognized individually but will not be discussed publicly. </a:t>
            </a:r>
            <a:r>
              <a:rPr lang="en-US" dirty="0" smtClean="0"/>
              <a:t>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a:t>
            </a:r>
            <a:r>
              <a:rPr lang="en-US" baseline="0" dirty="0" smtClean="0"/>
              <a:t> students, “Do you feel that teens today have an appropriate amount of freedom and independence in their online activities? Too much? Too little? Whose responsibility is it to regulate this?”</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short introduction will frame technology in a</a:t>
            </a:r>
            <a:r>
              <a:rPr lang="en-US" baseline="0" dirty="0" smtClean="0"/>
              <a:t> neutral tone—with it’s positive benefits to society as well as its inherent risks.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 for other examples of electronic aggression they</a:t>
            </a:r>
            <a:r>
              <a:rPr lang="en-US" baseline="0" dirty="0" smtClean="0"/>
              <a:t> can imagine or are aware of.</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Make 4 copies of each section as</a:t>
            </a:r>
            <a:r>
              <a:rPr lang="en-US" baseline="0" dirty="0" smtClean="0"/>
              <a:t> a class set. The entire packet it 24 pages, so avoiding making copies of the entire packet for every student will save paper. Alternatively, if technology is available, the PDF or website link can be shared with them electronically. </a:t>
            </a:r>
            <a:r>
              <a:rPr lang="en-US" dirty="0" smtClean="0"/>
              <a:t>Split students into 8 groups so that each question is covered by only</a:t>
            </a:r>
            <a:r>
              <a:rPr lang="en-US" baseline="0" dirty="0" smtClean="0"/>
              <a:t> one group. Suggested time frame for reading and preparing presentation: 15 minutes. Suggested timeframe for presentations: 20 minutes (try to set a visible timer to limit student presentation time and keep things moving with only a minute or two of transition time in between. Presentations can be informal.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1. teasing, telling lies, making fun of others, spreading rumors, making threatening or aggressive comments</a:t>
            </a:r>
          </a:p>
          <a:p>
            <a:r>
              <a:rPr lang="en-US" sz="1200" kern="1200" dirty="0" smtClean="0">
                <a:solidFill>
                  <a:schemeClr val="tx1"/>
                </a:solidFill>
                <a:latin typeface="+mn-lt"/>
                <a:ea typeface="+mn-ea"/>
                <a:cs typeface="+mn-cs"/>
              </a:rPr>
              <a:t>2. media coverage prompted initial interest and calls from state and local agencies requesting help and guidance; the CDC convened an expert panel to determine prevalence and risk and protective factors</a:t>
            </a:r>
          </a:p>
          <a:p>
            <a:r>
              <a:rPr lang="en-US" sz="1200" kern="1200" dirty="0" smtClean="0">
                <a:solidFill>
                  <a:schemeClr val="tx1"/>
                </a:solidFill>
                <a:latin typeface="+mn-lt"/>
                <a:ea typeface="+mn-ea"/>
                <a:cs typeface="+mn-cs"/>
              </a:rPr>
              <a:t>3. there are few research studies; the studies so far have indicated that rates of electronic aggression or internet harassment are increasing (a rise from 6% to 9% in the past several hears)</a:t>
            </a:r>
          </a:p>
          <a:p>
            <a:r>
              <a:rPr lang="en-US" sz="1200" kern="1200" dirty="0" smtClean="0">
                <a:solidFill>
                  <a:schemeClr val="tx1"/>
                </a:solidFill>
                <a:latin typeface="+mn-lt"/>
                <a:ea typeface="+mn-ea"/>
                <a:cs typeface="+mn-cs"/>
              </a:rPr>
              <a:t>4. detention, skipping school, suspensions, behavioral problems, stress</a:t>
            </a:r>
          </a:p>
          <a:p>
            <a:r>
              <a:rPr lang="en-US" sz="1200" kern="1200" dirty="0" smtClean="0">
                <a:solidFill>
                  <a:schemeClr val="tx1"/>
                </a:solidFill>
                <a:latin typeface="+mn-lt"/>
                <a:ea typeface="+mn-ea"/>
                <a:cs typeface="+mn-cs"/>
              </a:rPr>
              <a:t>5. helps improve communication (i.e. with peers and family), helps connect with people around the world, allows teens to quickly and easily access information to build knowledge base</a:t>
            </a:r>
          </a:p>
          <a:p>
            <a:r>
              <a:rPr lang="en-US" sz="1200" kern="1200" dirty="0" smtClean="0">
                <a:solidFill>
                  <a:schemeClr val="tx1"/>
                </a:solidFill>
                <a:latin typeface="+mn-lt"/>
                <a:ea typeface="+mn-ea"/>
                <a:cs typeface="+mn-cs"/>
              </a:rPr>
              <a:t>6. Media technology is contributing to new group of adolescents who are not traditionally harassed by peers. For the majority of the victims, the use of media technology created a new vulnerability that they did not experience in school or community previously.</a:t>
            </a:r>
          </a:p>
          <a:p>
            <a:r>
              <a:rPr lang="en-US" sz="1200" kern="1200" dirty="0" smtClean="0">
                <a:solidFill>
                  <a:schemeClr val="tx1"/>
                </a:solidFill>
                <a:latin typeface="+mn-lt"/>
                <a:ea typeface="+mn-ea"/>
                <a:cs typeface="+mn-cs"/>
              </a:rPr>
              <a:t>7. Answers will vary.</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8.png"/><Relationship Id="rId6" Type="http://schemas.openxmlformats.org/officeDocument/2006/relationships/hyperlink" Target="http://www.cdc.gov/violenceprevention/pdf/ea-tipsheet-a.pdf" TargetMode="External"/><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7.8:</a:t>
            </a:r>
            <a:br>
              <a:rPr lang="en-US" dirty="0" smtClean="0"/>
            </a:br>
            <a:r>
              <a:rPr lang="en-US" dirty="0" smtClean="0"/>
              <a:t>Electronic Aggression</a:t>
            </a:r>
            <a:endParaRPr lang="en-US" sz="4444" dirty="0"/>
          </a:p>
        </p:txBody>
      </p:sp>
      <p:sp>
        <p:nvSpPr>
          <p:cNvPr id="3" name="Subtitle 2"/>
          <p:cNvSpPr>
            <a:spLocks noGrp="1"/>
          </p:cNvSpPr>
          <p:nvPr>
            <p:ph type="subTitle" idx="1"/>
          </p:nvPr>
        </p:nvSpPr>
        <p:spPr/>
        <p:txBody>
          <a:bodyPr/>
          <a:lstStyle/>
          <a:p>
            <a:r>
              <a:rPr lang="en-US" dirty="0" smtClean="0"/>
              <a:t>Module 7: Violence</a:t>
            </a:r>
            <a:endParaRPr lang="en-US" dirty="0"/>
          </a:p>
        </p:txBody>
      </p:sp>
      <p:sp>
        <p:nvSpPr>
          <p:cNvPr id="4" name="Rectangle 3"/>
          <p:cNvSpPr/>
          <p:nvPr/>
        </p:nvSpPr>
        <p:spPr>
          <a:xfrm>
            <a:off x="304800" y="228600"/>
            <a:ext cx="3505200" cy="1569660"/>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400" dirty="0" smtClean="0"/>
              <a:t>Obj. 7.8:  Evaluate the impact of technology on personal, family, and community health.</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4419600" y="911702"/>
            <a:ext cx="4036060" cy="312689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a:t>
            </a:r>
            <a:endParaRPr lang="en-US" b="1" dirty="0"/>
          </a:p>
        </p:txBody>
      </p:sp>
      <p:sp>
        <p:nvSpPr>
          <p:cNvPr id="3" name="Content Placeholder 2"/>
          <p:cNvSpPr>
            <a:spLocks noGrp="1"/>
          </p:cNvSpPr>
          <p:nvPr>
            <p:ph sz="quarter" idx="1"/>
          </p:nvPr>
        </p:nvSpPr>
        <p:spPr>
          <a:xfrm>
            <a:off x="612648" y="1981200"/>
            <a:ext cx="8153400" cy="4495800"/>
          </a:xfrm>
        </p:spPr>
        <p:txBody>
          <a:bodyPr>
            <a:normAutofit fontScale="92500" lnSpcReduction="10000"/>
          </a:bodyPr>
          <a:lstStyle/>
          <a:p>
            <a:r>
              <a:rPr lang="en-US" sz="2162" dirty="0" smtClean="0"/>
              <a:t>Propose a </a:t>
            </a:r>
            <a:r>
              <a:rPr lang="en-US" sz="2162" b="1" dirty="0" smtClean="0"/>
              <a:t>Public Service Announcement (PSA) </a:t>
            </a:r>
            <a:r>
              <a:rPr lang="en-US" sz="2162" dirty="0" smtClean="0"/>
              <a:t>or </a:t>
            </a:r>
            <a:r>
              <a:rPr lang="en-US" sz="2162" b="1" dirty="0" smtClean="0"/>
              <a:t>Social Media Campaign </a:t>
            </a:r>
            <a:r>
              <a:rPr lang="en-US" sz="2162" dirty="0" smtClean="0"/>
              <a:t>designed to prevent electronic aggression. On a separate sheet of paper, outline your proposal including the following information:</a:t>
            </a:r>
            <a:endParaRPr lang="en-US" sz="3600" dirty="0" smtClean="0"/>
          </a:p>
          <a:p>
            <a:pPr lvl="3"/>
            <a:r>
              <a:rPr lang="en-US" sz="2400" dirty="0" smtClean="0"/>
              <a:t>Description </a:t>
            </a:r>
            <a:r>
              <a:rPr lang="en-US" sz="2400" dirty="0" smtClean="0"/>
              <a:t>of the Campaign or PSA: </a:t>
            </a:r>
            <a:endParaRPr lang="en-US" sz="2800" dirty="0" smtClean="0"/>
          </a:p>
          <a:p>
            <a:pPr lvl="4"/>
            <a:r>
              <a:rPr lang="en-US" sz="2400" i="1" dirty="0" smtClean="0"/>
              <a:t>What it will say</a:t>
            </a:r>
            <a:endParaRPr lang="en-US" sz="2800" dirty="0" smtClean="0"/>
          </a:p>
          <a:p>
            <a:pPr lvl="4"/>
            <a:r>
              <a:rPr lang="en-US" sz="2400" i="1" dirty="0" smtClean="0"/>
              <a:t>Who the target audience is</a:t>
            </a:r>
            <a:endParaRPr lang="en-US" sz="2800" dirty="0" smtClean="0"/>
          </a:p>
          <a:p>
            <a:pPr lvl="4"/>
            <a:r>
              <a:rPr lang="en-US" sz="2400" i="1" dirty="0" smtClean="0"/>
              <a:t>When and how long it will run</a:t>
            </a:r>
            <a:endParaRPr lang="en-US" sz="2800" dirty="0" smtClean="0"/>
          </a:p>
          <a:p>
            <a:pPr lvl="4"/>
            <a:r>
              <a:rPr lang="en-US" sz="2400" i="1" dirty="0" smtClean="0"/>
              <a:t>Where it will run</a:t>
            </a:r>
            <a:endParaRPr lang="en-US" sz="2800" dirty="0" smtClean="0"/>
          </a:p>
          <a:p>
            <a:pPr lvl="3"/>
            <a:r>
              <a:rPr lang="en-US" sz="2400" dirty="0" smtClean="0"/>
              <a:t>Rationale for Campaign or PSA:</a:t>
            </a:r>
            <a:endParaRPr lang="en-US" sz="2800" dirty="0" smtClean="0"/>
          </a:p>
          <a:p>
            <a:pPr lvl="4"/>
            <a:r>
              <a:rPr lang="en-US" sz="2400" dirty="0" smtClean="0"/>
              <a:t>How will the information or message impact adolescents?</a:t>
            </a:r>
            <a:endParaRPr lang="en-US" sz="2800" dirty="0" smtClean="0"/>
          </a:p>
          <a:p>
            <a:pPr lvl="4"/>
            <a:r>
              <a:rPr lang="en-US" sz="2400" dirty="0" smtClean="0"/>
              <a:t>How will you know if it was effective? (What data could you collect?)</a:t>
            </a:r>
            <a:endParaRPr lang="en-US" sz="2800" dirty="0" smtClean="0"/>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a:t>
            </a:r>
            <a:endParaRPr lang="en-US" b="1" dirty="0"/>
          </a:p>
        </p:txBody>
      </p:sp>
      <p:sp>
        <p:nvSpPr>
          <p:cNvPr id="3" name="Content Placeholder 2"/>
          <p:cNvSpPr>
            <a:spLocks noGrp="1"/>
          </p:cNvSpPr>
          <p:nvPr>
            <p:ph sz="quarter" idx="1"/>
          </p:nvPr>
        </p:nvSpPr>
        <p:spPr>
          <a:xfrm>
            <a:off x="612648" y="1600199"/>
            <a:ext cx="8153400" cy="5005131"/>
          </a:xfrm>
        </p:spPr>
        <p:txBody>
          <a:bodyPr>
            <a:normAutofit fontScale="77500" lnSpcReduction="20000"/>
          </a:bodyPr>
          <a:lstStyle/>
          <a:p>
            <a:r>
              <a:rPr lang="en-US" dirty="0" smtClean="0"/>
              <a:t>1. </a:t>
            </a:r>
            <a:r>
              <a:rPr lang="en-US" dirty="0" smtClean="0"/>
              <a:t>Place a check </a:t>
            </a:r>
            <a:r>
              <a:rPr lang="en-US" dirty="0" smtClean="0"/>
              <a:t>mark </a:t>
            </a:r>
            <a:r>
              <a:rPr lang="en-US" dirty="0" smtClean="0"/>
              <a:t>next to any of the following electronic activities you have engaged in:</a:t>
            </a:r>
          </a:p>
          <a:p>
            <a:pPr>
              <a:buNone/>
            </a:pPr>
            <a:r>
              <a:rPr lang="en-US" dirty="0" smtClean="0"/>
              <a:t>		____ </a:t>
            </a:r>
            <a:r>
              <a:rPr lang="en-US" dirty="0" smtClean="0"/>
              <a:t>Texting</a:t>
            </a:r>
          </a:p>
          <a:p>
            <a:pPr>
              <a:buNone/>
            </a:pPr>
            <a:r>
              <a:rPr lang="en-US" dirty="0" smtClean="0"/>
              <a:t>		____ Blogging</a:t>
            </a:r>
          </a:p>
          <a:p>
            <a:pPr>
              <a:buNone/>
            </a:pPr>
            <a:r>
              <a:rPr lang="en-US" dirty="0" smtClean="0"/>
              <a:t>		____ E-mail</a:t>
            </a:r>
          </a:p>
          <a:p>
            <a:pPr>
              <a:buNone/>
            </a:pPr>
            <a:r>
              <a:rPr lang="en-US" dirty="0" smtClean="0"/>
              <a:t>		____ Social media (Facebook, Twitter, etc.)</a:t>
            </a:r>
          </a:p>
          <a:p>
            <a:pPr>
              <a:buNone/>
            </a:pPr>
            <a:r>
              <a:rPr lang="en-US" dirty="0" smtClean="0"/>
              <a:t>		____ Instant messaging </a:t>
            </a:r>
          </a:p>
          <a:p>
            <a:pPr>
              <a:buNone/>
            </a:pPr>
            <a:r>
              <a:rPr lang="en-US" dirty="0" smtClean="0"/>
              <a:t>		____ Video messaging</a:t>
            </a:r>
          </a:p>
          <a:p>
            <a:pPr>
              <a:buNone/>
            </a:pPr>
            <a:r>
              <a:rPr lang="en-US" dirty="0" smtClean="0"/>
              <a:t>		____ Youtube (posting content or commenting)</a:t>
            </a:r>
          </a:p>
          <a:p>
            <a:pPr>
              <a:buNone/>
            </a:pPr>
            <a:r>
              <a:rPr lang="en-US" dirty="0" smtClean="0"/>
              <a:t>		____ Other: ____________________________</a:t>
            </a:r>
            <a:endParaRPr lang="en-US" dirty="0" smtClean="0"/>
          </a:p>
          <a:p>
            <a:pPr lvl="0"/>
            <a:r>
              <a:rPr lang="en-US" dirty="0" smtClean="0"/>
              <a:t>2. Now  </a:t>
            </a:r>
            <a:r>
              <a:rPr lang="en-US" dirty="0" smtClean="0"/>
              <a:t>circle  any of the forms of electronic activity above on which you have seen negative  or hurtful messages directed toward yourself OR another person, at any point in the past</a:t>
            </a:r>
            <a:r>
              <a:rPr lang="en-US" dirty="0" smtClean="0"/>
              <a:t>. </a:t>
            </a:r>
          </a:p>
          <a:p>
            <a:pPr lvl="0"/>
            <a:r>
              <a:rPr lang="en-US" dirty="0" smtClean="0"/>
              <a:t>3. Based </a:t>
            </a:r>
            <a:r>
              <a:rPr lang="en-US" dirty="0" smtClean="0"/>
              <a:t>on your experiences, how big of a problem is this?</a:t>
            </a:r>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b="1" dirty="0"/>
          </a:p>
        </p:txBody>
      </p:sp>
      <p:sp>
        <p:nvSpPr>
          <p:cNvPr id="3" name="Content Placeholder 2"/>
          <p:cNvSpPr>
            <a:spLocks noGrp="1"/>
          </p:cNvSpPr>
          <p:nvPr>
            <p:ph sz="quarter" idx="1"/>
          </p:nvPr>
        </p:nvSpPr>
        <p:spPr/>
        <p:txBody>
          <a:bodyPr>
            <a:normAutofit lnSpcReduction="10000"/>
          </a:bodyPr>
          <a:lstStyle/>
          <a:p>
            <a:pPr lvl="1"/>
            <a:r>
              <a:rPr lang="en-US" sz="2800" dirty="0" smtClean="0"/>
              <a:t>1. What </a:t>
            </a:r>
            <a:r>
              <a:rPr lang="en-US" sz="2800" dirty="0" smtClean="0"/>
              <a:t>are the </a:t>
            </a:r>
            <a:r>
              <a:rPr lang="en-US" sz="2800" b="1" dirty="0" smtClean="0"/>
              <a:t>benefits</a:t>
            </a:r>
            <a:r>
              <a:rPr lang="en-US" sz="2800" dirty="0" smtClean="0"/>
              <a:t> of the presence of electronic communications and activity in the lives of adolescents?</a:t>
            </a:r>
            <a:endParaRPr lang="en-US" sz="3200" dirty="0" smtClean="0"/>
          </a:p>
          <a:p>
            <a:pPr lvl="1"/>
            <a:r>
              <a:rPr lang="en-US" sz="2800" dirty="0" smtClean="0"/>
              <a:t>2. What </a:t>
            </a:r>
            <a:r>
              <a:rPr lang="en-US" sz="2800" dirty="0" smtClean="0"/>
              <a:t>are the </a:t>
            </a:r>
            <a:r>
              <a:rPr lang="en-US" sz="2800" b="1" dirty="0" smtClean="0"/>
              <a:t>drawbacks, risks, or dangers</a:t>
            </a:r>
            <a:r>
              <a:rPr lang="en-US" sz="2800" dirty="0" smtClean="0"/>
              <a:t> of electronic communications and activity in the lives of adolescents?</a:t>
            </a:r>
            <a:endParaRPr lang="en-US" sz="3200" dirty="0" smtClean="0"/>
          </a:p>
          <a:p>
            <a:pPr lvl="1"/>
            <a:r>
              <a:rPr lang="en-US" sz="2800" dirty="0" smtClean="0"/>
              <a:t>3. What </a:t>
            </a:r>
            <a:r>
              <a:rPr lang="en-US" sz="2800" dirty="0" smtClean="0"/>
              <a:t>can adolescents or others who have relationships with them (i.e. parents, friends, teachers, coach, etc.) do to ensure the </a:t>
            </a:r>
            <a:r>
              <a:rPr lang="en-US" sz="2800" b="1" dirty="0" smtClean="0"/>
              <a:t>benefits </a:t>
            </a:r>
            <a:r>
              <a:rPr lang="en-US" sz="2800" dirty="0" smtClean="0"/>
              <a:t>are emphasized and </a:t>
            </a:r>
            <a:r>
              <a:rPr lang="en-US" sz="2800" b="1" dirty="0" smtClean="0"/>
              <a:t>risks or dangers </a:t>
            </a:r>
            <a:r>
              <a:rPr lang="en-US" sz="2800" dirty="0" smtClean="0"/>
              <a:t>are minimized?</a:t>
            </a:r>
            <a:endParaRPr lang="en-US" sz="3200" dirty="0" smtClean="0"/>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Technology &amp; Youth Violence:</a:t>
            </a:r>
            <a:endParaRPr lang="en-US" b="1" dirty="0"/>
          </a:p>
        </p:txBody>
      </p:sp>
      <p:sp>
        <p:nvSpPr>
          <p:cNvPr id="3" name="Content Placeholder 2"/>
          <p:cNvSpPr>
            <a:spLocks noGrp="1"/>
          </p:cNvSpPr>
          <p:nvPr>
            <p:ph sz="quarter" idx="1"/>
          </p:nvPr>
        </p:nvSpPr>
        <p:spPr/>
        <p:txBody>
          <a:bodyPr/>
          <a:lstStyle/>
          <a:p>
            <a:r>
              <a:rPr lang="en-US" b="1" dirty="0" smtClean="0"/>
              <a:t>What benefits does technology provide youth?</a:t>
            </a:r>
          </a:p>
          <a:p>
            <a:r>
              <a:rPr lang="en-US" b="1" dirty="0" smtClean="0"/>
              <a:t>What risks does technology provide youth?</a:t>
            </a:r>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Technology &amp; Youth Violence:</a:t>
            </a:r>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pic>
        <p:nvPicPr>
          <p:cNvPr id="6" name="Picture 5"/>
          <p:cNvPicPr>
            <a:picLocks noChangeAspect="1"/>
          </p:cNvPicPr>
          <p:nvPr/>
        </p:nvPicPr>
        <p:blipFill>
          <a:blip r:embed="rId4"/>
          <a:stretch>
            <a:fillRect/>
          </a:stretch>
        </p:blipFill>
        <p:spPr>
          <a:xfrm>
            <a:off x="228600" y="2057400"/>
            <a:ext cx="2807099" cy="4038600"/>
          </a:xfrm>
          <a:prstGeom prst="rect">
            <a:avLst/>
          </a:prstGeom>
        </p:spPr>
      </p:pic>
      <p:pic>
        <p:nvPicPr>
          <p:cNvPr id="8" name="Picture 7"/>
          <p:cNvPicPr>
            <a:picLocks noChangeAspect="1"/>
          </p:cNvPicPr>
          <p:nvPr/>
        </p:nvPicPr>
        <p:blipFill>
          <a:blip r:embed="rId5"/>
          <a:stretch>
            <a:fillRect/>
          </a:stretch>
        </p:blipFill>
        <p:spPr>
          <a:xfrm>
            <a:off x="3581400" y="2209800"/>
            <a:ext cx="3691890" cy="3886200"/>
          </a:xfrm>
          <a:prstGeom prst="rect">
            <a:avLst/>
          </a:prstGeom>
        </p:spPr>
      </p:pic>
      <p:sp>
        <p:nvSpPr>
          <p:cNvPr id="9" name="TextBox 8"/>
          <p:cNvSpPr txBox="1"/>
          <p:nvPr/>
        </p:nvSpPr>
        <p:spPr>
          <a:xfrm>
            <a:off x="228600" y="6528808"/>
            <a:ext cx="6532958" cy="307777"/>
          </a:xfrm>
          <a:prstGeom prst="rect">
            <a:avLst/>
          </a:prstGeom>
          <a:noFill/>
        </p:spPr>
        <p:txBody>
          <a:bodyPr wrap="none" rtlCol="0">
            <a:spAutoFit/>
          </a:bodyPr>
          <a:lstStyle/>
          <a:p>
            <a:r>
              <a:rPr lang="en-US" sz="1400" b="1" dirty="0" smtClean="0"/>
              <a:t>Source</a:t>
            </a:r>
            <a:r>
              <a:rPr lang="en-US" sz="1400" dirty="0" smtClean="0"/>
              <a:t>:  CDC Tip Sheet (</a:t>
            </a:r>
            <a:r>
              <a:rPr lang="en-US" sz="1400" dirty="0" smtClean="0">
                <a:hlinkClick r:id="rId6"/>
              </a:rPr>
              <a:t>http://www.cdc.gov/violenceprevention/pdf/ea-tipsheet-a.pdf</a:t>
            </a:r>
            <a:r>
              <a:rPr lang="en-US" sz="1400" dirty="0" smtClean="0"/>
              <a:t>)</a:t>
            </a:r>
            <a:endParaRPr lang="en-US" sz="1400" dirty="0" smtClean="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Electronic Aggression Jigsaw:</a:t>
            </a:r>
            <a:endParaRPr lang="en-US" b="1" dirty="0"/>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pic>
        <p:nvPicPr>
          <p:cNvPr id="6" name="Picture 5"/>
          <p:cNvPicPr>
            <a:picLocks noChangeAspect="1"/>
          </p:cNvPicPr>
          <p:nvPr/>
        </p:nvPicPr>
        <p:blipFill>
          <a:blip r:embed="rId4"/>
          <a:stretch>
            <a:fillRect/>
          </a:stretch>
        </p:blipFill>
        <p:spPr>
          <a:xfrm>
            <a:off x="378481" y="1727200"/>
            <a:ext cx="8626143" cy="31496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Electronic Aggression Jigsaw:</a:t>
            </a:r>
            <a:endParaRPr lang="en-US" b="1" dirty="0"/>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pic>
        <p:nvPicPr>
          <p:cNvPr id="7" name="Picture 6"/>
          <p:cNvPicPr>
            <a:picLocks noChangeAspect="1"/>
          </p:cNvPicPr>
          <p:nvPr/>
        </p:nvPicPr>
        <p:blipFill>
          <a:blip r:embed="rId4"/>
          <a:stretch>
            <a:fillRect/>
          </a:stretch>
        </p:blipFill>
        <p:spPr>
          <a:xfrm>
            <a:off x="612648" y="1600200"/>
            <a:ext cx="6473952" cy="517212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Podcast</a:t>
            </a:r>
            <a:r>
              <a:rPr lang="en-US" b="1" dirty="0" smtClean="0"/>
              <a:t> on Electronic Aggression</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381000" y="1600200"/>
            <a:ext cx="8153400" cy="4495800"/>
          </a:xfrm>
        </p:spPr>
        <p:txBody>
          <a:bodyPr>
            <a:normAutofit fontScale="85000" lnSpcReduction="20000"/>
          </a:bodyPr>
          <a:lstStyle/>
          <a:p>
            <a:pPr lvl="0"/>
            <a:r>
              <a:rPr lang="en-US" dirty="0" smtClean="0"/>
              <a:t>1. What </a:t>
            </a:r>
            <a:r>
              <a:rPr lang="en-US" dirty="0" smtClean="0"/>
              <a:t>are some examples of types of </a:t>
            </a:r>
            <a:r>
              <a:rPr lang="en-US" dirty="0" smtClean="0"/>
              <a:t>electronic aggression </a:t>
            </a:r>
            <a:r>
              <a:rPr lang="en-US" dirty="0" smtClean="0"/>
              <a:t>mentioned in the </a:t>
            </a:r>
            <a:r>
              <a:rPr lang="en-US" dirty="0" err="1" smtClean="0"/>
              <a:t>Podcast</a:t>
            </a:r>
            <a:r>
              <a:rPr lang="en-US" dirty="0" smtClean="0"/>
              <a:t>?</a:t>
            </a:r>
            <a:endParaRPr lang="en-US" dirty="0" smtClean="0"/>
          </a:p>
          <a:p>
            <a:pPr lvl="0"/>
            <a:r>
              <a:rPr lang="en-US" dirty="0" smtClean="0"/>
              <a:t>2. Why </a:t>
            </a:r>
            <a:r>
              <a:rPr lang="en-US" dirty="0" smtClean="0"/>
              <a:t>is the CDC focusing on this issue?</a:t>
            </a:r>
            <a:endParaRPr lang="en-US" dirty="0" smtClean="0"/>
          </a:p>
          <a:p>
            <a:pPr lvl="0"/>
            <a:r>
              <a:rPr lang="en-US" dirty="0" smtClean="0"/>
              <a:t>3. Why </a:t>
            </a:r>
            <a:r>
              <a:rPr lang="en-US" dirty="0" smtClean="0"/>
              <a:t>is electronic aggression considered an emerging public health problem?</a:t>
            </a:r>
            <a:endParaRPr lang="en-US" dirty="0" smtClean="0"/>
          </a:p>
          <a:p>
            <a:pPr lvl="0"/>
            <a:r>
              <a:rPr lang="en-US" dirty="0" smtClean="0"/>
              <a:t>4. What </a:t>
            </a:r>
            <a:r>
              <a:rPr lang="en-US" dirty="0" smtClean="0"/>
              <a:t>negative effects are more likely for victims of electronic aggression?</a:t>
            </a:r>
            <a:endParaRPr lang="en-US" dirty="0" smtClean="0"/>
          </a:p>
          <a:p>
            <a:pPr lvl="0"/>
            <a:r>
              <a:rPr lang="en-US" dirty="0" smtClean="0"/>
              <a:t>5. What </a:t>
            </a:r>
            <a:r>
              <a:rPr lang="en-US" dirty="0" smtClean="0"/>
              <a:t>are the benefits of electronic media for adolescents?</a:t>
            </a:r>
            <a:endParaRPr lang="en-US" dirty="0" smtClean="0"/>
          </a:p>
          <a:p>
            <a:pPr lvl="0"/>
            <a:r>
              <a:rPr lang="en-US" dirty="0" smtClean="0"/>
              <a:t>6. What </a:t>
            </a:r>
            <a:r>
              <a:rPr lang="en-US" dirty="0" smtClean="0"/>
              <a:t>was the key finding mentioned in the </a:t>
            </a:r>
            <a:r>
              <a:rPr lang="en-US" dirty="0" err="1" smtClean="0"/>
              <a:t>Podcast</a:t>
            </a:r>
            <a:r>
              <a:rPr lang="en-US" dirty="0" smtClean="0"/>
              <a:t>?</a:t>
            </a:r>
            <a:endParaRPr lang="en-US" dirty="0" smtClean="0"/>
          </a:p>
          <a:p>
            <a:r>
              <a:rPr lang="en-US" dirty="0" smtClean="0"/>
              <a:t>7. This </a:t>
            </a:r>
            <a:r>
              <a:rPr lang="en-US" dirty="0" err="1" smtClean="0"/>
              <a:t>Podcast</a:t>
            </a:r>
            <a:r>
              <a:rPr lang="en-US" dirty="0" smtClean="0"/>
              <a:t> was released in 2007. Do you think any of the findings or information was dated? If so, which ones?</a:t>
            </a:r>
          </a:p>
          <a:p>
            <a:endParaRPr lang="en-US" b="1" dirty="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a:t>
            </a:r>
            <a:r>
              <a:rPr lang="en-US" b="1" dirty="0" smtClean="0"/>
              <a:t>:</a:t>
            </a:r>
            <a:r>
              <a:rPr lang="en-US" dirty="0" smtClean="0"/>
              <a:t> Summarize</a:t>
            </a:r>
            <a:endParaRPr lang="en-US" b="1"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
        <p:nvSpPr>
          <p:cNvPr id="5" name="Content Placeholder 2"/>
          <p:cNvSpPr>
            <a:spLocks noGrp="1"/>
          </p:cNvSpPr>
          <p:nvPr>
            <p:ph sz="quarter" idx="1"/>
          </p:nvPr>
        </p:nvSpPr>
        <p:spPr>
          <a:xfrm>
            <a:off x="612648" y="1600200"/>
            <a:ext cx="8153400" cy="4495800"/>
          </a:xfrm>
        </p:spPr>
        <p:txBody>
          <a:bodyPr/>
          <a:lstStyle/>
          <a:p>
            <a:r>
              <a:rPr lang="en-US" dirty="0" smtClean="0"/>
              <a:t>Explain the impact of technology on health for adolescents.</a:t>
            </a:r>
          </a:p>
          <a:p>
            <a:endParaRPr lang="en-US" b="1"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3476</TotalTime>
  <Words>1218</Words>
  <Application>Microsoft Macintosh PowerPoint</Application>
  <PresentationFormat>On-screen Show (4:3)</PresentationFormat>
  <Paragraphs>72</Paragraphs>
  <Slides>10</Slides>
  <Notes>10</Notes>
  <HiddenSlides>0</HiddenSlides>
  <MMClips>0</MMClips>
  <ScaleCrop>false</ScaleCrop>
  <HeadingPairs>
    <vt:vector size="4" baseType="variant">
      <vt:variant>
        <vt:lpstr>Design Template</vt:lpstr>
      </vt:variant>
      <vt:variant>
        <vt:i4>1</vt:i4>
      </vt:variant>
      <vt:variant>
        <vt:lpstr>Slide Titles</vt:lpstr>
      </vt:variant>
      <vt:variant>
        <vt:i4>10</vt:i4>
      </vt:variant>
    </vt:vector>
  </HeadingPairs>
  <TitlesOfParts>
    <vt:vector size="11" baseType="lpstr">
      <vt:lpstr>Median</vt:lpstr>
      <vt:lpstr>Lesson 7.8: Electronic Aggression</vt:lpstr>
      <vt:lpstr>Do Now</vt:lpstr>
      <vt:lpstr>Discuss</vt:lpstr>
      <vt:lpstr>Technology &amp; Youth Violence:</vt:lpstr>
      <vt:lpstr>Technology &amp; Youth Violence:</vt:lpstr>
      <vt:lpstr>Electronic Aggression Jigsaw:</vt:lpstr>
      <vt:lpstr>Electronic Aggression Jigsaw:</vt:lpstr>
      <vt:lpstr>Podcast on Electronic Aggression</vt:lpstr>
      <vt:lpstr>Assess: Summarize</vt:lpstr>
      <vt:lpstr>Homework:</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77</cp:revision>
  <dcterms:created xsi:type="dcterms:W3CDTF">2014-03-01T20:48:55Z</dcterms:created>
  <dcterms:modified xsi:type="dcterms:W3CDTF">2014-03-02T00:17:08Z</dcterms:modified>
</cp:coreProperties>
</file>