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60" r:id="rId4"/>
    <p:sldId id="258" r:id="rId5"/>
    <p:sldId id="265" r:id="rId6"/>
    <p:sldId id="295" r:id="rId7"/>
    <p:sldId id="267" r:id="rId8"/>
    <p:sldId id="296" r:id="rId9"/>
    <p:sldId id="280" r:id="rId10"/>
    <p:sldId id="281" r:id="rId11"/>
    <p:sldId id="282" r:id="rId12"/>
    <p:sldId id="284" r:id="rId13"/>
    <p:sldId id="285" r:id="rId14"/>
    <p:sldId id="294" r:id="rId15"/>
    <p:sldId id="283" r:id="rId16"/>
    <p:sldId id="261" r:id="rId17"/>
    <p:sldId id="288" r:id="rId18"/>
    <p:sldId id="289" r:id="rId19"/>
    <p:sldId id="291" r:id="rId20"/>
    <p:sldId id="290" r:id="rId21"/>
    <p:sldId id="292" r:id="rId22"/>
    <p:sldId id="302" r:id="rId23"/>
    <p:sldId id="299" r:id="rId24"/>
    <p:sldId id="305" r:id="rId25"/>
    <p:sldId id="306" r:id="rId26"/>
    <p:sldId id="308" r:id="rId27"/>
    <p:sldId id="263" r:id="rId28"/>
    <p:sldId id="271" r:id="rId29"/>
    <p:sldId id="272" r:id="rId30"/>
    <p:sldId id="273" r:id="rId31"/>
    <p:sldId id="274" r:id="rId32"/>
    <p:sldId id="275" r:id="rId33"/>
    <p:sldId id="276" r:id="rId34"/>
    <p:sldId id="277" r:id="rId35"/>
    <p:sldId id="313" r:id="rId36"/>
    <p:sldId id="310" r:id="rId37"/>
    <p:sldId id="311" r:id="rId38"/>
    <p:sldId id="31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1" autoAdjust="0"/>
    <p:restoredTop sz="82289" autoAdjust="0"/>
  </p:normalViewPr>
  <p:slideViewPr>
    <p:cSldViewPr snapToGrid="0">
      <p:cViewPr varScale="1">
        <p:scale>
          <a:sx n="91" d="100"/>
          <a:sy n="91" d="100"/>
        </p:scale>
        <p:origin x="1212" y="84"/>
      </p:cViewPr>
      <p:guideLst/>
    </p:cSldViewPr>
  </p:slideViewPr>
  <p:outlineViewPr>
    <p:cViewPr>
      <p:scale>
        <a:sx n="33" d="100"/>
        <a:sy n="33" d="100"/>
      </p:scale>
      <p:origin x="0" y="-22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CF8B6-B05A-4E6A-AE6D-B010552FCE9F}" type="datetimeFigureOut">
              <a:rPr lang="en-US" smtClean="0"/>
              <a:t>4/18/2019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D1D97-2BC7-4341-B157-52B5627CE1BD}" type="slidenum">
              <a:rPr lang="en-US" smtClean="0"/>
              <a:t>‹#›</a:t>
            </a:fld>
            <a:endParaRPr lang="en-US"/>
          </a:p>
        </p:txBody>
      </p:sp>
    </p:spTree>
    <p:extLst>
      <p:ext uri="{BB962C8B-B14F-4D97-AF65-F5344CB8AC3E}">
        <p14:creationId xmlns:p14="http://schemas.microsoft.com/office/powerpoint/2010/main" val="1646185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search</a:t>
            </a:r>
            <a:r>
              <a:rPr lang="en-US" baseline="0" dirty="0"/>
              <a:t> features in IOER one can search for teaching and learning resources, user and organizational libraries, and Learning lists/sets.</a:t>
            </a:r>
          </a:p>
          <a:p>
            <a:endParaRPr lang="en-US" dirty="0"/>
          </a:p>
        </p:txBody>
      </p:sp>
      <p:sp>
        <p:nvSpPr>
          <p:cNvPr id="4" name="Slide Number Placeholder 3"/>
          <p:cNvSpPr>
            <a:spLocks noGrp="1"/>
          </p:cNvSpPr>
          <p:nvPr>
            <p:ph type="sldNum" sz="quarter" idx="10"/>
          </p:nvPr>
        </p:nvSpPr>
        <p:spPr/>
        <p:txBody>
          <a:bodyPr/>
          <a:lstStyle/>
          <a:p>
            <a:fld id="{4DFD1D97-2BC7-4341-B157-52B5627CE1BD}" type="slidenum">
              <a:rPr lang="en-US" smtClean="0"/>
              <a:t>4</a:t>
            </a:fld>
            <a:endParaRPr lang="en-US"/>
          </a:p>
        </p:txBody>
      </p:sp>
    </p:spTree>
    <p:extLst>
      <p:ext uri="{BB962C8B-B14F-4D97-AF65-F5344CB8AC3E}">
        <p14:creationId xmlns:p14="http://schemas.microsoft.com/office/powerpoint/2010/main" val="376822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D1D97-2BC7-4341-B157-52B5627CE1BD}" type="slidenum">
              <a:rPr lang="en-US" smtClean="0"/>
              <a:t>23</a:t>
            </a:fld>
            <a:endParaRPr lang="en-US"/>
          </a:p>
        </p:txBody>
      </p:sp>
    </p:spTree>
    <p:extLst>
      <p:ext uri="{BB962C8B-B14F-4D97-AF65-F5344CB8AC3E}">
        <p14:creationId xmlns:p14="http://schemas.microsoft.com/office/powerpoint/2010/main" val="2112201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D1D97-2BC7-4341-B157-52B5627CE1BD}" type="slidenum">
              <a:rPr lang="en-US" smtClean="0"/>
              <a:t>25</a:t>
            </a:fld>
            <a:endParaRPr lang="en-US"/>
          </a:p>
        </p:txBody>
      </p:sp>
    </p:spTree>
    <p:extLst>
      <p:ext uri="{BB962C8B-B14F-4D97-AF65-F5344CB8AC3E}">
        <p14:creationId xmlns:p14="http://schemas.microsoft.com/office/powerpoint/2010/main" val="128373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baseline="0">
              <a:solidFill>
                <a:schemeClr val="dk1"/>
              </a:solidFill>
              <a:latin typeface="Arial"/>
              <a:ea typeface="Arial"/>
              <a:cs typeface="Arial"/>
              <a:sym typeface="Arial"/>
            </a:endParaRPr>
          </a:p>
        </p:txBody>
      </p:sp>
      <p:sp>
        <p:nvSpPr>
          <p:cNvPr id="150" name="Shape 150"/>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defTabSz="914400">
              <a:buClr>
                <a:srgbClr val="000000"/>
              </a:buClr>
              <a:buSzPct val="25000"/>
              <a:buFont typeface="Calibri"/>
              <a:buNone/>
            </a:pPr>
            <a:fld id="{00000000-1234-1234-1234-123412341234}" type="slidenum">
              <a:rPr lang="en" sz="1400" kern="0">
                <a:solidFill>
                  <a:srgbClr val="000000"/>
                </a:solidFill>
                <a:ea typeface="Calibri"/>
                <a:cs typeface="Calibri"/>
                <a:sym typeface="Calibri"/>
                <a:rtl val="0"/>
              </a:rPr>
              <a:pPr defTabSz="914400">
                <a:buClr>
                  <a:srgbClr val="000000"/>
                </a:buClr>
                <a:buSzPct val="25000"/>
                <a:buFont typeface="Calibri"/>
                <a:buNone/>
              </a:pPr>
              <a:t>33</a:t>
            </a:fld>
            <a:endParaRPr lang="en" sz="1400" kern="0">
              <a:solidFill>
                <a:srgbClr val="000000"/>
              </a:solidFill>
              <a:ea typeface="Calibri"/>
              <a:cs typeface="Calibri"/>
              <a:sym typeface="Calibri"/>
              <a:rtl val="0"/>
            </a:endParaRPr>
          </a:p>
        </p:txBody>
      </p:sp>
    </p:spTree>
    <p:extLst>
      <p:ext uri="{BB962C8B-B14F-4D97-AF65-F5344CB8AC3E}">
        <p14:creationId xmlns:p14="http://schemas.microsoft.com/office/powerpoint/2010/main" val="2182436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335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BAEDF3-3B3C-4FBE-8867-B574D9DCFDBA}" type="slidenum">
              <a:rPr lang="en-US" smtClean="0"/>
              <a:t>38</a:t>
            </a:fld>
            <a:endParaRPr lang="en-US" dirty="0"/>
          </a:p>
        </p:txBody>
      </p:sp>
    </p:spTree>
    <p:extLst>
      <p:ext uri="{BB962C8B-B14F-4D97-AF65-F5344CB8AC3E}">
        <p14:creationId xmlns:p14="http://schemas.microsoft.com/office/powerpoint/2010/main" val="2356196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D1D97-2BC7-4341-B157-52B5627CE1BD}" type="slidenum">
              <a:rPr lang="en-US" smtClean="0"/>
              <a:t>7</a:t>
            </a:fld>
            <a:endParaRPr lang="en-US"/>
          </a:p>
        </p:txBody>
      </p:sp>
    </p:spTree>
    <p:extLst>
      <p:ext uri="{BB962C8B-B14F-4D97-AF65-F5344CB8AC3E}">
        <p14:creationId xmlns:p14="http://schemas.microsoft.com/office/powerpoint/2010/main" val="278214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title</a:t>
            </a:r>
            <a:r>
              <a:rPr lang="en-US" baseline="0" dirty="0"/>
              <a:t> of a resource to open the detail page. </a:t>
            </a:r>
            <a:endParaRPr lang="en-US" dirty="0"/>
          </a:p>
        </p:txBody>
      </p:sp>
      <p:sp>
        <p:nvSpPr>
          <p:cNvPr id="4" name="Slide Number Placeholder 3"/>
          <p:cNvSpPr>
            <a:spLocks noGrp="1"/>
          </p:cNvSpPr>
          <p:nvPr>
            <p:ph type="sldNum" sz="quarter" idx="10"/>
          </p:nvPr>
        </p:nvSpPr>
        <p:spPr/>
        <p:txBody>
          <a:bodyPr/>
          <a:lstStyle/>
          <a:p>
            <a:fld id="{4DFD1D97-2BC7-4341-B157-52B5627CE1BD}" type="slidenum">
              <a:rPr lang="en-US" smtClean="0"/>
              <a:t>10</a:t>
            </a:fld>
            <a:endParaRPr lang="en-US"/>
          </a:p>
        </p:txBody>
      </p:sp>
    </p:spTree>
    <p:extLst>
      <p:ext uri="{BB962C8B-B14F-4D97-AF65-F5344CB8AC3E}">
        <p14:creationId xmlns:p14="http://schemas.microsoft.com/office/powerpoint/2010/main" val="3966163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detail page provides</a:t>
            </a:r>
            <a:r>
              <a:rPr lang="en-US" baseline="0" dirty="0"/>
              <a:t> more information about the resource. </a:t>
            </a:r>
            <a:endParaRPr lang="en-US" dirty="0"/>
          </a:p>
        </p:txBody>
      </p:sp>
      <p:sp>
        <p:nvSpPr>
          <p:cNvPr id="4" name="Slide Number Placeholder 3"/>
          <p:cNvSpPr>
            <a:spLocks noGrp="1"/>
          </p:cNvSpPr>
          <p:nvPr>
            <p:ph type="sldNum" sz="quarter" idx="10"/>
          </p:nvPr>
        </p:nvSpPr>
        <p:spPr/>
        <p:txBody>
          <a:bodyPr/>
          <a:lstStyle/>
          <a:p>
            <a:fld id="{4DFD1D97-2BC7-4341-B157-52B5627CE1BD}" type="slidenum">
              <a:rPr lang="en-US" smtClean="0"/>
              <a:t>11</a:t>
            </a:fld>
            <a:endParaRPr lang="en-US"/>
          </a:p>
        </p:txBody>
      </p:sp>
    </p:spTree>
    <p:extLst>
      <p:ext uri="{BB962C8B-B14F-4D97-AF65-F5344CB8AC3E}">
        <p14:creationId xmlns:p14="http://schemas.microsoft.com/office/powerpoint/2010/main" val="392519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left hand side of the detail page</a:t>
            </a:r>
            <a:r>
              <a:rPr lang="en-US" baseline="0" dirty="0"/>
              <a:t> provides more information about the resource. Including all of the tags associated with the resources. At the bottom of the page you will see “10 More Like This”. Here you will find suggested resources that are similar to the one you are looking at. </a:t>
            </a:r>
            <a:endParaRPr lang="en-US" dirty="0"/>
          </a:p>
        </p:txBody>
      </p:sp>
      <p:sp>
        <p:nvSpPr>
          <p:cNvPr id="4" name="Slide Number Placeholder 3"/>
          <p:cNvSpPr>
            <a:spLocks noGrp="1"/>
          </p:cNvSpPr>
          <p:nvPr>
            <p:ph type="sldNum" sz="quarter" idx="10"/>
          </p:nvPr>
        </p:nvSpPr>
        <p:spPr/>
        <p:txBody>
          <a:bodyPr/>
          <a:lstStyle/>
          <a:p>
            <a:fld id="{4DFD1D97-2BC7-4341-B157-52B5627CE1BD}" type="slidenum">
              <a:rPr lang="en-US" smtClean="0"/>
              <a:t>12</a:t>
            </a:fld>
            <a:endParaRPr lang="en-US"/>
          </a:p>
        </p:txBody>
      </p:sp>
    </p:spTree>
    <p:extLst>
      <p:ext uri="{BB962C8B-B14F-4D97-AF65-F5344CB8AC3E}">
        <p14:creationId xmlns:p14="http://schemas.microsoft.com/office/powerpoint/2010/main" val="256613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 hand of the details page provides user</a:t>
            </a:r>
            <a:r>
              <a:rPr lang="en-US" baseline="0" dirty="0"/>
              <a:t> feedback on the resource. Navigate through the information by using the tabs. Only registered users can provide feedback. </a:t>
            </a:r>
          </a:p>
          <a:p>
            <a:endParaRPr lang="en-US" baseline="0" dirty="0"/>
          </a:p>
          <a:p>
            <a:r>
              <a:rPr lang="en-US" baseline="0" dirty="0"/>
              <a:t>Comment – Add a comment about this resource</a:t>
            </a:r>
          </a:p>
          <a:p>
            <a:r>
              <a:rPr lang="en-US" baseline="0" dirty="0"/>
              <a:t>Library – Add this resource to your personal or organizational library </a:t>
            </a:r>
          </a:p>
          <a:p>
            <a:r>
              <a:rPr lang="en-US" baseline="0" dirty="0"/>
              <a:t>Evaluation – Use the embedded rubrics to evaluate the resource</a:t>
            </a:r>
          </a:p>
          <a:p>
            <a:r>
              <a:rPr lang="en-US" baseline="0" dirty="0"/>
              <a:t>Tools – Add tags to this resources</a:t>
            </a:r>
          </a:p>
          <a:p>
            <a:r>
              <a:rPr lang="en-US" baseline="0" dirty="0"/>
              <a:t>Report – Report a problem with this resource</a:t>
            </a:r>
            <a:endParaRPr lang="en-US" dirty="0"/>
          </a:p>
        </p:txBody>
      </p:sp>
      <p:sp>
        <p:nvSpPr>
          <p:cNvPr id="4" name="Slide Number Placeholder 3"/>
          <p:cNvSpPr>
            <a:spLocks noGrp="1"/>
          </p:cNvSpPr>
          <p:nvPr>
            <p:ph type="sldNum" sz="quarter" idx="10"/>
          </p:nvPr>
        </p:nvSpPr>
        <p:spPr/>
        <p:txBody>
          <a:bodyPr/>
          <a:lstStyle/>
          <a:p>
            <a:fld id="{4DFD1D97-2BC7-4341-B157-52B5627CE1BD}" type="slidenum">
              <a:rPr lang="en-US" smtClean="0"/>
              <a:t>13</a:t>
            </a:fld>
            <a:endParaRPr lang="en-US"/>
          </a:p>
        </p:txBody>
      </p:sp>
    </p:spTree>
    <p:extLst>
      <p:ext uri="{BB962C8B-B14F-4D97-AF65-F5344CB8AC3E}">
        <p14:creationId xmlns:p14="http://schemas.microsoft.com/office/powerpoint/2010/main" val="1807327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dashboard provides you with access to all of your IOER.</a:t>
            </a:r>
            <a:r>
              <a:rPr lang="en-US" baseline="0" dirty="0"/>
              <a:t> Using the menu on the left you can open your library, view the resources you created, search the libraries you follow and manage your library membership. </a:t>
            </a:r>
          </a:p>
          <a:p>
            <a:endParaRPr lang="en-US" baseline="0" dirty="0"/>
          </a:p>
          <a:p>
            <a:r>
              <a:rPr lang="en-US" baseline="0" dirty="0"/>
              <a:t>On the right hand of the screen you see thumbnails of recent resources and direct links to different libraries. </a:t>
            </a:r>
            <a:endParaRPr lang="en-US" dirty="0"/>
          </a:p>
        </p:txBody>
      </p:sp>
      <p:sp>
        <p:nvSpPr>
          <p:cNvPr id="4" name="Slide Number Placeholder 3"/>
          <p:cNvSpPr>
            <a:spLocks noGrp="1"/>
          </p:cNvSpPr>
          <p:nvPr>
            <p:ph type="sldNum" sz="quarter" idx="10"/>
          </p:nvPr>
        </p:nvSpPr>
        <p:spPr/>
        <p:txBody>
          <a:bodyPr/>
          <a:lstStyle/>
          <a:p>
            <a:fld id="{4DFD1D97-2BC7-4341-B157-52B5627CE1BD}" type="slidenum">
              <a:rPr lang="en-US" smtClean="0"/>
              <a:t>19</a:t>
            </a:fld>
            <a:endParaRPr lang="en-US"/>
          </a:p>
        </p:txBody>
      </p:sp>
    </p:spTree>
    <p:extLst>
      <p:ext uri="{BB962C8B-B14F-4D97-AF65-F5344CB8AC3E}">
        <p14:creationId xmlns:p14="http://schemas.microsoft.com/office/powerpoint/2010/main" val="3595553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library is where you organize resources within IOER. Your library allows you to save links to resources so you do not have to search for them every time you come to IOER. You can create collections in your library to help you organize your links further. Both the overall library and each collections is searchable using the filter menu. </a:t>
            </a:r>
            <a:endParaRPr lang="en-US" dirty="0"/>
          </a:p>
        </p:txBody>
      </p:sp>
      <p:sp>
        <p:nvSpPr>
          <p:cNvPr id="4" name="Slide Number Placeholder 3"/>
          <p:cNvSpPr>
            <a:spLocks noGrp="1"/>
          </p:cNvSpPr>
          <p:nvPr>
            <p:ph type="sldNum" sz="quarter" idx="10"/>
          </p:nvPr>
        </p:nvSpPr>
        <p:spPr/>
        <p:txBody>
          <a:bodyPr/>
          <a:lstStyle/>
          <a:p>
            <a:fld id="{4DFD1D97-2BC7-4341-B157-52B5627CE1BD}" type="slidenum">
              <a:rPr lang="en-US" smtClean="0"/>
              <a:t>20</a:t>
            </a:fld>
            <a:endParaRPr lang="en-US"/>
          </a:p>
        </p:txBody>
      </p:sp>
    </p:spTree>
    <p:extLst>
      <p:ext uri="{BB962C8B-B14F-4D97-AF65-F5344CB8AC3E}">
        <p14:creationId xmlns:p14="http://schemas.microsoft.com/office/powerpoint/2010/main" val="282160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tabs at the top of your library to manage </a:t>
            </a:r>
          </a:p>
        </p:txBody>
      </p:sp>
      <p:sp>
        <p:nvSpPr>
          <p:cNvPr id="4" name="Slide Number Placeholder 3"/>
          <p:cNvSpPr>
            <a:spLocks noGrp="1"/>
          </p:cNvSpPr>
          <p:nvPr>
            <p:ph type="sldNum" sz="quarter" idx="10"/>
          </p:nvPr>
        </p:nvSpPr>
        <p:spPr/>
        <p:txBody>
          <a:bodyPr/>
          <a:lstStyle/>
          <a:p>
            <a:fld id="{4DFD1D97-2BC7-4341-B157-52B5627CE1BD}" type="slidenum">
              <a:rPr lang="en-US" smtClean="0"/>
              <a:t>21</a:t>
            </a:fld>
            <a:endParaRPr lang="en-US"/>
          </a:p>
        </p:txBody>
      </p:sp>
    </p:spTree>
    <p:extLst>
      <p:ext uri="{BB962C8B-B14F-4D97-AF65-F5344CB8AC3E}">
        <p14:creationId xmlns:p14="http://schemas.microsoft.com/office/powerpoint/2010/main" val="931663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6344"/>
            <a:ext cx="12192000" cy="3593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676657"/>
            <a:ext cx="9144000" cy="2084832"/>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2971802"/>
            <a:ext cx="9144000" cy="66821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96294" y="6356349"/>
            <a:ext cx="2743200" cy="365125"/>
          </a:xfrm>
        </p:spPr>
        <p:txBody>
          <a:bodyPr/>
          <a:lstStyle/>
          <a:p>
            <a:fld id="{1E76BA53-EE64-43FB-98DE-A5F6F5402AB4}" type="datetime1">
              <a:rPr lang="en-US" smtClean="0"/>
              <a:t>4/18/2019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6DA56-CFF8-42CF-A106-5A219AF057C2}"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06" y="5057903"/>
            <a:ext cx="2830988" cy="110585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08464" y="4649985"/>
            <a:ext cx="1893089" cy="1509522"/>
          </a:xfrm>
          <a:prstGeom prst="rect">
            <a:avLst/>
          </a:prstGeom>
        </p:spPr>
      </p:pic>
    </p:spTree>
    <p:extLst>
      <p:ext uri="{BB962C8B-B14F-4D97-AF65-F5344CB8AC3E}">
        <p14:creationId xmlns:p14="http://schemas.microsoft.com/office/powerpoint/2010/main" val="318220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F54123-287A-4900-AA4C-921023D42632}" type="datetime1">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2798633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82B8F-5531-4FB0-B565-AC1ABDCBDF9F}" type="datetime1">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349741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4234674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E680E-E26D-46B0-9652-95074F1917B8}" type="datetime1">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1520221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B7E3B3-86DC-4C40-9852-69B8BC67B649}" type="datetime1">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93890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DD617E-DD9E-425F-9BCE-CB1EBA94EDD2}" type="datetime1">
              <a:rPr lang="en-US" smtClean="0"/>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347141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17401A-84A0-4447-83AB-EC7C8A4B34AF}" type="datetime1">
              <a:rPr lang="en-US" smtClean="0"/>
              <a:t>4/18/2019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2369833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12D95-469F-4988-8B28-7C824A053900}" type="datetime1">
              <a:rPr lang="en-US" smtClean="0"/>
              <a:t>4/18/2019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1477413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310BF9-C097-4C42-9A34-B0B60E67F92C}" type="datetime1">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1000221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47FEC2-F7CF-4586-9319-7290B72A1498}" type="datetime1">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2180813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30824"/>
            <a:ext cx="12192000" cy="406477"/>
          </a:xfrm>
          <a:prstGeom prst="rect">
            <a:avLst/>
          </a:prstGeom>
          <a:solidFill>
            <a:srgbClr val="1D6FA9"/>
          </a:solidFill>
          <a:ln>
            <a:solidFill>
              <a:srgbClr val="1D6FA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FE12567-F191-4C63-B8CD-9F045CBBE65E}" type="datetime1">
              <a:rPr lang="en-US" smtClean="0"/>
              <a:pPr/>
              <a:t>4/18/2019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286DA56-CFF8-42CF-A106-5A219AF057C2}" type="slidenum">
              <a:rPr lang="en-US" smtClean="0"/>
              <a:pPr/>
              <a:t>‹#›</a:t>
            </a:fld>
            <a:endParaRPr lang="en-US" dirty="0"/>
          </a:p>
        </p:txBody>
      </p:sp>
      <p:pic>
        <p:nvPicPr>
          <p:cNvPr id="8" name="Picture 2" descr="http://mirrors.creativecommons.org/presskit/buttons/88x31/png/by.png"/>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9701335" y="6356350"/>
            <a:ext cx="1045398"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519057" y="5875292"/>
            <a:ext cx="1153885" cy="846183"/>
          </a:xfrm>
          <a:prstGeom prst="rect">
            <a:avLst/>
          </a:prstGeom>
        </p:spPr>
      </p:pic>
    </p:spTree>
    <p:extLst>
      <p:ext uri="{BB962C8B-B14F-4D97-AF65-F5344CB8AC3E}">
        <p14:creationId xmlns:p14="http://schemas.microsoft.com/office/powerpoint/2010/main" val="3638548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achieve.org/oer-rubric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chieve.org/our-initiatives/equip/rubrics-and-feedback-form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lclassroomsinaction.org/curriculum-alignment.html" TargetMode="External"/><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ioer.ilsharedlearning.org/Resource/585503/creating_creatures_of_dee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info@ilsharedlearning.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mailto:kbrynteson@ni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Finding, Saving and Evaluating OER using IOER</a:t>
            </a:r>
          </a:p>
        </p:txBody>
      </p:sp>
      <p:sp>
        <p:nvSpPr>
          <p:cNvPr id="3" name="Subtitle 2"/>
          <p:cNvSpPr>
            <a:spLocks noGrp="1"/>
          </p:cNvSpPr>
          <p:nvPr>
            <p:ph type="subTitle" idx="1"/>
          </p:nvPr>
        </p:nvSpPr>
        <p:spPr/>
        <p:txBody>
          <a:bodyPr/>
          <a:lstStyle/>
          <a:p>
            <a:r>
              <a:rPr lang="en-US" dirty="0"/>
              <a:t>Intro to IOER: Module 2</a:t>
            </a:r>
          </a:p>
        </p:txBody>
      </p:sp>
      <p:sp>
        <p:nvSpPr>
          <p:cNvPr id="4" name="Date Placeholder 3"/>
          <p:cNvSpPr>
            <a:spLocks noGrp="1"/>
          </p:cNvSpPr>
          <p:nvPr>
            <p:ph type="dt" sz="half" idx="10"/>
          </p:nvPr>
        </p:nvSpPr>
        <p:spPr/>
        <p:txBody>
          <a:bodyPr/>
          <a:lstStyle/>
          <a:p>
            <a:fld id="{8B303E06-F8F2-44C7-AB52-C675AEFD0AEB}"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1</a:t>
            </a:fld>
            <a:endParaRPr lang="en-US"/>
          </a:p>
        </p:txBody>
      </p:sp>
      <p:sp>
        <p:nvSpPr>
          <p:cNvPr id="6" name="TextBox 5"/>
          <p:cNvSpPr txBox="1"/>
          <p:nvPr/>
        </p:nvSpPr>
        <p:spPr>
          <a:xfrm>
            <a:off x="0" y="4167183"/>
            <a:ext cx="12192000" cy="830997"/>
          </a:xfrm>
          <a:prstGeom prst="rect">
            <a:avLst/>
          </a:prstGeom>
          <a:noFill/>
        </p:spPr>
        <p:txBody>
          <a:bodyPr wrap="square" rtlCol="0">
            <a:spAutoFit/>
          </a:bodyPr>
          <a:lstStyle/>
          <a:p>
            <a:pPr algn="ctr"/>
            <a:r>
              <a:rPr lang="en-US" sz="2400" dirty="0"/>
              <a:t>i</a:t>
            </a:r>
            <a:r>
              <a:rPr lang="en-US" sz="2400" dirty="0" smtClean="0"/>
              <a:t>oer.ilsharedlearning.org</a:t>
            </a:r>
            <a:endParaRPr lang="en-US" sz="2400" dirty="0"/>
          </a:p>
          <a:p>
            <a:pPr algn="ctr"/>
            <a:r>
              <a:rPr lang="en-US" sz="2400" dirty="0"/>
              <a:t>#IOER</a:t>
            </a: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5173" y="4712500"/>
            <a:ext cx="1625699" cy="1625699"/>
          </a:xfrm>
          <a:prstGeom prst="rect">
            <a:avLst/>
          </a:prstGeom>
        </p:spPr>
      </p:pic>
    </p:spTree>
    <p:extLst>
      <p:ext uri="{BB962C8B-B14F-4D97-AF65-F5344CB8AC3E}">
        <p14:creationId xmlns:p14="http://schemas.microsoft.com/office/powerpoint/2010/main" val="882596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 Resource Detail Page</a:t>
            </a:r>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10</a:t>
            </a:fld>
            <a:endParaRPr lang="en-US"/>
          </a:p>
        </p:txBody>
      </p:sp>
      <p:pic>
        <p:nvPicPr>
          <p:cNvPr id="6" name="Content Placeholder 8" descr="Screen Clipping"/>
          <p:cNvPicPr>
            <a:picLocks noChangeAspect="1"/>
          </p:cNvPicPr>
          <p:nvPr/>
        </p:nvPicPr>
        <p:blipFill rotWithShape="1">
          <a:blip r:embed="rId3">
            <a:extLst>
              <a:ext uri="{28A0092B-C50C-407E-A947-70E740481C1C}">
                <a14:useLocalDpi xmlns:a14="http://schemas.microsoft.com/office/drawing/2010/main" val="0"/>
              </a:ext>
            </a:extLst>
          </a:blip>
          <a:srcRect l="14375" t="17824" b="30113"/>
          <a:stretch/>
        </p:blipFill>
        <p:spPr>
          <a:xfrm>
            <a:off x="425598" y="1861927"/>
            <a:ext cx="11617720" cy="3122668"/>
          </a:xfrm>
          <a:prstGeom prst="rect">
            <a:avLst/>
          </a:prstGeom>
        </p:spPr>
      </p:pic>
      <p:sp>
        <p:nvSpPr>
          <p:cNvPr id="7" name="Right Arrow 6"/>
          <p:cNvSpPr/>
          <p:nvPr/>
        </p:nvSpPr>
        <p:spPr>
          <a:xfrm rot="10800000">
            <a:off x="2481357" y="3046994"/>
            <a:ext cx="694481" cy="2083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631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1721"/>
            <a:ext cx="10515600" cy="932405"/>
          </a:xfrm>
        </p:spPr>
        <p:txBody>
          <a:bodyPr/>
          <a:lstStyle/>
          <a:p>
            <a:r>
              <a:rPr lang="en-US" dirty="0"/>
              <a:t>Resource Detail Page</a:t>
            </a:r>
          </a:p>
        </p:txBody>
      </p:sp>
      <p:pic>
        <p:nvPicPr>
          <p:cNvPr id="6" name="Content Placeholder 5"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r="305" b="2789"/>
          <a:stretch/>
        </p:blipFill>
        <p:spPr>
          <a:xfrm>
            <a:off x="1103972" y="1234126"/>
            <a:ext cx="10114156" cy="4534864"/>
          </a:xfrm>
        </p:spPr>
      </p:pic>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11</a:t>
            </a:fld>
            <a:endParaRPr lang="en-US"/>
          </a:p>
        </p:txBody>
      </p:sp>
    </p:spTree>
    <p:extLst>
      <p:ext uri="{BB962C8B-B14F-4D97-AF65-F5344CB8AC3E}">
        <p14:creationId xmlns:p14="http://schemas.microsoft.com/office/powerpoint/2010/main" val="199249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Detail Page</a:t>
            </a:r>
          </a:p>
        </p:txBody>
      </p:sp>
      <p:pic>
        <p:nvPicPr>
          <p:cNvPr id="6" name="Content Placeholder 5" descr="Screen Clippi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24283" b="2641"/>
          <a:stretch/>
        </p:blipFill>
        <p:spPr>
          <a:xfrm>
            <a:off x="4814872" y="1458158"/>
            <a:ext cx="7161250" cy="4181707"/>
          </a:xfrm>
        </p:spPr>
      </p:pic>
      <p:sp>
        <p:nvSpPr>
          <p:cNvPr id="3" name="Content Placeholder 2"/>
          <p:cNvSpPr>
            <a:spLocks noGrp="1"/>
          </p:cNvSpPr>
          <p:nvPr>
            <p:ph sz="half" idx="2"/>
          </p:nvPr>
        </p:nvSpPr>
        <p:spPr>
          <a:xfrm>
            <a:off x="838200" y="1891410"/>
            <a:ext cx="4068337" cy="2323751"/>
          </a:xfrm>
        </p:spPr>
        <p:txBody>
          <a:bodyPr/>
          <a:lstStyle/>
          <a:p>
            <a:r>
              <a:rPr lang="en-US" dirty="0"/>
              <a:t>Resource Information</a:t>
            </a:r>
          </a:p>
          <a:p>
            <a:r>
              <a:rPr lang="en-US" dirty="0"/>
              <a:t>Suggested resources similar to selected resource</a:t>
            </a:r>
          </a:p>
          <a:p>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12</a:t>
            </a:fld>
            <a:endParaRPr lang="en-US"/>
          </a:p>
        </p:txBody>
      </p:sp>
    </p:spTree>
    <p:extLst>
      <p:ext uri="{BB962C8B-B14F-4D97-AF65-F5344CB8AC3E}">
        <p14:creationId xmlns:p14="http://schemas.microsoft.com/office/powerpoint/2010/main" val="292741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1721"/>
            <a:ext cx="10515600" cy="932405"/>
          </a:xfrm>
        </p:spPr>
        <p:txBody>
          <a:bodyPr/>
          <a:lstStyle/>
          <a:p>
            <a:r>
              <a:rPr lang="en-US" dirty="0"/>
              <a:t>Resource Detail Page</a:t>
            </a:r>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13</a:t>
            </a:fld>
            <a:endParaRPr lang="en-US"/>
          </a:p>
        </p:txBody>
      </p:sp>
      <p:sp>
        <p:nvSpPr>
          <p:cNvPr id="7" name="Content Placeholder 2"/>
          <p:cNvSpPr txBox="1">
            <a:spLocks/>
          </p:cNvSpPr>
          <p:nvPr/>
        </p:nvSpPr>
        <p:spPr>
          <a:xfrm>
            <a:off x="1183888" y="1903364"/>
            <a:ext cx="4068337" cy="1564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User feedback</a:t>
            </a:r>
          </a:p>
          <a:p>
            <a:r>
              <a:rPr lang="en-US" dirty="0"/>
              <a:t>Library information </a:t>
            </a:r>
          </a:p>
          <a:p>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3627" y="301721"/>
            <a:ext cx="3743973" cy="5874023"/>
          </a:xfrm>
          <a:prstGeom prst="rect">
            <a:avLst/>
          </a:prstGeom>
        </p:spPr>
      </p:pic>
    </p:spTree>
    <p:extLst>
      <p:ext uri="{BB962C8B-B14F-4D97-AF65-F5344CB8AC3E}">
        <p14:creationId xmlns:p14="http://schemas.microsoft.com/office/powerpoint/2010/main" val="3345107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Search </a:t>
            </a:r>
          </a:p>
        </p:txBody>
      </p:sp>
      <p:pic>
        <p:nvPicPr>
          <p:cNvPr id="6" name="Content Placeholder 5"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l="784" t="12090" r="2824" b="8865"/>
          <a:stretch/>
        </p:blipFill>
        <p:spPr>
          <a:xfrm>
            <a:off x="2885774" y="1404255"/>
            <a:ext cx="9050283" cy="3494315"/>
          </a:xfrm>
          <a:ln>
            <a:solidFill>
              <a:srgbClr val="1D6FA9"/>
            </a:solidFill>
          </a:ln>
        </p:spPr>
      </p:pic>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14</a:t>
            </a:fld>
            <a:endParaRPr lang="en-US"/>
          </a:p>
        </p:txBody>
      </p:sp>
      <p:sp>
        <p:nvSpPr>
          <p:cNvPr id="7" name="Content Placeholder 2"/>
          <p:cNvSpPr txBox="1">
            <a:spLocks/>
          </p:cNvSpPr>
          <p:nvPr/>
        </p:nvSpPr>
        <p:spPr>
          <a:xfrm>
            <a:off x="522307" y="1462086"/>
            <a:ext cx="2182457" cy="2601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Search for</a:t>
            </a:r>
          </a:p>
          <a:p>
            <a:pPr marL="457200" lvl="1">
              <a:lnSpc>
                <a:spcPct val="120000"/>
              </a:lnSpc>
              <a:spcBef>
                <a:spcPts val="600"/>
              </a:spcBef>
            </a:pPr>
            <a:r>
              <a:rPr lang="en-US" sz="1800" dirty="0"/>
              <a:t>Most recently updated</a:t>
            </a:r>
          </a:p>
          <a:p>
            <a:pPr marL="457200" lvl="1">
              <a:lnSpc>
                <a:spcPct val="120000"/>
              </a:lnSpc>
              <a:spcBef>
                <a:spcPts val="600"/>
              </a:spcBef>
            </a:pPr>
            <a:r>
              <a:rPr lang="en-US" sz="1800" dirty="0"/>
              <a:t>Individual or Organizational libraries</a:t>
            </a:r>
          </a:p>
          <a:p>
            <a:pPr marL="457200" lvl="1">
              <a:lnSpc>
                <a:spcPct val="120000"/>
              </a:lnSpc>
              <a:spcBef>
                <a:spcPts val="600"/>
              </a:spcBef>
            </a:pPr>
            <a:r>
              <a:rPr lang="en-US" sz="1800" dirty="0"/>
              <a:t>All public or just libraries where you are a member</a:t>
            </a:r>
          </a:p>
        </p:txBody>
      </p:sp>
      <p:sp>
        <p:nvSpPr>
          <p:cNvPr id="8" name="Content Placeholder 2"/>
          <p:cNvSpPr txBox="1">
            <a:spLocks/>
          </p:cNvSpPr>
          <p:nvPr/>
        </p:nvSpPr>
        <p:spPr>
          <a:xfrm>
            <a:off x="522307" y="5303520"/>
            <a:ext cx="8286076" cy="837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Note: You do not need to be a registered user to search. </a:t>
            </a:r>
          </a:p>
        </p:txBody>
      </p:sp>
    </p:spTree>
    <p:extLst>
      <p:ext uri="{BB962C8B-B14F-4D97-AF65-F5344CB8AC3E}">
        <p14:creationId xmlns:p14="http://schemas.microsoft.com/office/powerpoint/2010/main" val="341039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Activity – Searching  </a:t>
            </a:r>
          </a:p>
        </p:txBody>
      </p:sp>
      <p:sp>
        <p:nvSpPr>
          <p:cNvPr id="3" name="Content Placeholder 2"/>
          <p:cNvSpPr>
            <a:spLocks noGrp="1"/>
          </p:cNvSpPr>
          <p:nvPr>
            <p:ph idx="1"/>
          </p:nvPr>
        </p:nvSpPr>
        <p:spPr>
          <a:xfrm>
            <a:off x="838200" y="1590327"/>
            <a:ext cx="10695878" cy="4486275"/>
          </a:xfrm>
        </p:spPr>
        <p:txBody>
          <a:bodyPr>
            <a:noAutofit/>
          </a:bodyPr>
          <a:lstStyle/>
          <a:p>
            <a:pPr lvl="0"/>
            <a:r>
              <a:rPr lang="en-US" sz="3200" dirty="0"/>
              <a:t>Each group will search for a different </a:t>
            </a:r>
            <a:r>
              <a:rPr lang="en-US" sz="3200" dirty="0" smtClean="0"/>
              <a:t>topic. </a:t>
            </a:r>
            <a:endParaRPr lang="en-US" sz="3200" dirty="0"/>
          </a:p>
          <a:p>
            <a:pPr lvl="0"/>
            <a:r>
              <a:rPr lang="en-US" sz="3200" dirty="0"/>
              <a:t>Search and find three resources about your topic. </a:t>
            </a:r>
          </a:p>
          <a:p>
            <a:pPr lvl="0"/>
            <a:r>
              <a:rPr lang="en-US" sz="3200" dirty="0"/>
              <a:t>Use at least 2 filters to facilitate the search.</a:t>
            </a:r>
          </a:p>
          <a:p>
            <a:pPr lvl="0"/>
            <a:r>
              <a:rPr lang="en-US" sz="3200" dirty="0"/>
              <a:t>Highlight three interesting facts about </a:t>
            </a:r>
            <a:r>
              <a:rPr lang="en-US" sz="3200" b="1" dirty="0"/>
              <a:t>each</a:t>
            </a:r>
            <a:r>
              <a:rPr lang="en-US" sz="3200" dirty="0"/>
              <a:t> resource. (i.e. How many libraries is it saved in? Is it aligned to standards? What are the usage rights? Does it have an evaluation score? )</a:t>
            </a:r>
          </a:p>
          <a:p>
            <a:pPr lvl="0"/>
            <a:r>
              <a:rPr lang="en-US" sz="3200" dirty="0"/>
              <a:t>Locate one resource through the “More like this feature.” </a:t>
            </a:r>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15</a:t>
            </a:fld>
            <a:endParaRPr lang="en-US"/>
          </a:p>
        </p:txBody>
      </p:sp>
    </p:spTree>
    <p:extLst>
      <p:ext uri="{BB962C8B-B14F-4D97-AF65-F5344CB8AC3E}">
        <p14:creationId xmlns:p14="http://schemas.microsoft.com/office/powerpoint/2010/main" val="466458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a:t>
            </a:r>
          </a:p>
        </p:txBody>
      </p:sp>
      <p:sp>
        <p:nvSpPr>
          <p:cNvPr id="3" name="Text Placeholder 2"/>
          <p:cNvSpPr>
            <a:spLocks noGrp="1"/>
          </p:cNvSpPr>
          <p:nvPr>
            <p:ph type="body" idx="1"/>
          </p:nvPr>
        </p:nvSpPr>
        <p:spPr/>
        <p:txBody>
          <a:bodyPr/>
          <a:lstStyle/>
          <a:p>
            <a:r>
              <a:rPr lang="en-US" dirty="0"/>
              <a:t>Creating and Using Libraries and Collections</a:t>
            </a:r>
          </a:p>
        </p:txBody>
      </p:sp>
      <p:sp>
        <p:nvSpPr>
          <p:cNvPr id="4" name="Date Placeholder 3"/>
          <p:cNvSpPr>
            <a:spLocks noGrp="1"/>
          </p:cNvSpPr>
          <p:nvPr>
            <p:ph type="dt" sz="half" idx="10"/>
          </p:nvPr>
        </p:nvSpPr>
        <p:spPr/>
        <p:txBody>
          <a:bodyPr/>
          <a:lstStyle/>
          <a:p>
            <a:fld id="{70FE680E-E26D-46B0-9652-95074F1917B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16</a:t>
            </a:fld>
            <a:endParaRPr lang="en-US"/>
          </a:p>
        </p:txBody>
      </p:sp>
    </p:spTree>
    <p:extLst>
      <p:ext uri="{BB962C8B-B14F-4D97-AF65-F5344CB8AC3E}">
        <p14:creationId xmlns:p14="http://schemas.microsoft.com/office/powerpoint/2010/main" val="3319899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a:t>
            </a:r>
          </a:p>
        </p:txBody>
      </p:sp>
      <p:sp>
        <p:nvSpPr>
          <p:cNvPr id="3" name="Content Placeholder 2"/>
          <p:cNvSpPr>
            <a:spLocks noGrp="1"/>
          </p:cNvSpPr>
          <p:nvPr>
            <p:ph idx="1"/>
          </p:nvPr>
        </p:nvSpPr>
        <p:spPr/>
        <p:txBody>
          <a:bodyPr>
            <a:normAutofit/>
          </a:bodyPr>
          <a:lstStyle/>
          <a:p>
            <a:r>
              <a:rPr lang="en-US" dirty="0"/>
              <a:t>Collection of resources managed by an organization or individual registered IOER user </a:t>
            </a:r>
          </a:p>
          <a:p>
            <a:r>
              <a:rPr lang="en-US" dirty="0"/>
              <a:t>User created collections to organize content</a:t>
            </a:r>
          </a:p>
          <a:p>
            <a:r>
              <a:rPr lang="en-US" dirty="0"/>
              <a:t>Searchable</a:t>
            </a:r>
          </a:p>
          <a:p>
            <a:r>
              <a:rPr lang="en-US" dirty="0"/>
              <a:t>User controlled privacy and collaboration settings</a:t>
            </a:r>
          </a:p>
          <a:p>
            <a:endParaRPr lang="en-US" b="1" dirty="0"/>
          </a:p>
          <a:p>
            <a:pPr marL="0" indent="0">
              <a:buNone/>
            </a:pPr>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17</a:t>
            </a:fld>
            <a:endParaRPr lang="en-US"/>
          </a:p>
        </p:txBody>
      </p:sp>
    </p:spTree>
    <p:extLst>
      <p:ext uri="{BB962C8B-B14F-4D97-AF65-F5344CB8AC3E}">
        <p14:creationId xmlns:p14="http://schemas.microsoft.com/office/powerpoint/2010/main" val="3954634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Accessing your Library</a:t>
            </a:r>
          </a:p>
        </p:txBody>
      </p:sp>
      <p:sp>
        <p:nvSpPr>
          <p:cNvPr id="7" name="Content Placeholder 6"/>
          <p:cNvSpPr>
            <a:spLocks noGrp="1"/>
          </p:cNvSpPr>
          <p:nvPr>
            <p:ph idx="1"/>
          </p:nvPr>
        </p:nvSpPr>
        <p:spPr>
          <a:xfrm>
            <a:off x="838200" y="1483112"/>
            <a:ext cx="10515600" cy="4693851"/>
          </a:xfrm>
        </p:spPr>
        <p:txBody>
          <a:bodyPr/>
          <a:lstStyle/>
          <a:p>
            <a:r>
              <a:rPr lang="en-US" i="1" dirty="0"/>
              <a:t>Dashboard</a:t>
            </a:r>
            <a:r>
              <a:rPr lang="en-US" dirty="0"/>
              <a:t> Tab at the top of any screen</a:t>
            </a:r>
          </a:p>
          <a:p>
            <a:r>
              <a:rPr lang="en-US" i="1" dirty="0"/>
              <a:t>My Dashboard </a:t>
            </a:r>
            <a:r>
              <a:rPr lang="en-US" dirty="0"/>
              <a:t>or </a:t>
            </a:r>
            <a:r>
              <a:rPr lang="en-US" i="1" dirty="0"/>
              <a:t>My Library and Collections</a:t>
            </a:r>
          </a:p>
        </p:txBody>
      </p:sp>
      <p:sp>
        <p:nvSpPr>
          <p:cNvPr id="4" name="Date Placeholder 3"/>
          <p:cNvSpPr>
            <a:spLocks noGrp="1"/>
          </p:cNvSpPr>
          <p:nvPr>
            <p:ph type="dt" sz="half" idx="10"/>
          </p:nvPr>
        </p:nvSpPr>
        <p:spPr/>
        <p:txBody>
          <a:bodyPr/>
          <a:lstStyle/>
          <a:p>
            <a:fld id="{70FE680E-E26D-46B0-9652-95074F1917B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18</a:t>
            </a:fld>
            <a:endParaRPr lang="en-US"/>
          </a:p>
        </p:txBody>
      </p:sp>
      <p:pic>
        <p:nvPicPr>
          <p:cNvPr id="8" name="Picture 7"/>
          <p:cNvPicPr>
            <a:picLocks noChangeAspect="1"/>
          </p:cNvPicPr>
          <p:nvPr/>
        </p:nvPicPr>
        <p:blipFill rotWithShape="1">
          <a:blip r:embed="rId2"/>
          <a:srcRect t="5933" r="47457" b="42993"/>
          <a:stretch/>
        </p:blipFill>
        <p:spPr>
          <a:xfrm>
            <a:off x="949441" y="2561547"/>
            <a:ext cx="10620981" cy="3114424"/>
          </a:xfrm>
          <a:prstGeom prst="rect">
            <a:avLst/>
          </a:prstGeom>
        </p:spPr>
      </p:pic>
      <p:sp>
        <p:nvSpPr>
          <p:cNvPr id="9" name="Oval 8"/>
          <p:cNvSpPr/>
          <p:nvPr/>
        </p:nvSpPr>
        <p:spPr>
          <a:xfrm>
            <a:off x="7850460" y="2297151"/>
            <a:ext cx="2207940" cy="128239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59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Dashboard</a:t>
            </a:r>
          </a:p>
        </p:txBody>
      </p:sp>
      <p:sp>
        <p:nvSpPr>
          <p:cNvPr id="7" name="Content Placeholder 6"/>
          <p:cNvSpPr>
            <a:spLocks noGrp="1"/>
          </p:cNvSpPr>
          <p:nvPr>
            <p:ph sz="half" idx="2"/>
          </p:nvPr>
        </p:nvSpPr>
        <p:spPr>
          <a:xfrm>
            <a:off x="674648" y="1646238"/>
            <a:ext cx="8558561" cy="4351338"/>
          </a:xfrm>
        </p:spPr>
        <p:txBody>
          <a:bodyPr/>
          <a:lstStyle/>
          <a:p>
            <a:r>
              <a:rPr lang="en-US" dirty="0"/>
              <a:t>Update your profile </a:t>
            </a:r>
          </a:p>
          <a:p>
            <a:r>
              <a:rPr lang="en-US" dirty="0"/>
              <a:t>Manage your Stuff </a:t>
            </a:r>
          </a:p>
          <a:p>
            <a:r>
              <a:rPr lang="en-US" dirty="0"/>
              <a:t>See recent additions to your library</a:t>
            </a:r>
          </a:p>
          <a:p>
            <a:r>
              <a:rPr lang="en-US" dirty="0"/>
              <a:t>View all libraries where you are a member</a:t>
            </a:r>
          </a:p>
          <a:p>
            <a:r>
              <a:rPr lang="en-US" dirty="0"/>
              <a:t>Access recently tagged resources </a:t>
            </a:r>
          </a:p>
          <a:p>
            <a:r>
              <a:rPr lang="en-US" dirty="0"/>
              <a:t>View libraries you are following</a:t>
            </a:r>
          </a:p>
          <a:p>
            <a:r>
              <a:rPr lang="en-US" dirty="0"/>
              <a:t>Manage your library memberships </a:t>
            </a:r>
          </a:p>
          <a:p>
            <a:endParaRPr lang="en-US" dirty="0"/>
          </a:p>
          <a:p>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19</a:t>
            </a:fld>
            <a:endParaRPr lang="en-US"/>
          </a:p>
        </p:txBody>
      </p:sp>
      <p:pic>
        <p:nvPicPr>
          <p:cNvPr id="9" name="Content Placeholder 8"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140390" y="365125"/>
            <a:ext cx="2826654" cy="5901261"/>
          </a:xfrm>
        </p:spPr>
      </p:pic>
    </p:spTree>
    <p:extLst>
      <p:ext uri="{BB962C8B-B14F-4D97-AF65-F5344CB8AC3E}">
        <p14:creationId xmlns:p14="http://schemas.microsoft.com/office/powerpoint/2010/main" val="27178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0" indent="0">
              <a:buNone/>
            </a:pPr>
            <a:r>
              <a:rPr lang="en-US" dirty="0"/>
              <a:t>At the end of this module, learners will be able to:</a:t>
            </a:r>
          </a:p>
          <a:p>
            <a:r>
              <a:rPr lang="en-US" dirty="0"/>
              <a:t>Search within the system to locate specific OER</a:t>
            </a:r>
          </a:p>
          <a:p>
            <a:r>
              <a:rPr lang="en-US" dirty="0"/>
              <a:t>Organize resources using libraries </a:t>
            </a:r>
          </a:p>
          <a:p>
            <a:r>
              <a:rPr lang="en-US" dirty="0"/>
              <a:t>Evaluate resources using the IOER tools</a:t>
            </a:r>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a:t>
            </a:fld>
            <a:endParaRPr lang="en-US"/>
          </a:p>
        </p:txBody>
      </p:sp>
    </p:spTree>
    <p:extLst>
      <p:ext uri="{BB962C8B-B14F-4D97-AF65-F5344CB8AC3E}">
        <p14:creationId xmlns:p14="http://schemas.microsoft.com/office/powerpoint/2010/main" val="40927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37928"/>
          </a:xfrm>
        </p:spPr>
        <p:txBody>
          <a:bodyPr/>
          <a:lstStyle/>
          <a:p>
            <a:r>
              <a:rPr lang="en-US" dirty="0"/>
              <a:t>Library </a:t>
            </a:r>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20</a:t>
            </a:fld>
            <a:endParaRPr lang="en-US"/>
          </a:p>
        </p:txBody>
      </p:sp>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t="677" b="6728"/>
          <a:stretch/>
        </p:blipFill>
        <p:spPr>
          <a:xfrm>
            <a:off x="782784" y="1303221"/>
            <a:ext cx="10626432" cy="4439658"/>
          </a:xfrm>
          <a:prstGeom prst="rect">
            <a:avLst/>
          </a:prstGeom>
        </p:spPr>
      </p:pic>
    </p:spTree>
    <p:extLst>
      <p:ext uri="{BB962C8B-B14F-4D97-AF65-F5344CB8AC3E}">
        <p14:creationId xmlns:p14="http://schemas.microsoft.com/office/powerpoint/2010/main" val="1155380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757"/>
            <a:ext cx="10515600" cy="1017626"/>
          </a:xfrm>
        </p:spPr>
        <p:txBody>
          <a:bodyPr/>
          <a:lstStyle/>
          <a:p>
            <a:r>
              <a:rPr lang="en-US" dirty="0"/>
              <a:t>Manage your Library Tabs</a:t>
            </a:r>
          </a:p>
        </p:txBody>
      </p:sp>
      <p:sp>
        <p:nvSpPr>
          <p:cNvPr id="3" name="Content Placeholder 2"/>
          <p:cNvSpPr>
            <a:spLocks noGrp="1"/>
          </p:cNvSpPr>
          <p:nvPr>
            <p:ph idx="1"/>
          </p:nvPr>
        </p:nvSpPr>
        <p:spPr>
          <a:xfrm>
            <a:off x="838200" y="1388288"/>
            <a:ext cx="11104756" cy="4351338"/>
          </a:xfrm>
        </p:spPr>
        <p:txBody>
          <a:bodyPr/>
          <a:lstStyle/>
          <a:p>
            <a:r>
              <a:rPr lang="en-US" dirty="0"/>
              <a:t>Details – Like or Dislike a Library</a:t>
            </a:r>
          </a:p>
          <a:p>
            <a:r>
              <a:rPr lang="en-US" dirty="0"/>
              <a:t>Share &amp; Follow – Access library URL or embed code</a:t>
            </a:r>
          </a:p>
          <a:p>
            <a:r>
              <a:rPr lang="en-US" dirty="0"/>
              <a:t>Comments – Add comments to your library</a:t>
            </a:r>
          </a:p>
          <a:p>
            <a:r>
              <a:rPr lang="en-US" dirty="0"/>
              <a:t>Settings – Control access to your library</a:t>
            </a:r>
          </a:p>
          <a:p>
            <a:r>
              <a:rPr lang="en-US" dirty="0"/>
              <a:t>Add Resources – add resources to your library from a search or by tagging  </a:t>
            </a:r>
          </a:p>
          <a:p>
            <a:r>
              <a:rPr lang="en-US" dirty="0"/>
              <a:t>Activity – Usage stats on your library and collections</a:t>
            </a:r>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21</a:t>
            </a:fld>
            <a:endParaRPr lang="en-US"/>
          </a:p>
        </p:txBody>
      </p:sp>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t="12748" r="749" b="61203"/>
          <a:stretch/>
        </p:blipFill>
        <p:spPr>
          <a:xfrm>
            <a:off x="762000" y="4574595"/>
            <a:ext cx="10546855" cy="1248936"/>
          </a:xfrm>
          <a:prstGeom prst="rect">
            <a:avLst/>
          </a:prstGeom>
        </p:spPr>
      </p:pic>
    </p:spTree>
    <p:extLst>
      <p:ext uri="{BB962C8B-B14F-4D97-AF65-F5344CB8AC3E}">
        <p14:creationId xmlns:p14="http://schemas.microsoft.com/office/powerpoint/2010/main" val="2038482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pPr lvl="0"/>
            <a:r>
              <a:rPr lang="en-US" dirty="0"/>
              <a:t>Open your Library</a:t>
            </a:r>
          </a:p>
          <a:p>
            <a:pPr lvl="0"/>
            <a:r>
              <a:rPr lang="en-US" dirty="0"/>
              <a:t>Write a description, upload a new image, and set access for your library. </a:t>
            </a:r>
          </a:p>
          <a:p>
            <a:pPr lvl="0"/>
            <a:r>
              <a:rPr lang="en-US" dirty="0"/>
              <a:t>Edit the title, description, image and access of your default collection.</a:t>
            </a:r>
          </a:p>
          <a:p>
            <a:r>
              <a:rPr lang="en-US" dirty="0"/>
              <a:t>Create a new collection. </a:t>
            </a:r>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22</a:t>
            </a:fld>
            <a:endParaRPr lang="en-US"/>
          </a:p>
        </p:txBody>
      </p:sp>
    </p:spTree>
    <p:extLst>
      <p:ext uri="{BB962C8B-B14F-4D97-AF65-F5344CB8AC3E}">
        <p14:creationId xmlns:p14="http://schemas.microsoft.com/office/powerpoint/2010/main" val="1127138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5007"/>
            <a:ext cx="6814457" cy="932405"/>
          </a:xfrm>
        </p:spPr>
        <p:txBody>
          <a:bodyPr>
            <a:normAutofit fontScale="90000"/>
          </a:bodyPr>
          <a:lstStyle/>
          <a:p>
            <a:r>
              <a:rPr lang="en-US" dirty="0"/>
              <a:t>Add Resources to Your Library</a:t>
            </a:r>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23</a:t>
            </a:fld>
            <a:endParaRPr lang="en-US"/>
          </a:p>
        </p:txBody>
      </p:sp>
      <p:sp>
        <p:nvSpPr>
          <p:cNvPr id="7" name="Content Placeholder 2"/>
          <p:cNvSpPr txBox="1">
            <a:spLocks/>
          </p:cNvSpPr>
          <p:nvPr/>
        </p:nvSpPr>
        <p:spPr>
          <a:xfrm>
            <a:off x="1183888" y="1903364"/>
            <a:ext cx="4068337" cy="1564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Select your Library</a:t>
            </a:r>
          </a:p>
          <a:p>
            <a:r>
              <a:rPr lang="en-US" dirty="0"/>
              <a:t>Select your Collection </a:t>
            </a:r>
          </a:p>
        </p:txBody>
      </p:sp>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l="1934" r="1211"/>
          <a:stretch/>
        </p:blipFill>
        <p:spPr>
          <a:xfrm>
            <a:off x="7456714" y="465007"/>
            <a:ext cx="3483429" cy="5540829"/>
          </a:xfrm>
          <a:prstGeom prst="rect">
            <a:avLst/>
          </a:prstGeom>
        </p:spPr>
      </p:pic>
      <p:sp>
        <p:nvSpPr>
          <p:cNvPr id="8" name="Oval 7"/>
          <p:cNvSpPr/>
          <p:nvPr/>
        </p:nvSpPr>
        <p:spPr>
          <a:xfrm>
            <a:off x="6923314" y="4114800"/>
            <a:ext cx="4615543" cy="21653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33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Search for resources that you need in your classroom. </a:t>
            </a:r>
          </a:p>
          <a:p>
            <a:pPr lvl="0"/>
            <a:r>
              <a:rPr lang="en-US" dirty="0"/>
              <a:t>Locate and save at least 3 resources. </a:t>
            </a:r>
          </a:p>
          <a:p>
            <a:r>
              <a:rPr lang="en-US" dirty="0"/>
              <a:t>Move or copy a resource from one collection to another. </a:t>
            </a:r>
          </a:p>
          <a:p>
            <a:r>
              <a:rPr lang="en-US" dirty="0"/>
              <a:t>Create a new collection and adjust settings to allow for contributions from others. </a:t>
            </a:r>
          </a:p>
          <a:p>
            <a:pPr lvl="0"/>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24</a:t>
            </a:fld>
            <a:endParaRPr lang="en-US"/>
          </a:p>
        </p:txBody>
      </p:sp>
    </p:spTree>
    <p:extLst>
      <p:ext uri="{BB962C8B-B14F-4D97-AF65-F5344CB8AC3E}">
        <p14:creationId xmlns:p14="http://schemas.microsoft.com/office/powerpoint/2010/main" val="946467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5007"/>
            <a:ext cx="6814457" cy="932405"/>
          </a:xfrm>
        </p:spPr>
        <p:txBody>
          <a:bodyPr>
            <a:normAutofit/>
          </a:bodyPr>
          <a:lstStyle/>
          <a:p>
            <a:r>
              <a:rPr lang="en-US" dirty="0"/>
              <a:t>Share and Follow Libraries </a:t>
            </a:r>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25</a:t>
            </a:fld>
            <a:endParaRPr lang="en-US"/>
          </a:p>
        </p:txBody>
      </p:sp>
      <p:sp>
        <p:nvSpPr>
          <p:cNvPr id="7" name="Content Placeholder 2"/>
          <p:cNvSpPr txBox="1">
            <a:spLocks/>
          </p:cNvSpPr>
          <p:nvPr/>
        </p:nvSpPr>
        <p:spPr>
          <a:xfrm>
            <a:off x="7652657" y="1152214"/>
            <a:ext cx="4068337" cy="10558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Select your Library</a:t>
            </a:r>
          </a:p>
          <a:p>
            <a:r>
              <a:rPr lang="en-US" dirty="0"/>
              <a:t>Select you Collection </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730"/>
            <a:ext cx="12192000" cy="3199740"/>
          </a:xfrm>
          <a:prstGeom prst="rect">
            <a:avLst/>
          </a:prstGeom>
        </p:spPr>
      </p:pic>
      <p:sp>
        <p:nvSpPr>
          <p:cNvPr id="8" name="Oval 7"/>
          <p:cNvSpPr/>
          <p:nvPr/>
        </p:nvSpPr>
        <p:spPr>
          <a:xfrm>
            <a:off x="612949" y="2321169"/>
            <a:ext cx="1296238" cy="63803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7652657" y="4170066"/>
            <a:ext cx="140677" cy="48232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81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pPr lvl="0"/>
            <a:r>
              <a:rPr lang="en-US" dirty="0"/>
              <a:t>Use the library search to locate personal and organizational libraries. </a:t>
            </a:r>
          </a:p>
          <a:p>
            <a:pPr lvl="0"/>
            <a:r>
              <a:rPr lang="en-US" dirty="0"/>
              <a:t>Sign up to follow at least one library or collection.  </a:t>
            </a:r>
          </a:p>
          <a:p>
            <a:pPr lvl="0"/>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26</a:t>
            </a:fld>
            <a:endParaRPr lang="en-US"/>
          </a:p>
        </p:txBody>
      </p:sp>
    </p:spTree>
    <p:extLst>
      <p:ext uri="{BB962C8B-B14F-4D97-AF65-F5344CB8AC3E}">
        <p14:creationId xmlns:p14="http://schemas.microsoft.com/office/powerpoint/2010/main" val="2806744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t>
            </a:r>
          </a:p>
        </p:txBody>
      </p:sp>
      <p:sp>
        <p:nvSpPr>
          <p:cNvPr id="3" name="Text Placeholder 2"/>
          <p:cNvSpPr>
            <a:spLocks noGrp="1"/>
          </p:cNvSpPr>
          <p:nvPr>
            <p:ph type="body" idx="1"/>
          </p:nvPr>
        </p:nvSpPr>
        <p:spPr/>
        <p:txBody>
          <a:bodyPr/>
          <a:lstStyle/>
          <a:p>
            <a:r>
              <a:rPr lang="en-US" dirty="0"/>
              <a:t>Providing Feedback through IOER Tools</a:t>
            </a:r>
          </a:p>
        </p:txBody>
      </p:sp>
      <p:sp>
        <p:nvSpPr>
          <p:cNvPr id="4" name="Date Placeholder 3"/>
          <p:cNvSpPr>
            <a:spLocks noGrp="1"/>
          </p:cNvSpPr>
          <p:nvPr>
            <p:ph type="dt" sz="half" idx="10"/>
          </p:nvPr>
        </p:nvSpPr>
        <p:spPr/>
        <p:txBody>
          <a:bodyPr/>
          <a:lstStyle/>
          <a:p>
            <a:fld id="{70FE680E-E26D-46B0-9652-95074F1917B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27</a:t>
            </a:fld>
            <a:endParaRPr lang="en-US"/>
          </a:p>
        </p:txBody>
      </p:sp>
    </p:spTree>
    <p:extLst>
      <p:ext uri="{BB962C8B-B14F-4D97-AF65-F5344CB8AC3E}">
        <p14:creationId xmlns:p14="http://schemas.microsoft.com/office/powerpoint/2010/main" val="13962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Feedback on Resources</a:t>
            </a:r>
          </a:p>
        </p:txBody>
      </p:sp>
      <p:sp>
        <p:nvSpPr>
          <p:cNvPr id="7" name="Content Placeholder 6"/>
          <p:cNvSpPr>
            <a:spLocks noGrp="1"/>
          </p:cNvSpPr>
          <p:nvPr>
            <p:ph idx="1"/>
          </p:nvPr>
        </p:nvSpPr>
        <p:spPr/>
        <p:txBody>
          <a:bodyPr/>
          <a:lstStyle/>
          <a:p>
            <a:r>
              <a:rPr lang="en-US" dirty="0"/>
              <a:t>Multiple feedback channels</a:t>
            </a:r>
          </a:p>
          <a:p>
            <a:pPr lvl="1"/>
            <a:r>
              <a:rPr lang="en-US" dirty="0"/>
              <a:t>Standards Alignment</a:t>
            </a:r>
          </a:p>
          <a:p>
            <a:pPr lvl="1"/>
            <a:r>
              <a:rPr lang="en-US" dirty="0"/>
              <a:t>Like or Dislike </a:t>
            </a:r>
          </a:p>
          <a:p>
            <a:pPr lvl="1"/>
            <a:r>
              <a:rPr lang="en-US" dirty="0"/>
              <a:t>Comments</a:t>
            </a:r>
          </a:p>
          <a:p>
            <a:pPr lvl="1"/>
            <a:r>
              <a:rPr lang="en-US" dirty="0"/>
              <a:t>Evaluate using OER Rubrics</a:t>
            </a:r>
          </a:p>
          <a:p>
            <a:r>
              <a:rPr lang="en-US" dirty="0"/>
              <a:t>Feedback accepted from multiple users</a:t>
            </a:r>
          </a:p>
          <a:p>
            <a:r>
              <a:rPr lang="en-US" dirty="0"/>
              <a:t>Only registered users can provide feedback</a:t>
            </a:r>
          </a:p>
          <a:p>
            <a:endParaRPr lang="en-US" dirty="0"/>
          </a:p>
          <a:p>
            <a:pPr marL="0" indent="0">
              <a:buNone/>
            </a:pPr>
            <a:endParaRPr lang="en-US" dirty="0"/>
          </a:p>
        </p:txBody>
      </p:sp>
      <p:sp>
        <p:nvSpPr>
          <p:cNvPr id="4" name="Date Placeholder 3"/>
          <p:cNvSpPr>
            <a:spLocks noGrp="1"/>
          </p:cNvSpPr>
          <p:nvPr>
            <p:ph type="dt" sz="half" idx="10"/>
          </p:nvPr>
        </p:nvSpPr>
        <p:spPr/>
        <p:txBody>
          <a:bodyPr/>
          <a:lstStyle/>
          <a:p>
            <a:fld id="{70FE680E-E26D-46B0-9652-95074F1917B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28</a:t>
            </a:fld>
            <a:endParaRPr lang="en-US"/>
          </a:p>
        </p:txBody>
      </p:sp>
    </p:spTree>
    <p:extLst>
      <p:ext uri="{BB962C8B-B14F-4D97-AF65-F5344CB8AC3E}">
        <p14:creationId xmlns:p14="http://schemas.microsoft.com/office/powerpoint/2010/main" val="5404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1040" y="159385"/>
            <a:ext cx="10515600" cy="1325563"/>
          </a:xfrm>
        </p:spPr>
        <p:txBody>
          <a:bodyPr/>
          <a:lstStyle/>
          <a:p>
            <a:r>
              <a:rPr lang="en-US" dirty="0"/>
              <a:t>Feedback Channels </a:t>
            </a:r>
          </a:p>
        </p:txBody>
      </p:sp>
      <p:sp>
        <p:nvSpPr>
          <p:cNvPr id="4" name="Date Placeholder 3"/>
          <p:cNvSpPr>
            <a:spLocks noGrp="1"/>
          </p:cNvSpPr>
          <p:nvPr>
            <p:ph type="dt" sz="half" idx="10"/>
          </p:nvPr>
        </p:nvSpPr>
        <p:spPr/>
        <p:txBody>
          <a:bodyPr/>
          <a:lstStyle/>
          <a:p>
            <a:fld id="{70FE680E-E26D-46B0-9652-95074F1917B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29</a:t>
            </a:fld>
            <a:endParaRPr lang="en-US"/>
          </a:p>
        </p:txBody>
      </p:sp>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b="4829"/>
          <a:stretch/>
        </p:blipFill>
        <p:spPr>
          <a:xfrm>
            <a:off x="701040" y="1155479"/>
            <a:ext cx="10914927" cy="4701312"/>
          </a:xfrm>
          <a:prstGeom prst="rect">
            <a:avLst/>
          </a:prstGeom>
          <a:ln>
            <a:solidFill>
              <a:srgbClr val="1D6FA9"/>
            </a:solidFill>
          </a:ln>
        </p:spPr>
      </p:pic>
      <p:sp>
        <p:nvSpPr>
          <p:cNvPr id="10" name="Right Arrow 9"/>
          <p:cNvSpPr/>
          <p:nvPr/>
        </p:nvSpPr>
        <p:spPr>
          <a:xfrm>
            <a:off x="7778188" y="2847372"/>
            <a:ext cx="694481" cy="2083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778187" y="1630555"/>
            <a:ext cx="694481" cy="2083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811262" y="4504480"/>
            <a:ext cx="694481" cy="2083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783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a:t>
            </a:r>
          </a:p>
        </p:txBody>
      </p:sp>
      <p:sp>
        <p:nvSpPr>
          <p:cNvPr id="3" name="Text Placeholder 2"/>
          <p:cNvSpPr>
            <a:spLocks noGrp="1"/>
          </p:cNvSpPr>
          <p:nvPr>
            <p:ph type="body" idx="1"/>
          </p:nvPr>
        </p:nvSpPr>
        <p:spPr/>
        <p:txBody>
          <a:bodyPr/>
          <a:lstStyle/>
          <a:p>
            <a:r>
              <a:rPr lang="en-US" dirty="0"/>
              <a:t>Searching for Resources, Libraries and Learning Lists/Sets</a:t>
            </a:r>
          </a:p>
        </p:txBody>
      </p:sp>
      <p:sp>
        <p:nvSpPr>
          <p:cNvPr id="4" name="Date Placeholder 3"/>
          <p:cNvSpPr>
            <a:spLocks noGrp="1"/>
          </p:cNvSpPr>
          <p:nvPr>
            <p:ph type="dt" sz="half" idx="10"/>
          </p:nvPr>
        </p:nvSpPr>
        <p:spPr/>
        <p:txBody>
          <a:bodyPr/>
          <a:lstStyle/>
          <a:p>
            <a:fld id="{70FE680E-E26D-46B0-9652-95074F1917B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a:t>
            </a:fld>
            <a:endParaRPr lang="en-US"/>
          </a:p>
        </p:txBody>
      </p:sp>
    </p:spTree>
    <p:extLst>
      <p:ext uri="{BB962C8B-B14F-4D97-AF65-F5344CB8AC3E}">
        <p14:creationId xmlns:p14="http://schemas.microsoft.com/office/powerpoint/2010/main" val="1533108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 to Standards</a:t>
            </a:r>
          </a:p>
        </p:txBody>
      </p:sp>
      <p:pic>
        <p:nvPicPr>
          <p:cNvPr id="6" name="Content Placeholder 5"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b="24146"/>
          <a:stretch/>
        </p:blipFill>
        <p:spPr>
          <a:xfrm>
            <a:off x="555585" y="1559408"/>
            <a:ext cx="11198964" cy="3973292"/>
          </a:xfrm>
        </p:spPr>
      </p:pic>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30</a:t>
            </a:fld>
            <a:endParaRPr lang="en-US"/>
          </a:p>
        </p:txBody>
      </p:sp>
    </p:spTree>
    <p:extLst>
      <p:ext uri="{BB962C8B-B14F-4D97-AF65-F5344CB8AC3E}">
        <p14:creationId xmlns:p14="http://schemas.microsoft.com/office/powerpoint/2010/main" val="1197044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Like/Dislike and Comments</a:t>
            </a:r>
          </a:p>
        </p:txBody>
      </p:sp>
      <p:pic>
        <p:nvPicPr>
          <p:cNvPr id="6" name="Content Placeholder 5"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r="1063"/>
          <a:stretch/>
        </p:blipFill>
        <p:spPr>
          <a:xfrm>
            <a:off x="5965756" y="1454516"/>
            <a:ext cx="5388044" cy="4144312"/>
          </a:xfrm>
        </p:spPr>
      </p:pic>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31</a:t>
            </a:fld>
            <a:endParaRPr lang="en-US"/>
          </a:p>
        </p:txBody>
      </p:sp>
      <p:sp>
        <p:nvSpPr>
          <p:cNvPr id="7" name="Right Arrow 6"/>
          <p:cNvSpPr/>
          <p:nvPr/>
        </p:nvSpPr>
        <p:spPr>
          <a:xfrm>
            <a:off x="5162419" y="4578201"/>
            <a:ext cx="694481" cy="2083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271275" y="2022441"/>
            <a:ext cx="694481" cy="2083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58544" y="2390662"/>
            <a:ext cx="1534886" cy="108857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618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Rubrics</a:t>
            </a:r>
          </a:p>
        </p:txBody>
      </p:sp>
      <p:pic>
        <p:nvPicPr>
          <p:cNvPr id="6" name="Content Placeholder 5"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26776" y="365125"/>
            <a:ext cx="3817572" cy="5652376"/>
          </a:xfrm>
        </p:spPr>
      </p:pic>
      <p:sp>
        <p:nvSpPr>
          <p:cNvPr id="7" name="Content Placeholder 6"/>
          <p:cNvSpPr>
            <a:spLocks noGrp="1"/>
          </p:cNvSpPr>
          <p:nvPr>
            <p:ph sz="half" idx="2"/>
          </p:nvPr>
        </p:nvSpPr>
        <p:spPr>
          <a:xfrm>
            <a:off x="1192192" y="1443660"/>
            <a:ext cx="5181600" cy="4351338"/>
          </a:xfrm>
        </p:spPr>
        <p:txBody>
          <a:bodyPr/>
          <a:lstStyle/>
          <a:p>
            <a:r>
              <a:rPr lang="en-US" dirty="0"/>
              <a:t>Derivative of rubrics created by Achieve</a:t>
            </a:r>
          </a:p>
          <a:p>
            <a:r>
              <a:rPr lang="en-US" dirty="0"/>
              <a:t>General OER quality</a:t>
            </a:r>
          </a:p>
          <a:p>
            <a:r>
              <a:rPr lang="en-US" dirty="0"/>
              <a:t>CCSS specific </a:t>
            </a:r>
          </a:p>
          <a:p>
            <a:pPr lvl="1"/>
            <a:r>
              <a:rPr lang="en-US" dirty="0"/>
              <a:t>ELA</a:t>
            </a:r>
          </a:p>
          <a:p>
            <a:pPr lvl="1"/>
            <a:r>
              <a:rPr lang="en-US" dirty="0"/>
              <a:t>Mathematics</a:t>
            </a:r>
          </a:p>
          <a:p>
            <a:pPr lvl="1"/>
            <a:r>
              <a:rPr lang="en-US" dirty="0"/>
              <a:t>NGSS – in process, not yet implemented </a:t>
            </a:r>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32</a:t>
            </a:fld>
            <a:endParaRPr lang="en-US"/>
          </a:p>
        </p:txBody>
      </p:sp>
    </p:spTree>
    <p:extLst>
      <p:ext uri="{BB962C8B-B14F-4D97-AF65-F5344CB8AC3E}">
        <p14:creationId xmlns:p14="http://schemas.microsoft.com/office/powerpoint/2010/main" val="1457927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prstGeom prst="rect">
            <a:avLst/>
          </a:prstGeom>
          <a:noFill/>
          <a:ln>
            <a:noFill/>
          </a:ln>
        </p:spPr>
        <p:txBody>
          <a:bodyPr lIns="91425" tIns="45700" rIns="91425" bIns="45700" anchor="ctr" anchorCtr="0">
            <a:noAutofit/>
          </a:bodyPr>
          <a:lstStyle/>
          <a:p>
            <a:pPr algn="l">
              <a:lnSpc>
                <a:spcPct val="90000"/>
              </a:lnSpc>
              <a:spcBef>
                <a:spcPct val="0"/>
              </a:spcBef>
              <a:buClr>
                <a:schemeClr val="dk2"/>
              </a:buClr>
              <a:buSzPct val="25000"/>
            </a:pPr>
            <a:r>
              <a:rPr lang="en" sz="4400" b="0" kern="1200" dirty="0">
                <a:solidFill>
                  <a:schemeClr val="accent5">
                    <a:lumMod val="50000"/>
                  </a:schemeClr>
                </a:solidFill>
                <a:latin typeface="Calibri Light" panose="020F0302020204030204" pitchFamily="34" charset="0"/>
                <a:ea typeface="+mj-ea"/>
                <a:cs typeface="+mj-cs"/>
                <a:sym typeface="Raleway"/>
              </a:rPr>
              <a:t>OER Quality</a:t>
            </a:r>
          </a:p>
        </p:txBody>
      </p:sp>
      <p:sp>
        <p:nvSpPr>
          <p:cNvPr id="146" name="Shape 146"/>
          <p:cNvSpPr txBox="1">
            <a:spLocks noGrp="1"/>
          </p:cNvSpPr>
          <p:nvPr>
            <p:ph type="body" idx="1"/>
          </p:nvPr>
        </p:nvSpPr>
        <p:spPr>
          <a:xfrm>
            <a:off x="838200" y="1505492"/>
            <a:ext cx="10515600" cy="4351339"/>
          </a:xfrm>
          <a:prstGeom prst="rect">
            <a:avLst/>
          </a:prstGeom>
          <a:noFill/>
          <a:ln>
            <a:noFill/>
          </a:ln>
        </p:spPr>
        <p:txBody>
          <a:bodyPr lIns="91425" tIns="45700" rIns="91425" bIns="45700" anchor="t" anchorCtr="0">
            <a:noAutofit/>
          </a:bodyPr>
          <a:lstStyle/>
          <a:p>
            <a:pPr marL="463550" lvl="1" indent="-457200">
              <a:spcBef>
                <a:spcPts val="0"/>
              </a:spcBef>
              <a:spcAft>
                <a:spcPts val="800"/>
              </a:spcAft>
              <a:buClr>
                <a:schemeClr val="bg2"/>
              </a:buClr>
              <a:buSzPct val="100000"/>
            </a:pPr>
            <a:r>
              <a:rPr lang="en" sz="2800" dirty="0">
                <a:solidFill>
                  <a:schemeClr val="tx1"/>
                </a:solidFill>
                <a:latin typeface="Source Sans Pro"/>
                <a:ea typeface="Source Sans Pro"/>
                <a:cs typeface="Source Sans Pro"/>
                <a:sym typeface="Source Sans Pro"/>
              </a:rPr>
              <a:t>OER Rubric from Achieve </a:t>
            </a:r>
            <a:r>
              <a:rPr lang="en" sz="2800" dirty="0">
                <a:solidFill>
                  <a:schemeClr val="tx1"/>
                </a:solidFill>
                <a:latin typeface="Source Sans Pro"/>
                <a:ea typeface="Source Sans Pro"/>
                <a:cs typeface="Source Sans Pro"/>
                <a:sym typeface="Source Sans Pro"/>
                <a:hlinkClick r:id="rId3"/>
              </a:rPr>
              <a:t>http://www.achieve.org/oer-rubrics</a:t>
            </a:r>
            <a:r>
              <a:rPr lang="en" sz="2800" dirty="0">
                <a:solidFill>
                  <a:schemeClr val="tx1"/>
                </a:solidFill>
                <a:latin typeface="Source Sans Pro"/>
                <a:ea typeface="Source Sans Pro"/>
                <a:cs typeface="Source Sans Pro"/>
                <a:sym typeface="Source Sans Pro"/>
              </a:rPr>
              <a:t> </a:t>
            </a:r>
          </a:p>
          <a:p>
            <a:pPr marL="463550" lvl="1" indent="-457200">
              <a:spcBef>
                <a:spcPts val="0"/>
              </a:spcBef>
              <a:spcAft>
                <a:spcPts val="800"/>
              </a:spcAft>
              <a:buClr>
                <a:schemeClr val="bg2"/>
              </a:buClr>
              <a:buSzPct val="100000"/>
            </a:pPr>
            <a:r>
              <a:rPr lang="en" sz="2800" dirty="0">
                <a:solidFill>
                  <a:schemeClr val="tx1"/>
                </a:solidFill>
                <a:latin typeface="Source Sans Pro"/>
                <a:ea typeface="Source Sans Pro"/>
                <a:cs typeface="Source Sans Pro"/>
                <a:sym typeface="Source Sans Pro"/>
              </a:rPr>
              <a:t>Evaluate objects found in OER (e.g. </a:t>
            </a:r>
            <a:r>
              <a:rPr lang="fr-FR" sz="2800" dirty="0"/>
              <a:t>images, applets, </a:t>
            </a:r>
            <a:r>
              <a:rPr lang="fr-FR" sz="2800" dirty="0" err="1"/>
              <a:t>lessons</a:t>
            </a:r>
            <a:r>
              <a:rPr lang="fr-FR" sz="2800" dirty="0"/>
              <a:t>, </a:t>
            </a:r>
            <a:r>
              <a:rPr lang="fr-FR" sz="2800" dirty="0" err="1"/>
              <a:t>units</a:t>
            </a:r>
            <a:r>
              <a:rPr lang="fr-FR" sz="2800" dirty="0"/>
              <a:t>, </a:t>
            </a:r>
            <a:r>
              <a:rPr lang="fr-FR" sz="2800" dirty="0" err="1"/>
              <a:t>assessments</a:t>
            </a:r>
            <a:r>
              <a:rPr lang="fr-FR" sz="2800" dirty="0"/>
              <a:t>) </a:t>
            </a:r>
            <a:endParaRPr lang="en" sz="2800" dirty="0">
              <a:solidFill>
                <a:schemeClr val="tx1"/>
              </a:solidFill>
              <a:latin typeface="Source Sans Pro"/>
              <a:ea typeface="Source Sans Pro"/>
              <a:cs typeface="Source Sans Pro"/>
              <a:sym typeface="Source Sans Pro"/>
            </a:endParaRPr>
          </a:p>
          <a:p>
            <a:pPr marL="798513" lvl="2" indent="-342900">
              <a:spcBef>
                <a:spcPts val="0"/>
              </a:spcBef>
              <a:spcAft>
                <a:spcPts val="800"/>
              </a:spcAft>
              <a:buClr>
                <a:schemeClr val="bg2"/>
              </a:buClr>
              <a:buSzPct val="100000"/>
            </a:pPr>
            <a:r>
              <a:rPr lang="en-US" sz="2000" dirty="0">
                <a:solidFill>
                  <a:schemeClr val="tx1"/>
                </a:solidFill>
                <a:latin typeface="Source Sans Pro"/>
                <a:ea typeface="Source Sans Pro"/>
                <a:cs typeface="Source Sans Pro"/>
                <a:sym typeface="Source Sans Pro"/>
              </a:rPr>
              <a:t>Rubric I. Degree of Alignment to Standards </a:t>
            </a:r>
          </a:p>
          <a:p>
            <a:pPr marL="798513" lvl="2" indent="-342900">
              <a:spcBef>
                <a:spcPts val="0"/>
              </a:spcBef>
              <a:spcAft>
                <a:spcPts val="800"/>
              </a:spcAft>
              <a:buClr>
                <a:schemeClr val="bg2"/>
              </a:buClr>
              <a:buSzPct val="100000"/>
            </a:pPr>
            <a:r>
              <a:rPr lang="en-US" sz="2000" dirty="0">
                <a:solidFill>
                  <a:schemeClr val="tx1"/>
                </a:solidFill>
                <a:latin typeface="Source Sans Pro"/>
                <a:ea typeface="Source Sans Pro"/>
                <a:cs typeface="Source Sans Pro"/>
                <a:sym typeface="Source Sans Pro"/>
              </a:rPr>
              <a:t>Rubric II. Quality of Explanation of the Subject Matter </a:t>
            </a:r>
          </a:p>
          <a:p>
            <a:pPr marL="798513" lvl="2" indent="-342900">
              <a:spcBef>
                <a:spcPts val="0"/>
              </a:spcBef>
              <a:spcAft>
                <a:spcPts val="800"/>
              </a:spcAft>
              <a:buClr>
                <a:schemeClr val="bg2"/>
              </a:buClr>
              <a:buSzPct val="100000"/>
            </a:pPr>
            <a:r>
              <a:rPr lang="en-US" sz="2000" dirty="0">
                <a:solidFill>
                  <a:schemeClr val="tx1"/>
                </a:solidFill>
                <a:latin typeface="Source Sans Pro"/>
                <a:ea typeface="Source Sans Pro"/>
                <a:cs typeface="Source Sans Pro"/>
                <a:sym typeface="Source Sans Pro"/>
              </a:rPr>
              <a:t>Rubric III. Utility of Materials Designed to Support Teaching </a:t>
            </a:r>
          </a:p>
          <a:p>
            <a:pPr marL="798513" lvl="2" indent="-342900">
              <a:spcBef>
                <a:spcPts val="0"/>
              </a:spcBef>
              <a:spcAft>
                <a:spcPts val="800"/>
              </a:spcAft>
              <a:buClr>
                <a:schemeClr val="bg2"/>
              </a:buClr>
              <a:buSzPct val="100000"/>
            </a:pPr>
            <a:r>
              <a:rPr lang="en-US" sz="2000" dirty="0">
                <a:solidFill>
                  <a:schemeClr val="tx1"/>
                </a:solidFill>
                <a:latin typeface="Source Sans Pro"/>
                <a:ea typeface="Source Sans Pro"/>
                <a:cs typeface="Source Sans Pro"/>
                <a:sym typeface="Source Sans Pro"/>
              </a:rPr>
              <a:t>Rubric IV. Quality of Assessment </a:t>
            </a:r>
          </a:p>
          <a:p>
            <a:pPr marL="798513" lvl="2" indent="-342900">
              <a:spcBef>
                <a:spcPts val="0"/>
              </a:spcBef>
              <a:spcAft>
                <a:spcPts val="800"/>
              </a:spcAft>
              <a:buClr>
                <a:schemeClr val="bg2"/>
              </a:buClr>
              <a:buSzPct val="100000"/>
            </a:pPr>
            <a:r>
              <a:rPr lang="en-US" sz="2000" dirty="0">
                <a:solidFill>
                  <a:schemeClr val="tx1"/>
                </a:solidFill>
                <a:latin typeface="Source Sans Pro"/>
                <a:ea typeface="Source Sans Pro"/>
                <a:cs typeface="Source Sans Pro"/>
                <a:sym typeface="Source Sans Pro"/>
              </a:rPr>
              <a:t>Rubric V. Quality of Technological Interactivity </a:t>
            </a:r>
          </a:p>
          <a:p>
            <a:pPr marL="798513" lvl="2" indent="-342900">
              <a:spcBef>
                <a:spcPts val="0"/>
              </a:spcBef>
              <a:spcAft>
                <a:spcPts val="800"/>
              </a:spcAft>
              <a:buClr>
                <a:schemeClr val="bg2"/>
              </a:buClr>
              <a:buSzPct val="100000"/>
            </a:pPr>
            <a:r>
              <a:rPr lang="en-US" sz="2000" dirty="0">
                <a:solidFill>
                  <a:schemeClr val="tx1"/>
                </a:solidFill>
                <a:latin typeface="Source Sans Pro"/>
                <a:ea typeface="Source Sans Pro"/>
                <a:cs typeface="Source Sans Pro"/>
                <a:sym typeface="Source Sans Pro"/>
              </a:rPr>
              <a:t>Rubric VI. Quality of Instructional and Practice Exercises </a:t>
            </a:r>
          </a:p>
          <a:p>
            <a:pPr marL="798513" lvl="2" indent="-342900">
              <a:spcBef>
                <a:spcPts val="0"/>
              </a:spcBef>
              <a:spcAft>
                <a:spcPts val="800"/>
              </a:spcAft>
              <a:buClr>
                <a:schemeClr val="bg2"/>
              </a:buClr>
              <a:buSzPct val="100000"/>
            </a:pPr>
            <a:r>
              <a:rPr lang="en-US" sz="2000" dirty="0">
                <a:solidFill>
                  <a:schemeClr val="tx1"/>
                </a:solidFill>
                <a:latin typeface="Source Sans Pro"/>
                <a:ea typeface="Source Sans Pro"/>
                <a:cs typeface="Source Sans Pro"/>
                <a:sym typeface="Source Sans Pro"/>
              </a:rPr>
              <a:t>Rubric VII. Opportunities for Deeper Learning </a:t>
            </a:r>
          </a:p>
          <a:p>
            <a:pPr marL="798513" lvl="2" indent="-342900">
              <a:spcBef>
                <a:spcPts val="0"/>
              </a:spcBef>
              <a:spcAft>
                <a:spcPts val="800"/>
              </a:spcAft>
              <a:buClr>
                <a:schemeClr val="bg2"/>
              </a:buClr>
              <a:buSzPct val="100000"/>
            </a:pPr>
            <a:r>
              <a:rPr lang="en-US" sz="2000" dirty="0">
                <a:solidFill>
                  <a:schemeClr val="tx1"/>
                </a:solidFill>
                <a:latin typeface="Source Sans Pro"/>
                <a:ea typeface="Source Sans Pro"/>
                <a:cs typeface="Source Sans Pro"/>
                <a:sym typeface="Source Sans Pro"/>
              </a:rPr>
              <a:t>Rubric VIII. Assurance of Accessibility </a:t>
            </a:r>
            <a:endParaRPr lang="en" sz="2000" dirty="0">
              <a:solidFill>
                <a:schemeClr val="tx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080623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255180" cy="1041644"/>
          </a:xfrm>
        </p:spPr>
        <p:txBody>
          <a:bodyPr/>
          <a:lstStyle/>
          <a:p>
            <a:pPr algn="l">
              <a:lnSpc>
                <a:spcPct val="90000"/>
              </a:lnSpc>
              <a:spcBef>
                <a:spcPct val="0"/>
              </a:spcBef>
            </a:pPr>
            <a:r>
              <a:rPr lang="en" sz="4400" b="0" kern="1200" dirty="0">
                <a:solidFill>
                  <a:schemeClr val="accent5">
                    <a:lumMod val="50000"/>
                  </a:schemeClr>
                </a:solidFill>
                <a:latin typeface="Calibri Light" panose="020F0302020204030204" pitchFamily="34" charset="0"/>
                <a:ea typeface="+mj-ea"/>
                <a:cs typeface="+mj-cs"/>
              </a:rPr>
              <a:t>EQuIP Rubric from Achieve</a:t>
            </a:r>
            <a:endParaRPr lang="en-US" sz="4400" b="0" kern="1200" dirty="0">
              <a:solidFill>
                <a:schemeClr val="accent5">
                  <a:lumMod val="50000"/>
                </a:schemeClr>
              </a:solidFill>
              <a:latin typeface="Calibri Light" panose="020F0302020204030204" pitchFamily="34" charset="0"/>
              <a:ea typeface="+mj-ea"/>
              <a:cs typeface="+mj-cs"/>
            </a:endParaRPr>
          </a:p>
        </p:txBody>
      </p:sp>
      <p:sp>
        <p:nvSpPr>
          <p:cNvPr id="3" name="Text Placeholder 2"/>
          <p:cNvSpPr>
            <a:spLocks noGrp="1"/>
          </p:cNvSpPr>
          <p:nvPr>
            <p:ph type="body" idx="1"/>
          </p:nvPr>
        </p:nvSpPr>
        <p:spPr>
          <a:xfrm>
            <a:off x="707990" y="1139211"/>
            <a:ext cx="10515600" cy="4351339"/>
          </a:xfrm>
        </p:spPr>
        <p:txBody>
          <a:bodyPr/>
          <a:lstStyle/>
          <a:p>
            <a:pPr lvl="1" indent="-380990">
              <a:spcBef>
                <a:spcPts val="0"/>
              </a:spcBef>
              <a:spcAft>
                <a:spcPts val="800"/>
              </a:spcAft>
              <a:buClr>
                <a:schemeClr val="bg2"/>
              </a:buClr>
              <a:buSzPct val="100000"/>
              <a:buFont typeface="Arial" panose="020B0604020202020204" pitchFamily="34" charset="0"/>
              <a:buChar char="•"/>
            </a:pPr>
            <a:r>
              <a:rPr lang="en-US" sz="2800" dirty="0">
                <a:solidFill>
                  <a:schemeClr val="tx1"/>
                </a:solidFill>
                <a:latin typeface="Source Sans Pro"/>
                <a:ea typeface="Source Sans Pro"/>
                <a:cs typeface="Source Sans Pro"/>
              </a:rPr>
              <a:t>Information from Achieve…When to use </a:t>
            </a:r>
            <a:r>
              <a:rPr lang="en-US" sz="2800" dirty="0" err="1">
                <a:solidFill>
                  <a:schemeClr val="tx1"/>
                </a:solidFill>
                <a:latin typeface="Source Sans Pro"/>
                <a:ea typeface="Source Sans Pro"/>
                <a:cs typeface="Source Sans Pro"/>
              </a:rPr>
              <a:t>EQuIP</a:t>
            </a:r>
            <a:endParaRPr lang="en-US" sz="2800" dirty="0">
              <a:solidFill>
                <a:schemeClr val="tx1"/>
              </a:solidFill>
              <a:latin typeface="Source Sans Pro"/>
              <a:ea typeface="Source Sans Pro"/>
              <a:cs typeface="Source Sans Pro"/>
            </a:endParaRPr>
          </a:p>
          <a:p>
            <a:pPr lvl="2" indent="-380990">
              <a:spcBef>
                <a:spcPts val="0"/>
              </a:spcBef>
              <a:spcAft>
                <a:spcPts val="800"/>
              </a:spcAft>
              <a:buClr>
                <a:schemeClr val="bg2"/>
              </a:buClr>
              <a:buSzPct val="100000"/>
              <a:buFont typeface="Arial" panose="020B0604020202020204" pitchFamily="34" charset="0"/>
              <a:buChar char="•"/>
            </a:pPr>
            <a:r>
              <a:rPr lang="en-US" sz="2000" dirty="0">
                <a:solidFill>
                  <a:schemeClr val="tx1"/>
                </a:solidFill>
                <a:latin typeface="Source Sans Pro"/>
                <a:ea typeface="Source Sans Pro"/>
                <a:cs typeface="Source Sans Pro"/>
              </a:rPr>
              <a:t>“Lessons that include instructional activities and assessments aligned to the CCSS that may extend over a few class periods or days</a:t>
            </a:r>
          </a:p>
          <a:p>
            <a:pPr lvl="2" indent="-380990">
              <a:spcBef>
                <a:spcPts val="0"/>
              </a:spcBef>
              <a:spcAft>
                <a:spcPts val="800"/>
              </a:spcAft>
              <a:buClr>
                <a:schemeClr val="bg2"/>
              </a:buClr>
              <a:buSzPct val="100000"/>
              <a:buFont typeface="Arial" panose="020B0604020202020204" pitchFamily="34" charset="0"/>
              <a:buChar char="•"/>
            </a:pPr>
            <a:r>
              <a:rPr lang="en-US" sz="2000" dirty="0">
                <a:solidFill>
                  <a:schemeClr val="tx1"/>
                </a:solidFill>
                <a:latin typeface="Source Sans Pro"/>
                <a:ea typeface="Source Sans Pro"/>
                <a:cs typeface="Source Sans Pro"/>
              </a:rPr>
              <a:t>Units that include integrated and focused lessons aligned to the CCSS that extend over a longer period of time</a:t>
            </a:r>
          </a:p>
          <a:p>
            <a:pPr lvl="2" indent="-380990">
              <a:spcBef>
                <a:spcPts val="0"/>
              </a:spcBef>
              <a:spcAft>
                <a:spcPts val="800"/>
              </a:spcAft>
              <a:buClr>
                <a:schemeClr val="bg2"/>
              </a:buClr>
              <a:buSzPct val="100000"/>
              <a:buFont typeface="Arial" panose="020B0604020202020204" pitchFamily="34" charset="0"/>
              <a:buChar char="•"/>
            </a:pPr>
            <a:r>
              <a:rPr lang="en-US" sz="2000" dirty="0">
                <a:solidFill>
                  <a:schemeClr val="tx1"/>
                </a:solidFill>
                <a:latin typeface="Source Sans Pro"/>
                <a:ea typeface="Source Sans Pro"/>
                <a:cs typeface="Source Sans Pro"/>
              </a:rPr>
              <a:t>The rubric is NOT designed to evaluate a single task or activity</a:t>
            </a:r>
          </a:p>
          <a:p>
            <a:pPr lvl="2" indent="-380990">
              <a:spcBef>
                <a:spcPts val="0"/>
              </a:spcBef>
              <a:spcAft>
                <a:spcPts val="800"/>
              </a:spcAft>
              <a:buClr>
                <a:schemeClr val="bg2"/>
              </a:buClr>
              <a:buSzPct val="100000"/>
              <a:buFont typeface="Arial" panose="020B0604020202020204" pitchFamily="34" charset="0"/>
              <a:buChar char="•"/>
            </a:pPr>
            <a:r>
              <a:rPr lang="en-US" sz="2000" dirty="0">
                <a:solidFill>
                  <a:schemeClr val="tx1"/>
                </a:solidFill>
                <a:latin typeface="Source Sans Pro"/>
                <a:ea typeface="Source Sans Pro"/>
                <a:cs typeface="Source Sans Pro"/>
              </a:rPr>
              <a:t>The rubrics do not require a specific template for lesson or unit design”</a:t>
            </a:r>
          </a:p>
          <a:p>
            <a:pPr lvl="1" indent="-380990">
              <a:spcBef>
                <a:spcPts val="0"/>
              </a:spcBef>
              <a:spcAft>
                <a:spcPts val="800"/>
              </a:spcAft>
              <a:buClr>
                <a:schemeClr val="bg2"/>
              </a:buClr>
              <a:buSzPct val="100000"/>
              <a:buFont typeface="Arial" panose="020B0604020202020204" pitchFamily="34" charset="0"/>
              <a:buChar char="•"/>
            </a:pPr>
            <a:r>
              <a:rPr lang="en-US" sz="2800" dirty="0">
                <a:solidFill>
                  <a:schemeClr val="tx1"/>
                </a:solidFill>
                <a:latin typeface="Source Sans Pro"/>
                <a:ea typeface="Source Sans Pro"/>
                <a:cs typeface="Source Sans Pro"/>
              </a:rPr>
              <a:t>Three Rubrics</a:t>
            </a:r>
          </a:p>
          <a:p>
            <a:pPr lvl="2" indent="-380990">
              <a:spcBef>
                <a:spcPts val="0"/>
              </a:spcBef>
              <a:spcAft>
                <a:spcPts val="800"/>
              </a:spcAft>
              <a:buClr>
                <a:schemeClr val="bg2"/>
              </a:buClr>
              <a:buSzPct val="100000"/>
              <a:buFont typeface="Arial" panose="020B0604020202020204" pitchFamily="34" charset="0"/>
              <a:buChar char="•"/>
            </a:pPr>
            <a:r>
              <a:rPr lang="en-US" sz="2000" dirty="0">
                <a:solidFill>
                  <a:schemeClr val="tx1"/>
                </a:solidFill>
                <a:latin typeface="Source Sans Pro"/>
                <a:ea typeface="Source Sans Pro"/>
                <a:cs typeface="Source Sans Pro"/>
              </a:rPr>
              <a:t>Mathematics</a:t>
            </a:r>
          </a:p>
          <a:p>
            <a:pPr lvl="2" indent="-380990">
              <a:spcBef>
                <a:spcPts val="0"/>
              </a:spcBef>
              <a:spcAft>
                <a:spcPts val="800"/>
              </a:spcAft>
              <a:buClr>
                <a:schemeClr val="bg2"/>
              </a:buClr>
              <a:buSzPct val="100000"/>
              <a:buFont typeface="Arial" panose="020B0604020202020204" pitchFamily="34" charset="0"/>
              <a:buChar char="•"/>
            </a:pPr>
            <a:r>
              <a:rPr lang="en-US" sz="2000" dirty="0">
                <a:solidFill>
                  <a:schemeClr val="tx1"/>
                </a:solidFill>
                <a:latin typeface="Source Sans Pro"/>
                <a:ea typeface="Source Sans Pro"/>
                <a:cs typeface="Source Sans Pro"/>
              </a:rPr>
              <a:t>ELA/Literacy </a:t>
            </a:r>
          </a:p>
          <a:p>
            <a:pPr lvl="2" indent="-380990">
              <a:spcBef>
                <a:spcPts val="0"/>
              </a:spcBef>
              <a:spcAft>
                <a:spcPts val="800"/>
              </a:spcAft>
              <a:buClr>
                <a:schemeClr val="bg2"/>
              </a:buClr>
              <a:buSzPct val="100000"/>
              <a:buFont typeface="Arial" panose="020B0604020202020204" pitchFamily="34" charset="0"/>
              <a:buChar char="•"/>
            </a:pPr>
            <a:r>
              <a:rPr lang="en-US" sz="2000" dirty="0">
                <a:solidFill>
                  <a:schemeClr val="tx1"/>
                </a:solidFill>
                <a:latin typeface="Source Sans Pro"/>
                <a:ea typeface="Source Sans Pro"/>
                <a:cs typeface="Source Sans Pro"/>
              </a:rPr>
              <a:t>ELA/Literacy (K-2)</a:t>
            </a:r>
          </a:p>
          <a:p>
            <a:endParaRPr lang="en-US" dirty="0"/>
          </a:p>
        </p:txBody>
      </p:sp>
      <p:sp>
        <p:nvSpPr>
          <p:cNvPr id="4" name="Rectangle 3"/>
          <p:cNvSpPr/>
          <p:nvPr/>
        </p:nvSpPr>
        <p:spPr>
          <a:xfrm>
            <a:off x="2573396" y="5490550"/>
            <a:ext cx="8293945" cy="379656"/>
          </a:xfrm>
          <a:prstGeom prst="rect">
            <a:avLst/>
          </a:prstGeom>
        </p:spPr>
        <p:txBody>
          <a:bodyPr wrap="square">
            <a:spAutoFit/>
          </a:bodyPr>
          <a:lstStyle/>
          <a:p>
            <a:pPr defTabSz="1219170"/>
            <a:r>
              <a:rPr lang="en-US" sz="1867" kern="0" dirty="0">
                <a:solidFill>
                  <a:srgbClr val="FFFFFF"/>
                </a:solidFill>
                <a:cs typeface="Arial"/>
                <a:sym typeface="Arial"/>
                <a:hlinkClick r:id="rId3"/>
                <a:rtl val="0"/>
              </a:rPr>
              <a:t>http://www.achieve.org/our-initiatives/equip/rubrics-and-feedback-forms</a:t>
            </a:r>
            <a:r>
              <a:rPr lang="en-US" sz="1867" kern="0" dirty="0">
                <a:solidFill>
                  <a:srgbClr val="FFFFFF"/>
                </a:solidFill>
                <a:cs typeface="Arial"/>
                <a:sym typeface="Arial"/>
                <a:rtl val="0"/>
              </a:rPr>
              <a:t> </a:t>
            </a:r>
          </a:p>
        </p:txBody>
      </p:sp>
    </p:spTree>
    <p:extLst>
      <p:ext uri="{BB962C8B-B14F-4D97-AF65-F5344CB8AC3E}">
        <p14:creationId xmlns:p14="http://schemas.microsoft.com/office/powerpoint/2010/main" val="457684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 </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585" y="441325"/>
            <a:ext cx="6666306" cy="5175704"/>
          </a:xfrm>
          <a:ln>
            <a:solidFill>
              <a:schemeClr val="tx1"/>
            </a:solidFill>
          </a:ln>
        </p:spPr>
      </p:pic>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35</a:t>
            </a:fld>
            <a:endParaRPr lang="en-US"/>
          </a:p>
        </p:txBody>
      </p:sp>
      <p:sp>
        <p:nvSpPr>
          <p:cNvPr id="7" name="Content Placeholder 6"/>
          <p:cNvSpPr txBox="1">
            <a:spLocks/>
          </p:cNvSpPr>
          <p:nvPr/>
        </p:nvSpPr>
        <p:spPr>
          <a:xfrm>
            <a:off x="713221" y="1992086"/>
            <a:ext cx="4196236" cy="3837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Visit Classrooms in Action for more resources and information on evaluating resources. </a:t>
            </a:r>
          </a:p>
          <a:p>
            <a:pPr marL="0" indent="0">
              <a:buNone/>
            </a:pPr>
            <a:endParaRPr lang="en-US" dirty="0"/>
          </a:p>
          <a:p>
            <a:pPr marL="0" indent="0">
              <a:buNone/>
            </a:pPr>
            <a:r>
              <a:rPr lang="en-US" dirty="0">
                <a:hlinkClick r:id="rId3"/>
              </a:rPr>
              <a:t>http://</a:t>
            </a:r>
            <a:r>
              <a:rPr lang="en-US" dirty="0" smtClean="0">
                <a:hlinkClick r:id="rId3"/>
              </a:rPr>
              <a:t>www.ilclassroomsinaction.org/curriculum-alignment.html</a:t>
            </a:r>
            <a:r>
              <a:rPr lang="en-US" dirty="0" smtClean="0"/>
              <a:t> </a:t>
            </a:r>
            <a:endParaRPr lang="en-US" dirty="0"/>
          </a:p>
        </p:txBody>
      </p:sp>
    </p:spTree>
    <p:extLst>
      <p:ext uri="{BB962C8B-B14F-4D97-AF65-F5344CB8AC3E}">
        <p14:creationId xmlns:p14="http://schemas.microsoft.com/office/powerpoint/2010/main" val="2975935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a:xfrm>
            <a:off x="936171" y="1586139"/>
            <a:ext cx="10417629" cy="4351338"/>
          </a:xfrm>
        </p:spPr>
        <p:txBody>
          <a:bodyPr>
            <a:normAutofit/>
          </a:bodyPr>
          <a:lstStyle/>
          <a:p>
            <a:pPr lvl="0"/>
            <a:r>
              <a:rPr lang="en-US" dirty="0"/>
              <a:t>In groups - open the activity Creatures of the Deep </a:t>
            </a:r>
            <a:r>
              <a:rPr lang="en-US" dirty="0">
                <a:hlinkClick r:id="rId2"/>
              </a:rPr>
              <a:t>http://ioer.ilsharedlearning.org/Resource/585503/creating_creatures_of_deep</a:t>
            </a:r>
            <a:r>
              <a:rPr lang="en-US" dirty="0"/>
              <a:t>. </a:t>
            </a:r>
          </a:p>
          <a:p>
            <a:pPr lvl="0"/>
            <a:r>
              <a:rPr lang="en-US" dirty="0"/>
              <a:t>In small groups review and discuss the activity. </a:t>
            </a:r>
          </a:p>
          <a:p>
            <a:pPr lvl="0"/>
            <a:r>
              <a:rPr lang="en-US" dirty="0"/>
              <a:t>Rate the alignment to the tagged standards.  </a:t>
            </a:r>
          </a:p>
          <a:p>
            <a:pPr lvl="0"/>
            <a:r>
              <a:rPr lang="en-US" dirty="0"/>
              <a:t>Discuss and evaluate the resource using the Achieve OER (derivative) rubric. Use the scoring guide to discuss each criteria and determine the strength of each element. </a:t>
            </a:r>
          </a:p>
          <a:p>
            <a:pPr lvl="0"/>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36</a:t>
            </a:fld>
            <a:endParaRPr lang="en-US"/>
          </a:p>
        </p:txBody>
      </p:sp>
    </p:spTree>
    <p:extLst>
      <p:ext uri="{BB962C8B-B14F-4D97-AF65-F5344CB8AC3E}">
        <p14:creationId xmlns:p14="http://schemas.microsoft.com/office/powerpoint/2010/main" val="1178063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a:xfrm>
            <a:off x="740229" y="1586139"/>
            <a:ext cx="10613571" cy="4351338"/>
          </a:xfrm>
        </p:spPr>
        <p:txBody>
          <a:bodyPr>
            <a:normAutofit/>
          </a:bodyPr>
          <a:lstStyle/>
          <a:p>
            <a:pPr lvl="0"/>
            <a:r>
              <a:rPr lang="en-US" dirty="0"/>
              <a:t>In groups, search for one instructional resource (i.e. lesson plan or unit plan)</a:t>
            </a:r>
          </a:p>
          <a:p>
            <a:pPr lvl="0"/>
            <a:r>
              <a:rPr lang="en-US" dirty="0"/>
              <a:t>Discuss and rate the alignment to the tagged standards.  </a:t>
            </a:r>
          </a:p>
          <a:p>
            <a:pPr lvl="0"/>
            <a:r>
              <a:rPr lang="en-US" dirty="0"/>
              <a:t>Discuss and evaluate the resource using the Achieve OER (derivative) rubric. Use the scoring guide to discuss each criteria and determine the strength of each element. </a:t>
            </a:r>
          </a:p>
          <a:p>
            <a:pPr lvl="0"/>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37</a:t>
            </a:fld>
            <a:endParaRPr lang="en-US"/>
          </a:p>
        </p:txBody>
      </p:sp>
    </p:spTree>
    <p:extLst>
      <p:ext uri="{BB962C8B-B14F-4D97-AF65-F5344CB8AC3E}">
        <p14:creationId xmlns:p14="http://schemas.microsoft.com/office/powerpoint/2010/main" val="2076516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210" y="6074094"/>
            <a:ext cx="5066776" cy="738664"/>
          </a:xfrm>
          <a:prstGeom prst="rect">
            <a:avLst/>
          </a:prstGeom>
          <a:noFill/>
        </p:spPr>
        <p:txBody>
          <a:bodyPr wrap="square" rtlCol="0">
            <a:spAutoFit/>
          </a:bodyPr>
          <a:lstStyle/>
          <a:p>
            <a:r>
              <a:rPr lang="en-US" sz="1400" dirty="0"/>
              <a:t>Sponsored by:</a:t>
            </a:r>
            <a:br>
              <a:rPr lang="en-US" sz="1400" dirty="0"/>
            </a:br>
            <a:r>
              <a:rPr lang="en-US" sz="1400" dirty="0">
                <a:solidFill>
                  <a:schemeClr val="bg1"/>
                </a:solidFill>
              </a:rPr>
              <a:t>Illinois Department of Commerce and Economic Opportunity and Illinois State Board of Education</a:t>
            </a:r>
          </a:p>
        </p:txBody>
      </p:sp>
      <p:sp>
        <p:nvSpPr>
          <p:cNvPr id="9" name="TextBox 8"/>
          <p:cNvSpPr txBox="1"/>
          <p:nvPr/>
        </p:nvSpPr>
        <p:spPr>
          <a:xfrm>
            <a:off x="1" y="4197513"/>
            <a:ext cx="12192000" cy="1569660"/>
          </a:xfrm>
          <a:prstGeom prst="rect">
            <a:avLst/>
          </a:prstGeom>
          <a:noFill/>
        </p:spPr>
        <p:txBody>
          <a:bodyPr wrap="square" rtlCol="0">
            <a:spAutoFit/>
          </a:bodyPr>
          <a:lstStyle/>
          <a:p>
            <a:pPr algn="ctr"/>
            <a:r>
              <a:rPr lang="en-US" sz="3600" dirty="0"/>
              <a:t>i</a:t>
            </a:r>
            <a:r>
              <a:rPr lang="en-US" sz="3600" dirty="0" smtClean="0"/>
              <a:t>oer.ilsharedlearning.org</a:t>
            </a:r>
            <a:endParaRPr lang="en-US" sz="3600" dirty="0"/>
          </a:p>
          <a:p>
            <a:pPr algn="ctr"/>
            <a:r>
              <a:rPr lang="en-US" sz="3600" dirty="0"/>
              <a:t>#IOER</a:t>
            </a:r>
          </a:p>
          <a:p>
            <a:pPr algn="ctr"/>
            <a:endParaRPr lang="en-US" sz="2400" dirty="0"/>
          </a:p>
        </p:txBody>
      </p:sp>
      <p:sp>
        <p:nvSpPr>
          <p:cNvPr id="11" name="Subtitle 10"/>
          <p:cNvSpPr>
            <a:spLocks noGrp="1"/>
          </p:cNvSpPr>
          <p:nvPr>
            <p:ph type="subTitle" idx="1"/>
          </p:nvPr>
        </p:nvSpPr>
        <p:spPr>
          <a:xfrm>
            <a:off x="4542209" y="1246968"/>
            <a:ext cx="7501800" cy="2606575"/>
          </a:xfrm>
        </p:spPr>
        <p:txBody>
          <a:bodyPr/>
          <a:lstStyle/>
          <a:p>
            <a:pPr algn="l"/>
            <a:r>
              <a:rPr lang="en-US" b="1" dirty="0"/>
              <a:t>IOER Website and Technical Questions</a:t>
            </a:r>
          </a:p>
          <a:p>
            <a:pPr algn="l"/>
            <a:r>
              <a:rPr lang="en-US" b="1" dirty="0"/>
              <a:t>Email</a:t>
            </a:r>
            <a:r>
              <a:rPr lang="en-US" b="1"/>
              <a:t>: </a:t>
            </a:r>
            <a:r>
              <a:rPr lang="en-US" u="sng">
                <a:hlinkClick r:id="rId3"/>
              </a:rPr>
              <a:t>info@ilsharedlearning.org</a:t>
            </a:r>
            <a:r>
              <a:rPr lang="en-US" smtClean="0"/>
              <a:t> </a:t>
            </a:r>
            <a:endParaRPr lang="en-US" dirty="0"/>
          </a:p>
          <a:p>
            <a:pPr algn="l"/>
            <a:endParaRPr lang="en-US" b="1" dirty="0"/>
          </a:p>
          <a:p>
            <a:pPr algn="l"/>
            <a:r>
              <a:rPr lang="en-US" b="1" dirty="0"/>
              <a:t>Professional Development and Training Questions</a:t>
            </a:r>
          </a:p>
          <a:p>
            <a:pPr algn="l"/>
            <a:r>
              <a:rPr lang="en-US" b="1" dirty="0"/>
              <a:t>Kristin Brynteson </a:t>
            </a:r>
            <a:r>
              <a:rPr lang="en-US" dirty="0">
                <a:hlinkClick r:id="rId4"/>
              </a:rPr>
              <a:t>kbrynteson@niu.edu</a:t>
            </a:r>
            <a:r>
              <a:rPr lang="en-US" dirty="0"/>
              <a:t> </a:t>
            </a:r>
            <a:r>
              <a:rPr lang="en-US" b="1" dirty="0"/>
              <a:t> </a:t>
            </a:r>
          </a:p>
          <a:p>
            <a:pPr algn="l"/>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349" y="726624"/>
            <a:ext cx="3810868" cy="2794637"/>
          </a:xfrm>
          <a:prstGeom prst="rect">
            <a:avLst/>
          </a:prstGeom>
        </p:spPr>
      </p:pic>
    </p:spTree>
    <p:extLst>
      <p:ext uri="{BB962C8B-B14F-4D97-AF65-F5344CB8AC3E}">
        <p14:creationId xmlns:p14="http://schemas.microsoft.com/office/powerpoint/2010/main" val="3367271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88827"/>
          </a:xfrm>
        </p:spPr>
        <p:txBody>
          <a:bodyPr/>
          <a:lstStyle/>
          <a:p>
            <a:r>
              <a:rPr lang="en-US" dirty="0"/>
              <a:t>Search IOER</a:t>
            </a:r>
          </a:p>
        </p:txBody>
      </p:sp>
      <p:pic>
        <p:nvPicPr>
          <p:cNvPr id="6" name="Content Placeholder 5"/>
          <p:cNvPicPr>
            <a:picLocks noGrp="1" noChangeAspect="1"/>
          </p:cNvPicPr>
          <p:nvPr>
            <p:ph idx="1"/>
          </p:nvPr>
        </p:nvPicPr>
        <p:blipFill rotWithShape="1">
          <a:blip r:embed="rId3"/>
          <a:srcRect l="-58" t="5797" r="47362" b="35199"/>
          <a:stretch/>
        </p:blipFill>
        <p:spPr>
          <a:xfrm>
            <a:off x="2338041" y="3123151"/>
            <a:ext cx="7688130" cy="2596896"/>
          </a:xfrm>
          <a:prstGeom prst="rect">
            <a:avLst/>
          </a:prstGeom>
          <a:ln>
            <a:solidFill>
              <a:schemeClr val="accent1"/>
            </a:solidFill>
          </a:ln>
        </p:spPr>
      </p:pic>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4</a:t>
            </a:fld>
            <a:endParaRPr lang="en-US"/>
          </a:p>
        </p:txBody>
      </p:sp>
      <p:sp>
        <p:nvSpPr>
          <p:cNvPr id="7" name="Content Placeholder 2"/>
          <p:cNvSpPr txBox="1">
            <a:spLocks/>
          </p:cNvSpPr>
          <p:nvPr/>
        </p:nvSpPr>
        <p:spPr>
          <a:xfrm>
            <a:off x="774192" y="1487297"/>
            <a:ext cx="4520184" cy="4136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Content Placeholder 2"/>
          <p:cNvSpPr txBox="1">
            <a:spLocks/>
          </p:cNvSpPr>
          <p:nvPr/>
        </p:nvSpPr>
        <p:spPr>
          <a:xfrm>
            <a:off x="838200" y="1487296"/>
            <a:ext cx="9311640" cy="14204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Resources</a:t>
            </a:r>
          </a:p>
          <a:p>
            <a:r>
              <a:rPr lang="en-US" dirty="0"/>
              <a:t>Personal and Organizational Libraries </a:t>
            </a:r>
          </a:p>
          <a:p>
            <a:r>
              <a:rPr lang="en-US" dirty="0"/>
              <a:t>Learning Lists/Sets</a:t>
            </a:r>
          </a:p>
        </p:txBody>
      </p:sp>
      <p:sp>
        <p:nvSpPr>
          <p:cNvPr id="9" name="Rounded Rectangle 8"/>
          <p:cNvSpPr/>
          <p:nvPr/>
        </p:nvSpPr>
        <p:spPr>
          <a:xfrm>
            <a:off x="7003048" y="2971068"/>
            <a:ext cx="1554480" cy="89611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2 (Accent Bar) 10"/>
          <p:cNvSpPr/>
          <p:nvPr/>
        </p:nvSpPr>
        <p:spPr>
          <a:xfrm flipH="1">
            <a:off x="2338041" y="1717816"/>
            <a:ext cx="4207764" cy="1087184"/>
          </a:xfrm>
          <a:prstGeom prst="accentCallout2">
            <a:avLst>
              <a:gd name="adj1" fmla="val 18750"/>
              <a:gd name="adj2" fmla="val -8333"/>
              <a:gd name="adj3" fmla="val 18750"/>
              <a:gd name="adj4" fmla="val -16667"/>
              <a:gd name="adj5" fmla="val 109136"/>
              <a:gd name="adj6" fmla="val -34715"/>
            </a:avLst>
          </a:prstGeom>
          <a:noFill/>
          <a:ln>
            <a:solidFill>
              <a:srgbClr val="1D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17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285115"/>
            <a:ext cx="6659880" cy="1475105"/>
          </a:xfrm>
        </p:spPr>
        <p:txBody>
          <a:bodyPr>
            <a:normAutofit/>
          </a:bodyPr>
          <a:lstStyle/>
          <a:p>
            <a:r>
              <a:rPr lang="en-US" dirty="0"/>
              <a:t>Resource Search </a:t>
            </a:r>
          </a:p>
        </p:txBody>
      </p:sp>
      <p:pic>
        <p:nvPicPr>
          <p:cNvPr id="6" name="Content Placeholder 5"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t="10432" r="2843" b="24852"/>
          <a:stretch/>
        </p:blipFill>
        <p:spPr>
          <a:xfrm>
            <a:off x="2583570" y="1692139"/>
            <a:ext cx="9371406" cy="2993660"/>
          </a:xfrm>
          <a:ln>
            <a:solidFill>
              <a:srgbClr val="1D6FA9"/>
            </a:solidFill>
          </a:ln>
        </p:spPr>
      </p:pic>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5</a:t>
            </a:fld>
            <a:endParaRPr lang="en-US"/>
          </a:p>
        </p:txBody>
      </p:sp>
      <p:sp>
        <p:nvSpPr>
          <p:cNvPr id="7" name="Content Placeholder 2"/>
          <p:cNvSpPr txBox="1">
            <a:spLocks/>
          </p:cNvSpPr>
          <p:nvPr/>
        </p:nvSpPr>
        <p:spPr>
          <a:xfrm>
            <a:off x="522307" y="1654540"/>
            <a:ext cx="2182457" cy="15344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Search by</a:t>
            </a:r>
          </a:p>
          <a:p>
            <a:pPr marL="457200" lvl="1"/>
            <a:r>
              <a:rPr lang="en-US" dirty="0"/>
              <a:t>Keyword</a:t>
            </a:r>
          </a:p>
          <a:p>
            <a:pPr marL="457200" lvl="1"/>
            <a:r>
              <a:rPr lang="en-US" dirty="0"/>
              <a:t>Filters</a:t>
            </a:r>
          </a:p>
          <a:p>
            <a:pPr marL="457200" lvl="1"/>
            <a:r>
              <a:rPr lang="en-US" dirty="0"/>
              <a:t>Standards</a:t>
            </a:r>
          </a:p>
        </p:txBody>
      </p:sp>
      <p:sp>
        <p:nvSpPr>
          <p:cNvPr id="8" name="Content Placeholder 2"/>
          <p:cNvSpPr txBox="1">
            <a:spLocks/>
          </p:cNvSpPr>
          <p:nvPr/>
        </p:nvSpPr>
        <p:spPr>
          <a:xfrm>
            <a:off x="522307" y="5303520"/>
            <a:ext cx="8286076" cy="837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Note: You do not need to be a registered user to search. </a:t>
            </a:r>
          </a:p>
        </p:txBody>
      </p:sp>
    </p:spTree>
    <p:extLst>
      <p:ext uri="{BB962C8B-B14F-4D97-AF65-F5344CB8AC3E}">
        <p14:creationId xmlns:p14="http://schemas.microsoft.com/office/powerpoint/2010/main" val="3861815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285115"/>
            <a:ext cx="6659880" cy="1475105"/>
          </a:xfrm>
        </p:spPr>
        <p:txBody>
          <a:bodyPr>
            <a:normAutofit/>
          </a:bodyPr>
          <a:lstStyle/>
          <a:p>
            <a:r>
              <a:rPr lang="en-US" dirty="0"/>
              <a:t>Learning List or Set Search </a:t>
            </a:r>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6</a:t>
            </a:fld>
            <a:endParaRPr lang="en-US"/>
          </a:p>
        </p:txBody>
      </p:sp>
      <p:sp>
        <p:nvSpPr>
          <p:cNvPr id="8" name="Content Placeholder 2"/>
          <p:cNvSpPr txBox="1">
            <a:spLocks/>
          </p:cNvSpPr>
          <p:nvPr/>
        </p:nvSpPr>
        <p:spPr>
          <a:xfrm>
            <a:off x="522307" y="5303520"/>
            <a:ext cx="8286076" cy="837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Note: Do not need to be registered user to search. </a:t>
            </a:r>
          </a:p>
        </p:txBody>
      </p:sp>
      <p:pic>
        <p:nvPicPr>
          <p:cNvPr id="9" name="Content Placeholder 8"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l="670" t="12770" r="2504" b="8426"/>
          <a:stretch/>
        </p:blipFill>
        <p:spPr>
          <a:xfrm>
            <a:off x="2501330" y="1572437"/>
            <a:ext cx="9361714" cy="3429000"/>
          </a:xfrm>
          <a:ln>
            <a:solidFill>
              <a:srgbClr val="1D6FA9"/>
            </a:solidFill>
          </a:ln>
        </p:spPr>
      </p:pic>
      <p:sp>
        <p:nvSpPr>
          <p:cNvPr id="10" name="Content Placeholder 2"/>
          <p:cNvSpPr txBox="1">
            <a:spLocks/>
          </p:cNvSpPr>
          <p:nvPr/>
        </p:nvSpPr>
        <p:spPr>
          <a:xfrm>
            <a:off x="522307" y="1654540"/>
            <a:ext cx="2182457" cy="15344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Search by</a:t>
            </a:r>
          </a:p>
          <a:p>
            <a:pPr marL="457200" lvl="1"/>
            <a:r>
              <a:rPr lang="en-US" dirty="0"/>
              <a:t>Keyword</a:t>
            </a:r>
          </a:p>
          <a:p>
            <a:pPr marL="457200" lvl="1"/>
            <a:r>
              <a:rPr lang="en-US" dirty="0"/>
              <a:t>Filters</a:t>
            </a:r>
          </a:p>
          <a:p>
            <a:pPr marL="457200" lvl="1"/>
            <a:r>
              <a:rPr lang="en-US" dirty="0"/>
              <a:t>Standards</a:t>
            </a:r>
          </a:p>
        </p:txBody>
      </p:sp>
    </p:spTree>
    <p:extLst>
      <p:ext uri="{BB962C8B-B14F-4D97-AF65-F5344CB8AC3E}">
        <p14:creationId xmlns:p14="http://schemas.microsoft.com/office/powerpoint/2010/main" val="1351239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Filters</a:t>
            </a:r>
          </a:p>
        </p:txBody>
      </p:sp>
      <p:sp>
        <p:nvSpPr>
          <p:cNvPr id="3" name="Content Placeholder 2"/>
          <p:cNvSpPr>
            <a:spLocks noGrp="1"/>
          </p:cNvSpPr>
          <p:nvPr>
            <p:ph idx="1"/>
          </p:nvPr>
        </p:nvSpPr>
        <p:spPr>
          <a:xfrm>
            <a:off x="838200" y="1577970"/>
            <a:ext cx="10515600" cy="4351338"/>
          </a:xfrm>
        </p:spPr>
        <p:txBody>
          <a:bodyPr/>
          <a:lstStyle/>
          <a:p>
            <a:r>
              <a:rPr lang="en-US" dirty="0"/>
              <a:t>Search filters are based on resource tags</a:t>
            </a:r>
          </a:p>
          <a:p>
            <a:r>
              <a:rPr lang="en-US" dirty="0"/>
              <a:t>Filter Categories</a:t>
            </a:r>
          </a:p>
          <a:p>
            <a:pPr lvl="1"/>
            <a:endParaRPr lang="en-US" dirty="0"/>
          </a:p>
          <a:p>
            <a:pPr lvl="1"/>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7</a:t>
            </a:fld>
            <a:endParaRPr 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807" y="2193444"/>
            <a:ext cx="3786363" cy="3527220"/>
          </a:xfrm>
          <a:prstGeom prst="rect">
            <a:avLst/>
          </a:prstGeom>
        </p:spPr>
      </p:pic>
    </p:spTree>
    <p:extLst>
      <p:ext uri="{BB962C8B-B14F-4D97-AF65-F5344CB8AC3E}">
        <p14:creationId xmlns:p14="http://schemas.microsoft.com/office/powerpoint/2010/main" val="385656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3189"/>
          </a:xfrm>
        </p:spPr>
        <p:txBody>
          <a:bodyPr/>
          <a:lstStyle/>
          <a:p>
            <a:r>
              <a:rPr lang="en-US" dirty="0"/>
              <a:t>Search Results</a:t>
            </a: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25471"/>
            <a:ext cx="10515600" cy="4307526"/>
          </a:xfrm>
        </p:spPr>
      </p:pic>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8</a:t>
            </a:fld>
            <a:endParaRPr lang="en-US"/>
          </a:p>
        </p:txBody>
      </p:sp>
    </p:spTree>
    <p:extLst>
      <p:ext uri="{BB962C8B-B14F-4D97-AF65-F5344CB8AC3E}">
        <p14:creationId xmlns:p14="http://schemas.microsoft.com/office/powerpoint/2010/main" val="919964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9124"/>
          </a:xfrm>
        </p:spPr>
        <p:txBody>
          <a:bodyPr/>
          <a:lstStyle/>
          <a:p>
            <a:r>
              <a:rPr lang="en-US" dirty="0"/>
              <a:t>Resource Information </a:t>
            </a:r>
          </a:p>
        </p:txBody>
      </p:sp>
      <p:sp>
        <p:nvSpPr>
          <p:cNvPr id="3" name="Content Placeholder 2"/>
          <p:cNvSpPr>
            <a:spLocks noGrp="1"/>
          </p:cNvSpPr>
          <p:nvPr>
            <p:ph idx="1"/>
          </p:nvPr>
        </p:nvSpPr>
        <p:spPr>
          <a:xfrm>
            <a:off x="1391114" y="1424742"/>
            <a:ext cx="4380571" cy="4641115"/>
          </a:xfrm>
        </p:spPr>
        <p:txBody>
          <a:bodyPr/>
          <a:lstStyle/>
          <a:p>
            <a:r>
              <a:rPr lang="en-US" dirty="0"/>
              <a:t>Comments</a:t>
            </a:r>
          </a:p>
          <a:p>
            <a:r>
              <a:rPr lang="en-US" dirty="0"/>
              <a:t>Like/Dislike</a:t>
            </a:r>
          </a:p>
          <a:p>
            <a:r>
              <a:rPr lang="en-US" dirty="0"/>
              <a:t>Evaluation Score</a:t>
            </a:r>
          </a:p>
          <a:p>
            <a:r>
              <a:rPr lang="en-US" dirty="0"/>
              <a:t>Number of Libraries</a:t>
            </a:r>
          </a:p>
          <a:p>
            <a:r>
              <a:rPr lang="en-US" dirty="0"/>
              <a:t>Number of Clicks</a:t>
            </a:r>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9</a:t>
            </a:fld>
            <a:endParaRPr lang="en-US"/>
          </a:p>
        </p:txBody>
      </p:sp>
      <p:pic>
        <p:nvPicPr>
          <p:cNvPr id="6" name="Content Placeholder 8" descr="Screen Clipping"/>
          <p:cNvPicPr>
            <a:picLocks noChangeAspect="1"/>
          </p:cNvPicPr>
          <p:nvPr/>
        </p:nvPicPr>
        <p:blipFill rotWithShape="1">
          <a:blip r:embed="rId2">
            <a:extLst>
              <a:ext uri="{28A0092B-C50C-407E-A947-70E740481C1C}">
                <a14:useLocalDpi xmlns:a14="http://schemas.microsoft.com/office/drawing/2010/main" val="0"/>
              </a:ext>
            </a:extLst>
          </a:blip>
          <a:srcRect l="67559" t="17824" b="2544"/>
          <a:stretch/>
        </p:blipFill>
        <p:spPr>
          <a:xfrm>
            <a:off x="6441581" y="537814"/>
            <a:ext cx="4912219" cy="5330283"/>
          </a:xfrm>
          <a:prstGeom prst="rect">
            <a:avLst/>
          </a:prstGeom>
        </p:spPr>
      </p:pic>
      <p:sp>
        <p:nvSpPr>
          <p:cNvPr id="7" name="Oval 6"/>
          <p:cNvSpPr/>
          <p:nvPr/>
        </p:nvSpPr>
        <p:spPr>
          <a:xfrm>
            <a:off x="9177453" y="3074522"/>
            <a:ext cx="2018371" cy="93991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872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 2" id="{431BF33F-93BF-4A2C-86D6-2F3BA57437DD}" vid="{FE244AE1-5808-41B3-8D0D-0AF84BFA27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 2</Template>
  <TotalTime>5230</TotalTime>
  <Words>1348</Words>
  <Application>Microsoft Office PowerPoint</Application>
  <PresentationFormat>Widescreen</PresentationFormat>
  <Paragraphs>264</Paragraphs>
  <Slides>38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Raleway</vt:lpstr>
      <vt:lpstr>Source Sans Pro</vt:lpstr>
      <vt:lpstr>Office Theme</vt:lpstr>
      <vt:lpstr>Finding, Saving and Evaluating OER using IOER</vt:lpstr>
      <vt:lpstr>Objectives</vt:lpstr>
      <vt:lpstr>Searching </vt:lpstr>
      <vt:lpstr>Search IOER</vt:lpstr>
      <vt:lpstr>Resource Search </vt:lpstr>
      <vt:lpstr>Learning List or Set Search </vt:lpstr>
      <vt:lpstr>Filters</vt:lpstr>
      <vt:lpstr>Search Results</vt:lpstr>
      <vt:lpstr>Resource Information </vt:lpstr>
      <vt:lpstr>Open a Resource Detail Page</vt:lpstr>
      <vt:lpstr>Resource Detail Page</vt:lpstr>
      <vt:lpstr>Resource Detail Page</vt:lpstr>
      <vt:lpstr>Resource Detail Page</vt:lpstr>
      <vt:lpstr>Library Search </vt:lpstr>
      <vt:lpstr>Small Group Activity – Searching  </vt:lpstr>
      <vt:lpstr>Organizing </vt:lpstr>
      <vt:lpstr>Library </vt:lpstr>
      <vt:lpstr>Accessing your Library</vt:lpstr>
      <vt:lpstr>My Dashboard</vt:lpstr>
      <vt:lpstr>Library </vt:lpstr>
      <vt:lpstr>Manage your Library Tabs</vt:lpstr>
      <vt:lpstr>Activity</vt:lpstr>
      <vt:lpstr>Add Resources to Your Library</vt:lpstr>
      <vt:lpstr>Activity</vt:lpstr>
      <vt:lpstr>Share and Follow Libraries </vt:lpstr>
      <vt:lpstr>Activity</vt:lpstr>
      <vt:lpstr>Evaluating </vt:lpstr>
      <vt:lpstr>Feedback on Resources</vt:lpstr>
      <vt:lpstr>Feedback Channels </vt:lpstr>
      <vt:lpstr>Alignment to Standards</vt:lpstr>
      <vt:lpstr>Like/Dislike and Comments</vt:lpstr>
      <vt:lpstr>Rubrics</vt:lpstr>
      <vt:lpstr>OER Quality</vt:lpstr>
      <vt:lpstr>EQuIP Rubric from Achieve</vt:lpstr>
      <vt:lpstr>Learn More! </vt:lpstr>
      <vt:lpstr>Activity</vt:lpstr>
      <vt:lpstr>Activity</vt:lpstr>
      <vt:lpstr>PowerPoint Presentation</vt:lpstr>
    </vt:vector>
  </TitlesOfParts>
  <Company>Northern Illinois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Saving and Evaluating OER using IOER</dc:title>
  <dc:creator>Kristin Brynteson</dc:creator>
  <cp:lastModifiedBy>Kristin Brynteson</cp:lastModifiedBy>
  <cp:revision>37</cp:revision>
  <dcterms:created xsi:type="dcterms:W3CDTF">2017-05-23T15:42:49Z</dcterms:created>
  <dcterms:modified xsi:type="dcterms:W3CDTF">2019-04-18T14:09:23Z</dcterms:modified>
</cp:coreProperties>
</file>