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xlsx" ContentType="application/vnd.openxmlformats-officedocument.spreadsheetml.sheet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206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688" y="-17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plotArea>
      <c:layout>
        <c:manualLayout>
          <c:layoutTarget val="inner"/>
          <c:xMode val="edge"/>
          <c:yMode val="edge"/>
          <c:x val="0.0533679056247001"/>
          <c:y val="0.029551957413774"/>
          <c:w val="0.749795529591059"/>
          <c:h val="0.84267291412517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/>
        <c:axId val="482691336"/>
        <c:axId val="482668936"/>
      </c:barChart>
      <c:catAx>
        <c:axId val="482691336"/>
        <c:scaling>
          <c:orientation val="minMax"/>
        </c:scaling>
        <c:axPos val="b"/>
        <c:tickLblPos val="nextTo"/>
        <c:crossAx val="482668936"/>
        <c:crosses val="autoZero"/>
        <c:auto val="1"/>
        <c:lblAlgn val="ctr"/>
        <c:lblOffset val="100"/>
      </c:catAx>
      <c:valAx>
        <c:axId val="482668936"/>
        <c:scaling>
          <c:orientation val="minMax"/>
        </c:scaling>
        <c:axPos val="l"/>
        <c:majorGridlines/>
        <c:numFmt formatCode="General" sourceLinked="1"/>
        <c:tickLblPos val="nextTo"/>
        <c:crossAx val="482691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17782857788"/>
          <c:y val="0.4069651768881"/>
          <c:w val="0.148024158270539"/>
          <c:h val="0.195459132749251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477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914400" y="3657601"/>
            <a:ext cx="31089600" cy="17373600"/>
          </a:xfrm>
          <a:prstGeom prst="rect">
            <a:avLst/>
          </a:prstGeom>
          <a:noFill/>
          <a:ln w="889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Line 37"/>
          <p:cNvSpPr>
            <a:spLocks noChangeShapeType="1"/>
          </p:cNvSpPr>
          <p:nvPr/>
        </p:nvSpPr>
        <p:spPr bwMode="auto">
          <a:xfrm flipV="1">
            <a:off x="914400" y="1828800"/>
            <a:ext cx="31089600" cy="0"/>
          </a:xfrm>
          <a:prstGeom prst="line">
            <a:avLst/>
          </a:prstGeom>
          <a:noFill/>
          <a:ln w="88900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 lIns="329184" tIns="329184" rIns="329184" bIns="329184">
            <a:spAutoFit/>
          </a:bodyPr>
          <a:lstStyle/>
          <a:p>
            <a:endParaRPr lang="en-US"/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914399" y="1799772"/>
            <a:ext cx="310435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02871" tIns="151435" rIns="302871" bIns="151435" anchor="ctr"/>
          <a:lstStyle/>
          <a:p>
            <a:pPr algn="ctr" defTabSz="3027363">
              <a:spcAft>
                <a:spcPts val="1200"/>
              </a:spcAft>
              <a:defRPr/>
            </a:pPr>
            <a:r>
              <a:rPr lang="en-US" sz="4800" dirty="0" smtClean="0">
                <a:solidFill>
                  <a:srgbClr val="002060"/>
                </a:solidFill>
                <a:latin typeface="Palatino Linotype" pitchFamily="18" charset="0"/>
              </a:rPr>
              <a:t>Name #1, Name #</a:t>
            </a:r>
            <a:r>
              <a:rPr lang="en-US" sz="4800" dirty="0" smtClean="0">
                <a:solidFill>
                  <a:srgbClr val="002060"/>
                </a:solidFill>
                <a:latin typeface="Palatino Linotype" pitchFamily="18" charset="0"/>
              </a:rPr>
              <a:t>2, Name #3, Name #3</a:t>
            </a:r>
          </a:p>
          <a:p>
            <a:pPr algn="ctr" defTabSz="3027363">
              <a:spcAft>
                <a:spcPts val="1200"/>
              </a:spcAft>
              <a:defRPr/>
            </a:pPr>
            <a:r>
              <a:rPr lang="en-US" sz="4800" dirty="0" smtClean="0">
                <a:solidFill>
                  <a:srgbClr val="002060"/>
                </a:solidFill>
                <a:latin typeface="Palatino Linotype" pitchFamily="18" charset="0"/>
              </a:rPr>
              <a:t>School Name &amp; Address</a:t>
            </a:r>
            <a:endParaRPr lang="en-US" sz="48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882869" y="0"/>
            <a:ext cx="3108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02871" tIns="151435" rIns="302871" bIns="151435" anchor="ctr"/>
          <a:lstStyle/>
          <a:p>
            <a:pPr algn="ctr" defTabSz="3027363">
              <a:spcAft>
                <a:spcPts val="1200"/>
              </a:spcAft>
              <a:defRPr/>
            </a:pPr>
            <a:r>
              <a:rPr lang="en-US" sz="8800" dirty="0" smtClean="0">
                <a:solidFill>
                  <a:srgbClr val="002060"/>
                </a:solidFill>
                <a:latin typeface="Palatino Linotype" pitchFamily="18" charset="0"/>
              </a:rPr>
              <a:t>Project Title</a:t>
            </a:r>
            <a:endParaRPr lang="en-US" sz="88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1143000" y="4953001"/>
            <a:ext cx="7848600" cy="2971799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fontAlgn="base"/>
            <a:r>
              <a:rPr lang="en-US" sz="2000" dirty="0"/>
              <a:t>Concisely </a:t>
            </a:r>
            <a:r>
              <a:rPr lang="en-US" sz="2000" dirty="0" smtClean="0"/>
              <a:t>summarizes:</a:t>
            </a:r>
          </a:p>
          <a:p>
            <a:pPr marL="857250" lvl="0" indent="-857250" fontAlgn="base">
              <a:buFont typeface="Arial"/>
              <a:buChar char="•"/>
            </a:pPr>
            <a:r>
              <a:rPr lang="en-US" sz="2000" dirty="0" smtClean="0"/>
              <a:t>Purpose</a:t>
            </a:r>
            <a:r>
              <a:rPr lang="en-US" sz="2000" dirty="0"/>
              <a:t>: State why your study is important and your research </a:t>
            </a:r>
            <a:r>
              <a:rPr lang="en-US" sz="2000" dirty="0" smtClean="0"/>
              <a:t>question</a:t>
            </a:r>
          </a:p>
          <a:p>
            <a:pPr marL="857250" lvl="0" indent="-857250" fontAlgn="base">
              <a:buFont typeface="Arial"/>
              <a:buChar char="•"/>
            </a:pPr>
            <a:r>
              <a:rPr lang="en-US" sz="2000" dirty="0" smtClean="0"/>
              <a:t>Methods</a:t>
            </a:r>
            <a:r>
              <a:rPr lang="en-US" sz="2000" dirty="0"/>
              <a:t>: State your population, type of study, RF/outcome that was </a:t>
            </a:r>
            <a:r>
              <a:rPr lang="en-US" sz="2000" dirty="0" smtClean="0"/>
              <a:t>measured</a:t>
            </a:r>
          </a:p>
          <a:p>
            <a:pPr marL="857250" lvl="0" indent="-857250" fontAlgn="base">
              <a:buFont typeface="Arial"/>
              <a:buChar char="•"/>
            </a:pPr>
            <a:r>
              <a:rPr lang="en-US" sz="2000" dirty="0" smtClean="0"/>
              <a:t>Conclusion</a:t>
            </a:r>
            <a:r>
              <a:rPr lang="en-US" sz="2000" dirty="0"/>
              <a:t>: State the answer to your research question with claim-evidence warrant, and your proposed intervention or prevention. </a:t>
            </a:r>
            <a:endParaRPr lang="en-US" sz="2000" dirty="0" smtClean="0"/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23850600" y="4800600"/>
            <a:ext cx="7924800" cy="9525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fontAlgn="base">
              <a:buFont typeface="Arial"/>
              <a:buChar char="•"/>
            </a:pPr>
            <a:r>
              <a:rPr lang="en-US" sz="2000" dirty="0"/>
              <a:t>Explain the strengths and limitations of your study</a:t>
            </a:r>
          </a:p>
          <a:p>
            <a:pPr marL="342900" lvl="0" indent="-342900" fontAlgn="base">
              <a:buFont typeface="Arial"/>
              <a:buChar char="•"/>
            </a:pPr>
            <a:r>
              <a:rPr lang="en-US" sz="2000" dirty="0"/>
              <a:t>Explain how your conclusions could lead to future research</a:t>
            </a:r>
          </a:p>
          <a:p>
            <a:pPr marL="342900" lvl="0" indent="-342900" fontAlgn="base">
              <a:buFont typeface="Arial"/>
              <a:buChar char="•"/>
            </a:pPr>
            <a:r>
              <a:rPr lang="en-US" sz="2000" dirty="0"/>
              <a:t>Propose an intervention based on the DATA you collected in your study.  </a:t>
            </a:r>
          </a:p>
          <a:p>
            <a:pPr marL="1910410" lvl="1" indent="-342900" fontAlgn="base">
              <a:buFont typeface="Arial"/>
              <a:buChar char="•"/>
            </a:pPr>
            <a:r>
              <a:rPr lang="en-US" sz="2000" dirty="0"/>
              <a:t>Your intervention should be proposed in a Claim-Evidence-Warrant format. </a:t>
            </a:r>
          </a:p>
          <a:p>
            <a:pPr marL="1910410" lvl="1" indent="-342900" fontAlgn="base">
              <a:buFont typeface="Arial"/>
              <a:buChar char="•"/>
            </a:pPr>
            <a:r>
              <a:rPr lang="en-US" sz="2000" dirty="0"/>
              <a:t>Your intervention should be a clear proposal for what should be done to address the disparities of your population and should be able to be carried out from reading your description. </a:t>
            </a:r>
          </a:p>
          <a:p>
            <a:pPr lvl="1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23850600" y="3886201"/>
            <a:ext cx="79248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itchFamily="18" charset="0"/>
              </a:rPr>
              <a:t>Conclusion</a:t>
            </a: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9220200" y="4800600"/>
            <a:ext cx="14401800" cy="9525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This will be the largest section of your poster.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Use online databases (secondary data) to find and organize relevant evidence to support your aim and conclusion.  Arrange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your results in a logical order to according to the points you want to get across.  Use tables, graphs, and charts to illustrate findings.  </a:t>
            </a:r>
            <a:r>
              <a:rPr lang="en-US" sz="2400" dirty="0" smtClean="0">
                <a:latin typeface="Palatino Linotype" pitchFamily="18" charset="0"/>
              </a:rPr>
              <a:t>All charts and graphs need a title. </a:t>
            </a: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Palatino Linotype" pitchFamily="18" charset="0"/>
              </a:rPr>
              <a:t>Under </a:t>
            </a:r>
            <a:r>
              <a:rPr lang="en-US" sz="2400" dirty="0" smtClean="0">
                <a:latin typeface="Palatino Linotype" pitchFamily="18" charset="0"/>
              </a:rPr>
              <a:t>your charts write about any results you made through calculations.  You do not need to include how results were calculated.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9220200" y="3886201"/>
            <a:ext cx="144018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Palatino Linotype" pitchFamily="18" charset="0"/>
              </a:rPr>
              <a:t>Data Analysis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Palatino Linotype" pitchFamily="18" charset="0"/>
            </a:endParaRP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1143000" y="15570200"/>
            <a:ext cx="7848600" cy="52324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Palatino Linotype" pitchFamily="18" charset="0"/>
              </a:rPr>
              <a:t>Reviews ke</a:t>
            </a:r>
            <a:r>
              <a:rPr lang="en-US" sz="2400" dirty="0" smtClean="0">
                <a:latin typeface="Palatino Linotype" pitchFamily="18" charset="0"/>
              </a:rPr>
              <a:t>y research findings from other scholarly texts</a:t>
            </a:r>
            <a:r>
              <a:rPr lang="en-US" sz="2400" dirty="0" smtClean="0">
                <a:latin typeface="Palatino Linotype" pitchFamily="18" charset="0"/>
              </a:rPr>
              <a:t>: </a:t>
            </a:r>
          </a:p>
          <a:p>
            <a:pPr marL="342900" marR="0" lvl="0" indent="-34290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Purpose of each </a:t>
            </a:r>
            <a:r>
              <a:rPr lang="en-US" sz="2400" dirty="0" smtClean="0">
                <a:latin typeface="Palatino Linotype" pitchFamily="18" charset="0"/>
              </a:rPr>
              <a:t>study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Palatino Linotype" pitchFamily="18" charset="0"/>
            </a:endParaRPr>
          </a:p>
          <a:p>
            <a:pPr marL="342900" marR="0" lvl="0" indent="-34290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Description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of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basic study methods for each study</a:t>
            </a:r>
          </a:p>
          <a:p>
            <a:pPr marL="342900" marR="0" lvl="0" indent="-34290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Overview of key results and conclusions for each study</a:t>
            </a:r>
          </a:p>
          <a:p>
            <a:pPr marL="342900" marR="0" lvl="0" indent="-34290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1168400" y="14655800"/>
            <a:ext cx="78486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itchFamily="18" charset="0"/>
              </a:rPr>
              <a:t>Literature Review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1143000" y="3886201"/>
            <a:ext cx="78486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Palatino Linotype" pitchFamily="18" charset="0"/>
              </a:rPr>
              <a:t>Abstract</a:t>
            </a:r>
          </a:p>
        </p:txBody>
      </p:sp>
      <p:sp>
        <p:nvSpPr>
          <p:cNvPr id="26" name="Rectangle 16"/>
          <p:cNvSpPr txBox="1">
            <a:spLocks noChangeArrowheads="1"/>
          </p:cNvSpPr>
          <p:nvPr/>
        </p:nvSpPr>
        <p:spPr bwMode="auto">
          <a:xfrm>
            <a:off x="23850600" y="15621000"/>
            <a:ext cx="7924800" cy="51816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Use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MLA formatting to cite your sources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itchFamily="18" charset="0"/>
              </a:rPr>
              <a:t>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27" name="Rectangle 16"/>
          <p:cNvSpPr txBox="1">
            <a:spLocks noChangeArrowheads="1"/>
          </p:cNvSpPr>
          <p:nvPr/>
        </p:nvSpPr>
        <p:spPr bwMode="auto">
          <a:xfrm>
            <a:off x="23850600" y="14554200"/>
            <a:ext cx="79248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Palatino Linotype" pitchFamily="18" charset="0"/>
              </a:rPr>
              <a:t>Works </a:t>
            </a:r>
            <a:r>
              <a:rPr lang="en-US" sz="3600" b="1" dirty="0" smtClean="0">
                <a:solidFill>
                  <a:srgbClr val="002060"/>
                </a:solidFill>
                <a:latin typeface="Palatino Linotype" pitchFamily="18" charset="0"/>
              </a:rPr>
              <a:t>Cited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7761496"/>
              </p:ext>
            </p:extLst>
          </p:nvPr>
        </p:nvGraphicFramePr>
        <p:xfrm>
          <a:off x="16611600" y="7391400"/>
          <a:ext cx="6400800" cy="50792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33600"/>
                <a:gridCol w="2133600"/>
                <a:gridCol w="2133600"/>
              </a:tblGrid>
              <a:tr h="224852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Table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 1</a:t>
                      </a:r>
                      <a:endParaRPr lang="en-US" sz="24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485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Example</a:t>
                      </a:r>
                      <a:r>
                        <a:rPr lang="en-US" sz="2200" baseline="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 1</a:t>
                      </a:r>
                      <a:endParaRPr lang="en-US" sz="22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Example</a:t>
                      </a:r>
                      <a:r>
                        <a:rPr lang="en-US" sz="2200" baseline="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 2</a:t>
                      </a:r>
                      <a:endParaRPr lang="en-US" sz="22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Example</a:t>
                      </a:r>
                      <a:r>
                        <a:rPr lang="en-US" sz="2200" baseline="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 3</a:t>
                      </a:r>
                      <a:endParaRPr lang="en-US" sz="22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22485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20986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20986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15193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6916400" y="693420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Palatino Linotype" pitchFamily="18" charset="0"/>
              </a:rPr>
              <a:t>Chart 2 Title</a:t>
            </a: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475454"/>
              </p:ext>
            </p:extLst>
          </p:nvPr>
        </p:nvGraphicFramePr>
        <p:xfrm>
          <a:off x="9448800" y="7391400"/>
          <a:ext cx="7086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9829800" y="685800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Palatino Linotype" pitchFamily="18" charset="0"/>
              </a:rPr>
              <a:t>Chart 1 Title</a:t>
            </a:r>
            <a:endParaRPr lang="en-US" sz="24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5" name="Rectangle 16"/>
          <p:cNvSpPr txBox="1">
            <a:spLocks noChangeArrowheads="1"/>
          </p:cNvSpPr>
          <p:nvPr/>
        </p:nvSpPr>
        <p:spPr bwMode="auto">
          <a:xfrm>
            <a:off x="1143000" y="8077200"/>
            <a:ext cx="78486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Palatino Linotype" pitchFamily="18" charset="0"/>
              </a:rPr>
              <a:t>Aim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Palatino Linotype" pitchFamily="18" charset="0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 bwMode="auto">
          <a:xfrm>
            <a:off x="1143000" y="9144000"/>
            <a:ext cx="7848600" cy="5257801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313502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Palatino Linotype" pitchFamily="18" charset="0"/>
              </a:rPr>
              <a:t>Communicates the purpose of the study through: </a:t>
            </a:r>
          </a:p>
          <a:p>
            <a:pPr marL="342900" marR="0" lvl="0" indent="-342900" defTabSz="313502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Context</a:t>
            </a:r>
          </a:p>
          <a:p>
            <a:pPr marL="342900" marR="0" lvl="0" indent="-342900" defTabSz="313502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smtClean="0">
                <a:latin typeface="Palatino Linotype" pitchFamily="18" charset="0"/>
              </a:rPr>
              <a:t>Background Information</a:t>
            </a:r>
          </a:p>
          <a:p>
            <a:pPr marL="342900" marR="0" lvl="0" indent="-342900" defTabSz="313502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Intended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Palatino Linotype" pitchFamily="18" charset="0"/>
              </a:rPr>
              <a:t> Outcomes</a:t>
            </a:r>
          </a:p>
          <a:p>
            <a:pPr marL="342900" marR="0" lvl="0" indent="-342900" defTabSz="313502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baseline="0" dirty="0" smtClean="0">
                <a:latin typeface="Palatino Linotype" pitchFamily="18" charset="0"/>
              </a:rPr>
              <a:t>Research</a:t>
            </a:r>
            <a:r>
              <a:rPr lang="en-US" sz="2400" dirty="0" smtClean="0">
                <a:latin typeface="Palatino Linotype" pitchFamily="18" charset="0"/>
              </a:rPr>
              <a:t> Question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31" name="Rectangle 16"/>
          <p:cNvSpPr txBox="1">
            <a:spLocks noChangeArrowheads="1"/>
          </p:cNvSpPr>
          <p:nvPr/>
        </p:nvSpPr>
        <p:spPr bwMode="auto">
          <a:xfrm>
            <a:off x="9220200" y="14554200"/>
            <a:ext cx="14325600" cy="9143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Palatino Linotype" pitchFamily="18" charset="0"/>
              </a:rPr>
              <a:t>Discussion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sp>
        <p:nvSpPr>
          <p:cNvPr id="36" name="Rectangle 16"/>
          <p:cNvSpPr txBox="1">
            <a:spLocks noChangeArrowheads="1"/>
          </p:cNvSpPr>
          <p:nvPr/>
        </p:nvSpPr>
        <p:spPr bwMode="auto">
          <a:xfrm>
            <a:off x="9296400" y="15621000"/>
            <a:ext cx="14325600" cy="52324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325967" tIns="325967" rIns="325967" bIns="32596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fontAlgn="base">
              <a:buFont typeface="Arial"/>
              <a:buChar char="•"/>
            </a:pPr>
            <a:r>
              <a:rPr lang="en-US" sz="2400" dirty="0"/>
              <a:t>Clearly state answer to your research question based on DATA!</a:t>
            </a:r>
          </a:p>
          <a:p>
            <a:pPr marL="342900" lvl="0" indent="-342900" fontAlgn="base">
              <a:buFont typeface="Arial"/>
              <a:buChar char="•"/>
            </a:pPr>
            <a:r>
              <a:rPr lang="en-US" sz="2400" dirty="0"/>
              <a:t>Clearly answer all questions presented in your Aim as intended outcomes supported by data. </a:t>
            </a:r>
          </a:p>
          <a:p>
            <a:pPr marL="342900" lvl="0" indent="-342900" fontAlgn="base">
              <a:buFont typeface="Arial"/>
              <a:buChar char="•"/>
            </a:pPr>
            <a:r>
              <a:rPr lang="en-US" sz="2400" dirty="0"/>
              <a:t>Discussion clearly aligns to the purpose of the study in the AIM. </a:t>
            </a:r>
          </a:p>
          <a:p>
            <a:pPr marL="0" marR="0" lvl="0" indent="0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alphaModFix amt="50000"/>
          </a:blip>
          <a:srcRect/>
          <a:stretch>
            <a:fillRect/>
          </a:stretch>
        </p:blipFill>
        <p:spPr bwMode="auto">
          <a:xfrm>
            <a:off x="852799" y="44696"/>
            <a:ext cx="1637081" cy="163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074416" y="701166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School Seal</a:t>
            </a:r>
            <a:endParaRPr lang="en-US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5130</TotalTime>
  <Words>360</Words>
  <Application>Microsoft Macintosh PowerPoint</Application>
  <PresentationFormat>Custom</PresentationFormat>
  <Paragraphs>57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Kate</cp:lastModifiedBy>
  <cp:revision>32</cp:revision>
  <dcterms:created xsi:type="dcterms:W3CDTF">2014-05-29T16:53:53Z</dcterms:created>
  <dcterms:modified xsi:type="dcterms:W3CDTF">2014-05-30T01:48:56Z</dcterms:modified>
</cp:coreProperties>
</file>