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4"/>
  </p:notesMasterIdLst>
  <p:sldIdLst>
    <p:sldId id="256" r:id="rId2"/>
    <p:sldId id="257" r:id="rId3"/>
    <p:sldId id="258" r:id="rId4"/>
    <p:sldId id="259" r:id="rId5"/>
    <p:sldId id="271" r:id="rId6"/>
    <p:sldId id="272" r:id="rId7"/>
    <p:sldId id="273" r:id="rId8"/>
    <p:sldId id="269" r:id="rId9"/>
    <p:sldId id="274" r:id="rId10"/>
    <p:sldId id="266" r:id="rId11"/>
    <p:sldId id="275"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4/27/14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  </a:t>
            </a:r>
            <a:r>
              <a:rPr lang="en-US" sz="1200" kern="1200" dirty="0" smtClean="0">
                <a:solidFill>
                  <a:schemeClr val="tx1"/>
                </a:solidFill>
                <a:latin typeface="+mn-lt"/>
                <a:ea typeface="+mn-ea"/>
                <a:cs typeface="+mn-cs"/>
              </a:rPr>
              <a:t>This lesson will instruct students to calculate relative risk, an advanced level, yet simple and intuitive concept that allows students to understand the relationship between variables on a quantitative level. Students will begin with a familiar example of the flu to familiarize themselves with a 2x2 table. They will then review notes explaining relative risk and walking through the calculation. Finally, they will have a chance to practice it and discuss limitations and possible stumbling blocks to using it in studies.</a:t>
            </a:r>
            <a:endParaRPr lang="en-US" dirty="0" smtClean="0"/>
          </a:p>
          <a:p>
            <a:endParaRPr lang="en-US" dirty="0" smtClean="0"/>
          </a:p>
          <a:p>
            <a:r>
              <a:rPr lang="en-US" dirty="0" smtClean="0"/>
              <a:t>Image source:  http://</a:t>
            </a:r>
            <a:r>
              <a:rPr lang="en-US" dirty="0" err="1" smtClean="0"/>
              <a:t>commons.wikimedia.org/wiki/File:Skydive_Miami.jpg</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 relative risk calculation can only</a:t>
            </a:r>
            <a:r>
              <a:rPr lang="en-US" baseline="0" dirty="0" smtClean="0"/>
              <a:t> be done for a cohort study or a clinical trial. A case control study could be analyzed using a different measure called the odds ratio.  Relative risk can only show that two variables are associated, it cannot prove a causal relationship.  Relative risk requires large sample sizes to achieve statistical significance.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dirty="0" smtClean="0"/>
              <a:t>Calculation:  [a/(</a:t>
            </a:r>
            <a:r>
              <a:rPr lang="en-US" dirty="0" err="1" smtClean="0"/>
              <a:t>a+b)]/[c/(c+d</a:t>
            </a:r>
            <a:r>
              <a:rPr lang="en-US" dirty="0" smtClean="0"/>
              <a:t>)] =  [38/(38+44)]/[12/(12+18)] = .46/.4 = 1.15   (RR = 1.15 means that those who use social media are 15% more likely to be sleep deprived than those</a:t>
            </a:r>
            <a:r>
              <a:rPr lang="en-US" baseline="0" dirty="0" smtClean="0"/>
              <a:t> who do not use social media)</a:t>
            </a:r>
            <a:endParaRPr lang="en-US" dirty="0" smtClean="0"/>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a:t>
            </a:r>
            <a:r>
              <a:rPr lang="en-US" baseline="0" dirty="0" smtClean="0"/>
              <a:t> of this assignment is to give students time to process the concepts they learned and simplify them. If students are still having difficulties, this assignment will help them break it down, or serve as a red flag that they need more help and/or practice.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Ask students, “How else could you organize this data?</a:t>
            </a:r>
            <a:r>
              <a:rPr lang="en-US" baseline="0" dirty="0" smtClean="0"/>
              <a:t> What is true of 27,456 people in this sample population?  What percentage of people did get the flu vaccine vs. did not? (need a calculator for this, or they can estimate)”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more information on this, see:  </a:t>
            </a:r>
            <a:r>
              <a:rPr lang="en-US" baseline="0" dirty="0" err="1" smtClean="0"/>
              <a:t>http://practice.sph.umich.edu/micphp/epicentral/relative_risk.php</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Explaining the meaning of the resulting relative risk number</a:t>
            </a:r>
            <a:r>
              <a:rPr lang="en-US" sz="1200" kern="1200" baseline="0" dirty="0" smtClean="0">
                <a:solidFill>
                  <a:schemeClr val="tx1"/>
                </a:solidFill>
                <a:latin typeface="+mn-lt"/>
                <a:ea typeface="+mn-ea"/>
                <a:cs typeface="+mn-cs"/>
              </a:rPr>
              <a:t> </a:t>
            </a:r>
            <a:r>
              <a:rPr lang="en-US" dirty="0" smtClean="0"/>
              <a:t>can</a:t>
            </a:r>
            <a:r>
              <a:rPr lang="en-US" baseline="0" dirty="0" smtClean="0"/>
              <a:t> be quite confusing for students if they do not recall that relative risk is really just a ratio, comparing incidence in an exposed group vs. incidence in a non-exposed group. This will help them understand that an RR =1 shows that the top and bottom of the fraction are equal, or there is a 1:1 ratio. In other words, the outcome occurs equally often in both groups despite the presence of the factor/exposure.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Calculation:  [a/(</a:t>
            </a:r>
            <a:r>
              <a:rPr lang="en-US" dirty="0" err="1" smtClean="0"/>
              <a:t>a+b)]/[c/(c+d</a:t>
            </a:r>
            <a:r>
              <a:rPr lang="en-US" dirty="0" smtClean="0"/>
              <a:t>)] =  [35/(35+122)]/[21/(21+137)] =.222/.133 = 1.67  (RR = 1.67 means</a:t>
            </a:r>
            <a:r>
              <a:rPr lang="en-US" baseline="0" dirty="0" smtClean="0"/>
              <a:t> that those who did NOT take a health education course are 67% more likely to be obese than those who DID take a health education course)</a:t>
            </a:r>
            <a:r>
              <a:rPr lang="en-US"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en.wikipedia.org/wiki/Ratio" TargetMode="External"/><Relationship Id="rId5" Type="http://schemas.openxmlformats.org/officeDocument/2006/relationships/hyperlink" Target="http://en.wikipedia.org/wiki/Probability" TargetMode="External"/><Relationship Id="rId6"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9.8:</a:t>
            </a:r>
            <a:br>
              <a:rPr lang="en-US" dirty="0" smtClean="0"/>
            </a:br>
            <a:r>
              <a:rPr lang="en-US" dirty="0" smtClean="0"/>
              <a:t>Relative Risk</a:t>
            </a:r>
            <a:endParaRPr lang="en-US" sz="4444" dirty="0"/>
          </a:p>
        </p:txBody>
      </p:sp>
      <p:sp>
        <p:nvSpPr>
          <p:cNvPr id="3" name="Subtitle 2"/>
          <p:cNvSpPr>
            <a:spLocks noGrp="1"/>
          </p:cNvSpPr>
          <p:nvPr>
            <p:ph type="subTitle" idx="1"/>
          </p:nvPr>
        </p:nvSpPr>
        <p:spPr/>
        <p:txBody>
          <a:bodyPr/>
          <a:lstStyle/>
          <a:p>
            <a:r>
              <a:rPr lang="en-US" dirty="0" smtClean="0"/>
              <a:t>Module 9: Epidemiology</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9.8: </a:t>
            </a:r>
            <a:r>
              <a:rPr lang="en-US" sz="2200" dirty="0" smtClean="0">
                <a:latin typeface="+mj-lt"/>
              </a:rPr>
              <a:t> </a:t>
            </a:r>
            <a:r>
              <a:rPr lang="en-US" sz="2400" dirty="0" smtClean="0"/>
              <a:t>Quantify the relationship between two variables using relative risk.</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267200" y="1428928"/>
            <a:ext cx="4267200" cy="284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 </a:t>
            </a:r>
            <a:r>
              <a:rPr lang="en-US" dirty="0" smtClean="0"/>
              <a:t>Limitations</a:t>
            </a:r>
            <a:endParaRPr lang="en-US" dirty="0"/>
          </a:p>
        </p:txBody>
      </p:sp>
      <p:sp>
        <p:nvSpPr>
          <p:cNvPr id="5" name="Content Placeholder 2"/>
          <p:cNvSpPr>
            <a:spLocks noGrp="1"/>
          </p:cNvSpPr>
          <p:nvPr>
            <p:ph sz="quarter" idx="1"/>
          </p:nvPr>
        </p:nvSpPr>
        <p:spPr>
          <a:xfrm>
            <a:off x="612648" y="1600200"/>
            <a:ext cx="8153400" cy="4495800"/>
          </a:xfrm>
        </p:spPr>
        <p:txBody>
          <a:bodyPr/>
          <a:lstStyle/>
          <a:p>
            <a:r>
              <a:rPr lang="en-US" dirty="0" smtClean="0"/>
              <a:t>With a partner, discuss and list below the possible limitations or common errors that may come with the relative risk calculation.</a:t>
            </a:r>
          </a:p>
          <a:p>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 </a:t>
            </a:r>
            <a:r>
              <a:rPr lang="en-US" dirty="0" smtClean="0"/>
              <a:t>Calculate RR</a:t>
            </a:r>
            <a:endParaRPr lang="en-US"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pic>
        <p:nvPicPr>
          <p:cNvPr id="8" name="Picture 7"/>
          <p:cNvPicPr>
            <a:picLocks noChangeAspect="1"/>
          </p:cNvPicPr>
          <p:nvPr/>
        </p:nvPicPr>
        <p:blipFill>
          <a:blip r:embed="rId4"/>
          <a:stretch>
            <a:fillRect/>
          </a:stretch>
        </p:blipFill>
        <p:spPr>
          <a:xfrm>
            <a:off x="424098" y="1853612"/>
            <a:ext cx="7651750" cy="389447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 </a:t>
            </a:r>
            <a:r>
              <a:rPr lang="en-US" dirty="0" smtClean="0"/>
              <a:t>Be the Teacher!</a:t>
            </a: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Explain the meaning of Relative Risk as if you were speaking to a 6th grader. Be sure to write our your explanation and include answers to the questions:  How do you calculate it? What does it mean? Why is it useful?</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 </a:t>
            </a:r>
            <a:r>
              <a:rPr lang="en-US" dirty="0" smtClean="0"/>
              <a:t>Influenza &amp; the Flu Shot</a:t>
            </a:r>
            <a:endParaRPr lang="en-US" b="1" dirty="0"/>
          </a:p>
        </p:txBody>
      </p:sp>
      <p:sp>
        <p:nvSpPr>
          <p:cNvPr id="3" name="Content Placeholder 2"/>
          <p:cNvSpPr>
            <a:spLocks noGrp="1"/>
          </p:cNvSpPr>
          <p:nvPr>
            <p:ph sz="quarter" idx="1"/>
          </p:nvPr>
        </p:nvSpPr>
        <p:spPr/>
        <p:txBody>
          <a:bodyPr/>
          <a:lstStyle/>
          <a:p>
            <a:r>
              <a:rPr lang="en-US" dirty="0" smtClean="0"/>
              <a:t>Today you will learn about the 2x2 contingency table, a tool used by epidemiologists to organize data in order to quantify relationships between variables. Use the table below to answer the questions that follow. </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1524000" y="4114800"/>
            <a:ext cx="5839381" cy="249053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 </a:t>
            </a:r>
            <a:r>
              <a:rPr lang="en-US" dirty="0" smtClean="0"/>
              <a:t>Influenza &amp; the Flu Shot</a:t>
            </a:r>
            <a:endParaRPr lang="en-US" b="1" dirty="0"/>
          </a:p>
        </p:txBody>
      </p:sp>
      <p:sp>
        <p:nvSpPr>
          <p:cNvPr id="3" name="Content Placeholder 2"/>
          <p:cNvSpPr>
            <a:spLocks noGrp="1"/>
          </p:cNvSpPr>
          <p:nvPr>
            <p:ph sz="quarter" idx="1"/>
          </p:nvPr>
        </p:nvSpPr>
        <p:spPr/>
        <p:txBody>
          <a:bodyPr/>
          <a:lstStyle/>
          <a:p>
            <a:r>
              <a:rPr lang="en-US" dirty="0" smtClean="0"/>
              <a:t>1. Describe the data shown in the table.</a:t>
            </a:r>
          </a:p>
          <a:p>
            <a:r>
              <a:rPr lang="en-US" dirty="0" smtClean="0"/>
              <a:t>2. What can you learn from this information?</a:t>
            </a:r>
          </a:p>
          <a:p>
            <a:r>
              <a:rPr lang="en-US" dirty="0" smtClean="0"/>
              <a:t>3. How might you determine the relationship between the two variables in this data?</a:t>
            </a:r>
          </a:p>
          <a:p>
            <a:pPr>
              <a:buNone/>
            </a:pPr>
            <a:endParaRPr lang="en-US" dirty="0"/>
          </a:p>
        </p:txBody>
      </p:sp>
      <p:pic>
        <p:nvPicPr>
          <p:cNvPr id="5" name="Picture 4"/>
          <p:cNvPicPr>
            <a:picLocks noChangeAspect="1"/>
          </p:cNvPicPr>
          <p:nvPr/>
        </p:nvPicPr>
        <p:blipFill>
          <a:blip r:embed="rId3"/>
          <a:stretch>
            <a:fillRect/>
          </a:stretch>
        </p:blipFill>
        <p:spPr>
          <a:xfrm>
            <a:off x="7889363" y="5670133"/>
            <a:ext cx="993648" cy="93519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2x2 contingency table?</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5" name="Content Placeholder 4"/>
          <p:cNvSpPr>
            <a:spLocks noGrp="1"/>
          </p:cNvSpPr>
          <p:nvPr>
            <p:ph sz="quarter" idx="1"/>
          </p:nvPr>
        </p:nvSpPr>
        <p:spPr>
          <a:xfrm>
            <a:off x="612648" y="1600200"/>
            <a:ext cx="8153400" cy="4928608"/>
          </a:xfrm>
        </p:spPr>
        <p:txBody>
          <a:bodyPr>
            <a:normAutofit/>
          </a:bodyPr>
          <a:lstStyle/>
          <a:p>
            <a:r>
              <a:rPr lang="en-US" dirty="0" smtClean="0"/>
              <a:t>A 2x2 contingency table is used in statistics to organize and display the frequency of variables. A 2x2 table setup is shown below: </a:t>
            </a:r>
          </a:p>
          <a:p>
            <a:r>
              <a:rPr lang="en-US" b="1" dirty="0" smtClean="0"/>
              <a:t>2x2 Contingency Table</a:t>
            </a:r>
          </a:p>
          <a:p>
            <a:endParaRPr lang="en-US" b="1" dirty="0" smtClean="0"/>
          </a:p>
          <a:p>
            <a:endParaRPr lang="en-US" b="1" dirty="0" smtClean="0"/>
          </a:p>
          <a:p>
            <a:endParaRPr lang="en-US" b="1" dirty="0" smtClean="0"/>
          </a:p>
          <a:p>
            <a:r>
              <a:rPr lang="en-US" dirty="0" smtClean="0"/>
              <a:t>So how can we use a 2x2 table to quantify the relationship between variables?</a:t>
            </a:r>
          </a:p>
          <a:p>
            <a:endParaRPr lang="en-US" dirty="0" smtClean="0"/>
          </a:p>
          <a:p>
            <a:endParaRPr lang="en-US" dirty="0"/>
          </a:p>
        </p:txBody>
      </p:sp>
      <p:pic>
        <p:nvPicPr>
          <p:cNvPr id="6" name="Picture 5"/>
          <p:cNvPicPr>
            <a:picLocks noChangeAspect="1"/>
          </p:cNvPicPr>
          <p:nvPr/>
        </p:nvPicPr>
        <p:blipFill>
          <a:blip r:embed="rId4"/>
          <a:stretch>
            <a:fillRect/>
          </a:stretch>
        </p:blipFill>
        <p:spPr>
          <a:xfrm>
            <a:off x="2286000" y="3657600"/>
            <a:ext cx="5143500" cy="1498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Relative Risk?</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5" name="Content Placeholder 4"/>
          <p:cNvSpPr>
            <a:spLocks noGrp="1"/>
          </p:cNvSpPr>
          <p:nvPr>
            <p:ph sz="quarter" idx="1"/>
          </p:nvPr>
        </p:nvSpPr>
        <p:spPr>
          <a:xfrm>
            <a:off x="612648" y="1600200"/>
            <a:ext cx="8153400" cy="4928608"/>
          </a:xfrm>
        </p:spPr>
        <p:txBody>
          <a:bodyPr>
            <a:normAutofit/>
          </a:bodyPr>
          <a:lstStyle/>
          <a:p>
            <a:r>
              <a:rPr lang="en-US" b="1" u="sng" dirty="0" smtClean="0"/>
              <a:t>Relative Risk (RR):</a:t>
            </a:r>
            <a:r>
              <a:rPr lang="en-US" dirty="0" smtClean="0"/>
              <a:t> A </a:t>
            </a:r>
            <a:r>
              <a:rPr lang="en-US" dirty="0" smtClean="0">
                <a:hlinkClick r:id="rId4"/>
              </a:rPr>
              <a:t>ratio</a:t>
            </a:r>
            <a:r>
              <a:rPr lang="en-US" dirty="0" smtClean="0"/>
              <a:t> of the </a:t>
            </a:r>
            <a:r>
              <a:rPr lang="en-US" dirty="0" smtClean="0">
                <a:hlinkClick r:id="rId5"/>
              </a:rPr>
              <a:t>probability</a:t>
            </a:r>
            <a:r>
              <a:rPr lang="en-US" dirty="0" smtClean="0"/>
              <a:t> of the event (outcome variable) occurring in the exposed </a:t>
            </a:r>
          </a:p>
          <a:p>
            <a:pPr>
              <a:buNone/>
            </a:pPr>
            <a:r>
              <a:rPr lang="en-US" dirty="0" smtClean="0"/>
              <a:t>(risk factor) group to the probability of the outcome occurring in a non-exposed (no risk factor) group.</a:t>
            </a:r>
            <a:r>
              <a:rPr lang="en-US" baseline="30000" dirty="0" smtClean="0"/>
              <a:t> </a:t>
            </a:r>
            <a:endParaRPr lang="en-US" dirty="0" smtClean="0"/>
          </a:p>
          <a:p>
            <a:endParaRPr lang="en-US" dirty="0" smtClean="0"/>
          </a:p>
          <a:p>
            <a:endParaRPr lang="en-US" dirty="0"/>
          </a:p>
        </p:txBody>
      </p:sp>
      <p:pic>
        <p:nvPicPr>
          <p:cNvPr id="8" name="Picture 7"/>
          <p:cNvPicPr>
            <a:picLocks noChangeAspect="1"/>
          </p:cNvPicPr>
          <p:nvPr/>
        </p:nvPicPr>
        <p:blipFill>
          <a:blip r:embed="rId6"/>
          <a:stretch>
            <a:fillRect/>
          </a:stretch>
        </p:blipFill>
        <p:spPr>
          <a:xfrm>
            <a:off x="152400" y="3505200"/>
            <a:ext cx="8444754" cy="1828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Calculate Relative Risk:</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5" name="Content Placeholder 4"/>
          <p:cNvSpPr>
            <a:spLocks noGrp="1"/>
          </p:cNvSpPr>
          <p:nvPr>
            <p:ph sz="quarter" idx="1"/>
          </p:nvPr>
        </p:nvSpPr>
        <p:spPr>
          <a:xfrm>
            <a:off x="612648" y="1600200"/>
            <a:ext cx="8153400" cy="4928608"/>
          </a:xfrm>
        </p:spPr>
        <p:txBody>
          <a:bodyPr>
            <a:normAutofit fontScale="77500" lnSpcReduction="20000"/>
          </a:bodyPr>
          <a:lstStyle/>
          <a:p>
            <a:pPr>
              <a:buNone/>
            </a:pPr>
            <a:r>
              <a:rPr lang="en-US" sz="3613" b="1" i="1" dirty="0" smtClean="0"/>
              <a:t>Steps to calculating RR:</a:t>
            </a:r>
            <a:r>
              <a:rPr lang="en-US" dirty="0" smtClean="0"/>
              <a:t> </a:t>
            </a:r>
          </a:p>
          <a:p>
            <a:pPr>
              <a:buNone/>
            </a:pPr>
            <a:r>
              <a:rPr lang="en-US" u="sng" dirty="0" smtClean="0"/>
              <a:t>Step 1</a:t>
            </a:r>
            <a:r>
              <a:rPr lang="en-US" dirty="0" smtClean="0"/>
              <a:t>: Focus on the risk factor row (1</a:t>
            </a:r>
            <a:r>
              <a:rPr lang="en-US" baseline="30000" dirty="0" smtClean="0"/>
              <a:t>st</a:t>
            </a:r>
            <a:r>
              <a:rPr lang="en-US" dirty="0" smtClean="0"/>
              <a:t> row) [i.e., </a:t>
            </a:r>
            <a:r>
              <a:rPr lang="en-US" i="1" u="sng" dirty="0" smtClean="0"/>
              <a:t>not</a:t>
            </a:r>
            <a:r>
              <a:rPr lang="en-US" i="1" dirty="0" smtClean="0"/>
              <a:t> </a:t>
            </a:r>
            <a:r>
              <a:rPr lang="en-US" dirty="0" smtClean="0"/>
              <a:t>vaccinated]</a:t>
            </a:r>
          </a:p>
          <a:p>
            <a:pPr>
              <a:buNone/>
            </a:pPr>
            <a:r>
              <a:rPr lang="en-US" u="sng" dirty="0" smtClean="0"/>
              <a:t>Step 2</a:t>
            </a:r>
            <a:r>
              <a:rPr lang="en-US" dirty="0" smtClean="0"/>
              <a:t>: Calculate the </a:t>
            </a:r>
            <a:r>
              <a:rPr lang="en-US" b="1" u="sng" dirty="0" smtClean="0"/>
              <a:t>incidence</a:t>
            </a:r>
            <a:r>
              <a:rPr lang="en-US" dirty="0" smtClean="0"/>
              <a:t> rate of the</a:t>
            </a:r>
            <a:r>
              <a:rPr lang="en-US" b="1" dirty="0" smtClean="0"/>
              <a:t> outcome </a:t>
            </a:r>
            <a:r>
              <a:rPr lang="en-US" dirty="0" smtClean="0"/>
              <a:t>[i.e., flu] for those who have the </a:t>
            </a:r>
            <a:r>
              <a:rPr lang="en-US" b="1" dirty="0" smtClean="0"/>
              <a:t>risk factor</a:t>
            </a:r>
            <a:r>
              <a:rPr lang="en-US" dirty="0" smtClean="0"/>
              <a:t>    </a:t>
            </a:r>
          </a:p>
          <a:p>
            <a:pPr>
              <a:buNone/>
            </a:pPr>
            <a:r>
              <a:rPr lang="en-US" dirty="0" smtClean="0">
                <a:solidFill>
                  <a:srgbClr val="FF0000"/>
                </a:solidFill>
              </a:rPr>
              <a:t>	Incidence for RISK FACTOR group:  a/(</a:t>
            </a:r>
            <a:r>
              <a:rPr lang="en-US" dirty="0" err="1" smtClean="0">
                <a:solidFill>
                  <a:srgbClr val="FF0000"/>
                </a:solidFill>
              </a:rPr>
              <a:t>a+b</a:t>
            </a:r>
            <a:r>
              <a:rPr lang="en-US" dirty="0" smtClean="0">
                <a:solidFill>
                  <a:srgbClr val="FF0000"/>
                </a:solidFill>
              </a:rPr>
              <a:t>)  =</a:t>
            </a:r>
            <a:r>
              <a:rPr lang="en-US" b="1" dirty="0" smtClean="0">
                <a:solidFill>
                  <a:srgbClr val="FF0000"/>
                </a:solidFill>
              </a:rPr>
              <a:t> X</a:t>
            </a:r>
            <a:r>
              <a:rPr lang="en-US" dirty="0" smtClean="0">
                <a:solidFill>
                  <a:srgbClr val="FF0000"/>
                </a:solidFill>
              </a:rPr>
              <a:t> </a:t>
            </a:r>
          </a:p>
          <a:p>
            <a:pPr>
              <a:buNone/>
            </a:pPr>
            <a:r>
              <a:rPr lang="en-US" u="sng" dirty="0" smtClean="0"/>
              <a:t>Step 3:</a:t>
            </a:r>
            <a:r>
              <a:rPr lang="en-US" dirty="0" smtClean="0"/>
              <a:t> Focus on the NO risk factor row (2</a:t>
            </a:r>
            <a:r>
              <a:rPr lang="en-US" baseline="30000" dirty="0" smtClean="0"/>
              <a:t>nd</a:t>
            </a:r>
            <a:r>
              <a:rPr lang="en-US" dirty="0" smtClean="0"/>
              <a:t> row) [i.e., vaccinated]</a:t>
            </a:r>
          </a:p>
          <a:p>
            <a:pPr>
              <a:buNone/>
            </a:pPr>
            <a:r>
              <a:rPr lang="en-US" u="sng" dirty="0" smtClean="0"/>
              <a:t>Step 4:</a:t>
            </a:r>
            <a:r>
              <a:rPr lang="en-US" dirty="0" smtClean="0"/>
              <a:t> Calculate the </a:t>
            </a:r>
            <a:r>
              <a:rPr lang="en-US" b="1" u="sng" dirty="0" smtClean="0"/>
              <a:t>incidence</a:t>
            </a:r>
            <a:r>
              <a:rPr lang="en-US" dirty="0" smtClean="0"/>
              <a:t> rate of the</a:t>
            </a:r>
            <a:r>
              <a:rPr lang="en-US" b="1" dirty="0" smtClean="0"/>
              <a:t> outcome </a:t>
            </a:r>
            <a:r>
              <a:rPr lang="en-US" dirty="0" smtClean="0"/>
              <a:t>for those who are </a:t>
            </a:r>
            <a:r>
              <a:rPr lang="en-US" b="1" dirty="0" smtClean="0"/>
              <a:t>do not have the risk factor</a:t>
            </a:r>
            <a:r>
              <a:rPr lang="en-US" dirty="0" smtClean="0"/>
              <a:t> </a:t>
            </a:r>
          </a:p>
          <a:p>
            <a:pPr>
              <a:buNone/>
            </a:pPr>
            <a:r>
              <a:rPr lang="en-US" dirty="0" smtClean="0">
                <a:solidFill>
                  <a:srgbClr val="3366FF"/>
                </a:solidFill>
              </a:rPr>
              <a:t>	Incidence Calculation for NO RISK FACTOR group:  </a:t>
            </a:r>
            <a:r>
              <a:rPr lang="en-US" dirty="0" err="1" smtClean="0">
                <a:solidFill>
                  <a:srgbClr val="3366FF"/>
                </a:solidFill>
              </a:rPr>
              <a:t>c/(c+d</a:t>
            </a:r>
            <a:r>
              <a:rPr lang="en-US" dirty="0" smtClean="0">
                <a:solidFill>
                  <a:srgbClr val="3366FF"/>
                </a:solidFill>
              </a:rPr>
              <a:t>)   = </a:t>
            </a:r>
            <a:r>
              <a:rPr lang="en-US" b="1" dirty="0" smtClean="0">
                <a:solidFill>
                  <a:srgbClr val="3366FF"/>
                </a:solidFill>
              </a:rPr>
              <a:t>Y</a:t>
            </a:r>
            <a:r>
              <a:rPr lang="en-US" dirty="0" smtClean="0">
                <a:solidFill>
                  <a:srgbClr val="3366FF"/>
                </a:solidFill>
              </a:rPr>
              <a:t> </a:t>
            </a:r>
          </a:p>
          <a:p>
            <a:pPr>
              <a:buNone/>
            </a:pPr>
            <a:r>
              <a:rPr lang="en-US" u="sng" dirty="0" smtClean="0"/>
              <a:t>Step 5:</a:t>
            </a:r>
            <a:r>
              <a:rPr lang="en-US" dirty="0" smtClean="0"/>
              <a:t> Use the two calculations to find </a:t>
            </a:r>
            <a:r>
              <a:rPr lang="en-US" b="1" dirty="0" smtClean="0"/>
              <a:t>Relative Risk (RR)</a:t>
            </a:r>
            <a:r>
              <a:rPr lang="en-US" dirty="0" smtClean="0"/>
              <a:t> </a:t>
            </a:r>
          </a:p>
          <a:p>
            <a:pPr>
              <a:buNone/>
            </a:pPr>
            <a:r>
              <a:rPr lang="en-US" dirty="0" smtClean="0">
                <a:solidFill>
                  <a:srgbClr val="660066"/>
                </a:solidFill>
              </a:rPr>
              <a:t>	Relative Risk Calculation:  </a:t>
            </a:r>
            <a:r>
              <a:rPr lang="en-US" b="1" dirty="0" smtClean="0">
                <a:solidFill>
                  <a:srgbClr val="660066"/>
                </a:solidFill>
              </a:rPr>
              <a:t>X</a:t>
            </a:r>
            <a:r>
              <a:rPr lang="en-US" dirty="0" smtClean="0">
                <a:solidFill>
                  <a:srgbClr val="660066"/>
                </a:solidFill>
              </a:rPr>
              <a:t>/</a:t>
            </a:r>
            <a:r>
              <a:rPr lang="en-US" b="1" dirty="0" smtClean="0">
                <a:solidFill>
                  <a:srgbClr val="660066"/>
                </a:solidFill>
              </a:rPr>
              <a:t>Y  = </a:t>
            </a:r>
            <a:r>
              <a:rPr lang="en-US" dirty="0" smtClean="0">
                <a:solidFill>
                  <a:srgbClr val="660066"/>
                </a:solidFill>
              </a:rPr>
              <a:t>[a/(</a:t>
            </a:r>
            <a:r>
              <a:rPr lang="en-US" dirty="0" err="1" smtClean="0">
                <a:solidFill>
                  <a:srgbClr val="660066"/>
                </a:solidFill>
              </a:rPr>
              <a:t>a+b</a:t>
            </a:r>
            <a:r>
              <a:rPr lang="en-US" dirty="0" smtClean="0">
                <a:solidFill>
                  <a:srgbClr val="660066"/>
                </a:solidFill>
              </a:rPr>
              <a:t>)] / [</a:t>
            </a:r>
            <a:r>
              <a:rPr lang="en-US" dirty="0" err="1" smtClean="0">
                <a:solidFill>
                  <a:srgbClr val="660066"/>
                </a:solidFill>
              </a:rPr>
              <a:t>c/(c+d</a:t>
            </a:r>
            <a:r>
              <a:rPr lang="en-US" dirty="0" smtClean="0">
                <a:solidFill>
                  <a:srgbClr val="660066"/>
                </a:solidFill>
              </a:rPr>
              <a:t>)]</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RR value mean?</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
        <p:nvSpPr>
          <p:cNvPr id="5" name="Content Placeholder 4"/>
          <p:cNvSpPr>
            <a:spLocks noGrp="1"/>
          </p:cNvSpPr>
          <p:nvPr>
            <p:ph sz="quarter" idx="1"/>
          </p:nvPr>
        </p:nvSpPr>
        <p:spPr>
          <a:xfrm>
            <a:off x="366889" y="1440341"/>
            <a:ext cx="8153400" cy="5257800"/>
          </a:xfrm>
        </p:spPr>
        <p:txBody>
          <a:bodyPr>
            <a:normAutofit fontScale="85000" lnSpcReduction="20000"/>
          </a:bodyPr>
          <a:lstStyle/>
          <a:p>
            <a:r>
              <a:rPr lang="en-US" dirty="0" smtClean="0"/>
              <a:t>RR = </a:t>
            </a:r>
            <a:r>
              <a:rPr lang="en-US" b="1" dirty="0" smtClean="0"/>
              <a:t>1?   </a:t>
            </a:r>
            <a:endParaRPr lang="en-US" dirty="0" smtClean="0"/>
          </a:p>
          <a:p>
            <a:pPr lvl="1"/>
            <a:r>
              <a:rPr lang="en-US" dirty="0" smtClean="0"/>
              <a:t>There is no association. </a:t>
            </a:r>
          </a:p>
          <a:p>
            <a:pPr lvl="1"/>
            <a:r>
              <a:rPr lang="en-US" i="1" dirty="0" smtClean="0"/>
              <a:t>The incidence in the risk factor group and no risk factor group were the same. </a:t>
            </a:r>
            <a:r>
              <a:rPr lang="en-US" dirty="0" smtClean="0"/>
              <a:t> </a:t>
            </a:r>
          </a:p>
          <a:p>
            <a:r>
              <a:rPr lang="en-US" dirty="0" smtClean="0"/>
              <a:t>RR &gt; </a:t>
            </a:r>
            <a:r>
              <a:rPr lang="en-US" b="1" dirty="0" smtClean="0"/>
              <a:t>1</a:t>
            </a:r>
            <a:r>
              <a:rPr lang="en-US" dirty="0" smtClean="0"/>
              <a:t>  </a:t>
            </a:r>
          </a:p>
          <a:p>
            <a:pPr lvl="1"/>
            <a:r>
              <a:rPr lang="en-US" dirty="0" smtClean="0"/>
              <a:t>There is an association. (i.e., RR = 1.5 might indicate a strong association)</a:t>
            </a:r>
          </a:p>
          <a:p>
            <a:pPr lvl="1"/>
            <a:r>
              <a:rPr lang="en-US" i="1" dirty="0" smtClean="0"/>
              <a:t>The risk factor group is </a:t>
            </a:r>
            <a:r>
              <a:rPr lang="en-US" b="1" i="1" dirty="0" smtClean="0"/>
              <a:t>1.5 times more likely</a:t>
            </a:r>
            <a:r>
              <a:rPr lang="en-US" i="1" dirty="0" smtClean="0"/>
              <a:t> to experience the outcome than the non-risk factor group. </a:t>
            </a:r>
            <a:r>
              <a:rPr lang="en-US" b="1" i="1" dirty="0" smtClean="0"/>
              <a:t>(50% more likely)</a:t>
            </a:r>
            <a:r>
              <a:rPr lang="en-US" dirty="0" smtClean="0"/>
              <a:t> </a:t>
            </a:r>
          </a:p>
          <a:p>
            <a:r>
              <a:rPr lang="en-US" dirty="0" smtClean="0"/>
              <a:t>RR &lt; </a:t>
            </a:r>
            <a:r>
              <a:rPr lang="en-US" b="1" dirty="0" smtClean="0"/>
              <a:t>1</a:t>
            </a:r>
            <a:r>
              <a:rPr lang="en-US" dirty="0" smtClean="0"/>
              <a:t>  </a:t>
            </a:r>
          </a:p>
          <a:p>
            <a:pPr lvl="1"/>
            <a:r>
              <a:rPr lang="en-US" dirty="0" smtClean="0"/>
              <a:t>There is an </a:t>
            </a:r>
            <a:r>
              <a:rPr lang="en-US" b="1" dirty="0" smtClean="0"/>
              <a:t>inverse</a:t>
            </a:r>
            <a:r>
              <a:rPr lang="en-US" dirty="0" smtClean="0"/>
              <a:t> association (i.e., RR = .8 indicates an inverse relationship--the non-risk factor group was actually more likely to have the outcome.  In other words, a relationship opposite of the hypothesized one is occurring.)</a:t>
            </a:r>
          </a:p>
          <a:p>
            <a:pPr lvl="1"/>
            <a:r>
              <a:rPr lang="en-US" i="1" dirty="0" smtClean="0"/>
              <a:t>The risk factor group is only </a:t>
            </a:r>
            <a:r>
              <a:rPr lang="en-US" b="1" i="1" dirty="0" smtClean="0"/>
              <a:t>0.8 times as likely</a:t>
            </a:r>
            <a:r>
              <a:rPr lang="en-US" i="1" dirty="0" smtClean="0"/>
              <a:t> to experience the outcome than the non-risk factor group. </a:t>
            </a:r>
            <a:r>
              <a:rPr lang="en-US" b="1" i="1" dirty="0" smtClean="0"/>
              <a:t>(20% less likely)</a:t>
            </a:r>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Think: </a:t>
            </a:r>
            <a:r>
              <a:rPr lang="en-US" dirty="0" smtClean="0"/>
              <a:t>PRACTICE!</a:t>
            </a:r>
            <a:endParaRPr lang="en-US"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3298480"/>
          </a:xfrm>
        </p:spPr>
        <p:txBody>
          <a:bodyPr>
            <a:normAutofit fontScale="85000" lnSpcReduction="10000"/>
          </a:bodyPr>
          <a:lstStyle/>
          <a:p>
            <a:r>
              <a:rPr lang="en-US" dirty="0" smtClean="0"/>
              <a:t>A university is piloting a mandatory health education course for incoming freshmen. In the first year, half of the students take the course and the university decides to compare their health outcomes with those of the students who did not take the course. A small sample agrees to take a follow up survey four years later. One outcome studied is the rate of obesity in the two groups. Use the data below to calculate relative risk for obesity based on taking a health education course.</a:t>
            </a:r>
          </a:p>
          <a:p>
            <a:r>
              <a:rPr lang="en-US" dirty="0" smtClean="0"/>
              <a:t> </a:t>
            </a:r>
          </a:p>
        </p:txBody>
      </p:sp>
      <p:pic>
        <p:nvPicPr>
          <p:cNvPr id="6" name="Picture 5"/>
          <p:cNvPicPr>
            <a:picLocks noChangeAspect="1"/>
          </p:cNvPicPr>
          <p:nvPr/>
        </p:nvPicPr>
        <p:blipFill>
          <a:blip r:embed="rId4"/>
          <a:stretch>
            <a:fillRect/>
          </a:stretch>
        </p:blipFill>
        <p:spPr>
          <a:xfrm>
            <a:off x="381000" y="4898680"/>
            <a:ext cx="7162800" cy="173218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Think: </a:t>
            </a:r>
            <a:r>
              <a:rPr lang="en-US" dirty="0" smtClean="0"/>
              <a:t>PRACTICE!</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228600" y="3886200"/>
            <a:ext cx="8153400" cy="2438400"/>
          </a:xfrm>
        </p:spPr>
        <p:txBody>
          <a:bodyPr>
            <a:normAutofit fontScale="85000" lnSpcReduction="20000"/>
          </a:bodyPr>
          <a:lstStyle/>
          <a:p>
            <a:pPr>
              <a:buNone/>
            </a:pPr>
            <a:r>
              <a:rPr lang="en-US" dirty="0" smtClean="0"/>
              <a:t>1. Calculate the incidence of obesity for the risk factor group (those who did not take a health education course): </a:t>
            </a:r>
          </a:p>
          <a:p>
            <a:pPr>
              <a:buNone/>
            </a:pPr>
            <a:r>
              <a:rPr lang="en-US" dirty="0" smtClean="0"/>
              <a:t>2. Calculate the incidence of obesity for the non-risk factor group (those who took the health education course):</a:t>
            </a:r>
          </a:p>
          <a:p>
            <a:pPr>
              <a:buNone/>
            </a:pPr>
            <a:r>
              <a:rPr lang="en-US" dirty="0" smtClean="0"/>
              <a:t>3. Calculate the relative risk:</a:t>
            </a:r>
          </a:p>
          <a:p>
            <a:pPr>
              <a:buNone/>
            </a:pPr>
            <a:r>
              <a:rPr lang="en-US" dirty="0" smtClean="0"/>
              <a:t>4. Write the relative risk in the form of a statement:</a:t>
            </a:r>
          </a:p>
          <a:p>
            <a:endParaRPr lang="en-US" b="1" dirty="0"/>
          </a:p>
        </p:txBody>
      </p:sp>
      <p:pic>
        <p:nvPicPr>
          <p:cNvPr id="6" name="Picture 5"/>
          <p:cNvPicPr>
            <a:picLocks noChangeAspect="1"/>
          </p:cNvPicPr>
          <p:nvPr/>
        </p:nvPicPr>
        <p:blipFill>
          <a:blip r:embed="rId4"/>
          <a:stretch>
            <a:fillRect/>
          </a:stretch>
        </p:blipFill>
        <p:spPr>
          <a:xfrm>
            <a:off x="612647" y="1676400"/>
            <a:ext cx="7562335" cy="18288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11000</TotalTime>
  <Words>1358</Words>
  <Application>Microsoft Macintosh PowerPoint</Application>
  <PresentationFormat>On-screen Show (4:3)</PresentationFormat>
  <Paragraphs>74</Paragraphs>
  <Slides>12</Slides>
  <Notes>12</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Median</vt:lpstr>
      <vt:lpstr>Lesson 9.8: Relative Risk</vt:lpstr>
      <vt:lpstr>Do Now: Influenza &amp; the Flu Shot</vt:lpstr>
      <vt:lpstr>Do Now: Influenza &amp; the Flu Shot</vt:lpstr>
      <vt:lpstr>What is a 2x2 contingency table?</vt:lpstr>
      <vt:lpstr>What is Relative Risk?</vt:lpstr>
      <vt:lpstr>How to Calculate Relative Risk:</vt:lpstr>
      <vt:lpstr>What does the RR value mean?</vt:lpstr>
      <vt:lpstr>Think: PRACTICE!</vt:lpstr>
      <vt:lpstr>Think: PRACTICE!</vt:lpstr>
      <vt:lpstr>Discuss: Limitations</vt:lpstr>
      <vt:lpstr>Assess: Calculate RR</vt:lpstr>
      <vt:lpstr>Homework: Be the Teacher!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152</cp:revision>
  <dcterms:created xsi:type="dcterms:W3CDTF">2014-04-27T13:00:21Z</dcterms:created>
  <dcterms:modified xsi:type="dcterms:W3CDTF">2014-05-01T02:10:22Z</dcterms:modified>
</cp:coreProperties>
</file>