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2"/>
  </p:notesMasterIdLst>
  <p:sldIdLst>
    <p:sldId id="256" r:id="rId2"/>
    <p:sldId id="257" r:id="rId3"/>
    <p:sldId id="259" r:id="rId4"/>
    <p:sldId id="271" r:id="rId5"/>
    <p:sldId id="272" r:id="rId6"/>
    <p:sldId id="270" r:id="rId7"/>
    <p:sldId id="273" r:id="rId8"/>
    <p:sldId id="269" r:id="rId9"/>
    <p:sldId id="274"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32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This lesson introduces students to the concept of claim-evidence-warrant,</a:t>
            </a:r>
            <a:r>
              <a:rPr lang="en-US" baseline="0" dirty="0" smtClean="0"/>
              <a:t> the </a:t>
            </a:r>
            <a:r>
              <a:rPr lang="en-US" baseline="0" dirty="0" err="1" smtClean="0"/>
              <a:t>Toulmin</a:t>
            </a:r>
            <a:r>
              <a:rPr lang="en-US" baseline="0" dirty="0" smtClean="0"/>
              <a:t> Method, for making conclusions. Through examples, practice, and readings, students will practice analyzing arguments as well as creating their own.</a:t>
            </a:r>
            <a:endParaRPr lang="en-US" dirty="0" smtClean="0"/>
          </a:p>
          <a:p>
            <a:endParaRPr lang="en-US" dirty="0" smtClean="0"/>
          </a:p>
          <a:p>
            <a:r>
              <a:rPr lang="en-US" dirty="0" smtClean="0"/>
              <a:t>Image source</a:t>
            </a:r>
            <a:r>
              <a:rPr lang="en-US" dirty="0" smtClean="0"/>
              <a:t>: Julius </a:t>
            </a:r>
            <a:r>
              <a:rPr lang="en-US" dirty="0" err="1" smtClean="0"/>
              <a:t>Shorzman</a:t>
            </a:r>
            <a:r>
              <a:rPr lang="en-US" dirty="0" smtClean="0"/>
              <a:t>,</a:t>
            </a:r>
            <a:r>
              <a:rPr lang="en-US" baseline="0" dirty="0" smtClean="0"/>
              <a:t> </a:t>
            </a:r>
            <a:r>
              <a:rPr lang="en-US" baseline="0" dirty="0" err="1" smtClean="0"/>
              <a:t>Wikimedia</a:t>
            </a:r>
            <a:r>
              <a:rPr lang="en-US" baseline="0" dirty="0" smtClean="0"/>
              <a:t> Commons (http://</a:t>
            </a:r>
            <a:r>
              <a:rPr lang="en-US" baseline="0" dirty="0" err="1" smtClean="0"/>
              <a:t>en.wikipedia.org/wiki/File:A_small_cup_of_coffee.JPG</a:t>
            </a:r>
            <a:r>
              <a:rPr lang="en-US" baseline="0" dirty="0" smtClean="0"/>
              <a:t>)</a:t>
            </a:r>
            <a:r>
              <a:rPr lang="en-US" dirty="0" smtClean="0"/>
              <a:t>  </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to challenge students</a:t>
            </a:r>
            <a:r>
              <a:rPr lang="en-US" baseline="0" dirty="0" smtClean="0"/>
              <a:t> to practice this way of thinking and presenting an argument in an authentic, structured, yet flexible way.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Whether</a:t>
            </a:r>
            <a:r>
              <a:rPr lang="en-US" baseline="0" dirty="0" smtClean="0"/>
              <a:t> or not students think the statement is correct or not is unrelated to the fact that there is no evidence or reasoning provided for the statement. Push students to explain what additional information would make this a stronger, or more believable claim.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helpful source on this topic can</a:t>
            </a:r>
            <a:r>
              <a:rPr lang="en-US" baseline="0" dirty="0" smtClean="0"/>
              <a:t> be found at the Purdue OWL website (https://owl.english.purdue.edu/owl/resource/588/03/) – “Organizing your argument”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examples of the Claim-Evidence-Warrant framework</a:t>
            </a:r>
            <a:r>
              <a:rPr lang="en-US" baseline="0" dirty="0" smtClean="0"/>
              <a:t> can be found at: </a:t>
            </a:r>
            <a:r>
              <a:rPr lang="en-US" baseline="0" dirty="0" err="1" smtClean="0"/>
              <a:t>http://ccat.sas.upenn.edu/~haroldfs/popcult/handouts/arguments/arguments.html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warrant</a:t>
            </a:r>
            <a:r>
              <a:rPr lang="en-US" baseline="0" dirty="0" smtClean="0"/>
              <a:t> is often the trickiest piece for students. It involves connecting the evidence and claim, but this is not always easy or obvious! </a:t>
            </a:r>
            <a:r>
              <a:rPr lang="en-US" dirty="0" smtClean="0"/>
              <a:t>Examples of types of warrants to share with students</a:t>
            </a:r>
            <a:r>
              <a:rPr lang="en-US" baseline="0" dirty="0" smtClean="0"/>
              <a:t> can be found at: http://www-rohan.sdsu.edu/~digger/305/toulmin_model.htm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 this particular assignment, Students should avoid scholarly journal articles because they will be too complex and won’t allow them to catch possible errors in the C-E-W framework. However, it wouldn’t hurt to analyze an abstract from a fairly </a:t>
            </a:r>
            <a:r>
              <a:rPr lang="en-US" sz="1200" kern="1200" dirty="0" err="1" smtClean="0">
                <a:solidFill>
                  <a:schemeClr val="tx1"/>
                </a:solidFill>
                <a:latin typeface="+mn-lt"/>
                <a:ea typeface="+mn-ea"/>
                <a:cs typeface="+mn-cs"/>
              </a:rPr>
              <a:t>straighforward</a:t>
            </a:r>
            <a:r>
              <a:rPr lang="en-US" sz="1200" kern="1200" dirty="0" smtClean="0">
                <a:solidFill>
                  <a:schemeClr val="tx1"/>
                </a:solidFill>
                <a:latin typeface="+mn-lt"/>
                <a:ea typeface="+mn-ea"/>
                <a:cs typeface="+mn-cs"/>
              </a:rPr>
              <a:t> journal article together as a class and show students how the claim-evidence-warrant appears even in the simplified overview/abstract.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r>
              <a:rPr lang="en-US" dirty="0" smtClean="0"/>
              <a:t>Claim:</a:t>
            </a:r>
            <a:r>
              <a:rPr lang="en-US" baseline="0" dirty="0" smtClean="0"/>
              <a:t> Coffee can help you feel happier</a:t>
            </a:r>
          </a:p>
          <a:p>
            <a:r>
              <a:rPr lang="en-US" baseline="0" dirty="0" smtClean="0"/>
              <a:t>Evidence: 4+ cup coffee drinkers were 10% less likely to be depressed than non-drinkers. </a:t>
            </a:r>
          </a:p>
          <a:p>
            <a:r>
              <a:rPr lang="en-US" baseline="0" dirty="0" smtClean="0"/>
              <a:t>Warrant: The “caffeine high” and the antioxidants present in coffee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r>
              <a:rPr lang="en-US" dirty="0" smtClean="0"/>
              <a:t>Claim:</a:t>
            </a:r>
            <a:r>
              <a:rPr lang="en-US" baseline="0" dirty="0" smtClean="0"/>
              <a:t> Coffee can make you a better athlete</a:t>
            </a:r>
          </a:p>
          <a:p>
            <a:r>
              <a:rPr lang="en-US" baseline="0" dirty="0" smtClean="0"/>
              <a:t>Evidence: NOT INCLUDED!</a:t>
            </a:r>
          </a:p>
          <a:p>
            <a:r>
              <a:rPr lang="en-US" baseline="0" dirty="0" smtClean="0"/>
              <a:t>Warrant: Caffeine increases fatty acids in bloodstream allowing athlete’s muscles to absorb and burn those fats for fuel, saving the body’s small reserves of </a:t>
            </a:r>
            <a:r>
              <a:rPr lang="en-US" baseline="0" dirty="0" err="1" smtClean="0"/>
              <a:t>carbs</a:t>
            </a:r>
            <a:r>
              <a:rPr lang="en-US" baseline="0" dirty="0" smtClean="0"/>
              <a:t> for later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vanderbilt.edu/AnS/english/mwollaeger/cdw.ht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vanderbilt.edu/AnS/english/mwollaeger/cdw.htm"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vanderbilt.edu/AnS/english/mwollaeger/cdw.ht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hyperlink" Target="http://www.huffingtonpost.com/2013/10/17/coffee-health-benefits_n_4102133.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huffingtonpost.com/2013/10/17/coffee-health-benefits_n_4102133.html" TargetMode="External"/><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Lesson </a:t>
            </a:r>
            <a:r>
              <a:rPr lang="en-US" b="1" dirty="0" smtClean="0"/>
              <a:t>9.10:</a:t>
            </a:r>
            <a:r>
              <a:rPr lang="en-US" dirty="0" smtClean="0"/>
              <a:t/>
            </a:r>
            <a:br>
              <a:rPr lang="en-US" dirty="0" smtClean="0"/>
            </a:br>
            <a:r>
              <a:rPr lang="en-US" dirty="0" smtClean="0"/>
              <a:t>Claim-Evidence-Warrant</a:t>
            </a:r>
            <a:endParaRPr lang="en-US" sz="4444" dirty="0"/>
          </a:p>
        </p:txBody>
      </p:sp>
      <p:sp>
        <p:nvSpPr>
          <p:cNvPr id="3" name="Subtitle 2"/>
          <p:cNvSpPr>
            <a:spLocks noGrp="1"/>
          </p:cNvSpPr>
          <p:nvPr>
            <p:ph type="subTitle" idx="1"/>
          </p:nvPr>
        </p:nvSpPr>
        <p:spPr/>
        <p:txBody>
          <a:bodyPr/>
          <a:lstStyle/>
          <a:p>
            <a:r>
              <a:rPr lang="en-US" dirty="0" smtClean="0"/>
              <a:t>Module</a:t>
            </a:r>
            <a:r>
              <a:rPr lang="en-US" dirty="0" smtClean="0"/>
              <a:t> 9: </a:t>
            </a:r>
            <a:r>
              <a:rPr lang="en-US" dirty="0" smtClean="0"/>
              <a:t>Epidemiology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9.10: </a:t>
            </a:r>
            <a:r>
              <a:rPr lang="en-US" sz="2200" dirty="0" smtClean="0">
                <a:latin typeface="+mj-lt"/>
              </a:rPr>
              <a:t> </a:t>
            </a:r>
            <a:r>
              <a:rPr lang="en-US" sz="2400" dirty="0" smtClean="0"/>
              <a:t>Use the Claim-Evidence-Warrant framework to make a conclusion.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16400" y="1295400"/>
            <a:ext cx="3962400"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Write Your Own C-E-W</a:t>
            </a:r>
            <a:br>
              <a:rPr lang="en-US" dirty="0" smtClean="0"/>
            </a:br>
            <a:endParaRPr lang="en-US" dirty="0"/>
          </a:p>
        </p:txBody>
      </p:sp>
      <p:sp>
        <p:nvSpPr>
          <p:cNvPr id="3" name="Content Placeholder 2"/>
          <p:cNvSpPr>
            <a:spLocks noGrp="1"/>
          </p:cNvSpPr>
          <p:nvPr>
            <p:ph sz="quarter" idx="1"/>
          </p:nvPr>
        </p:nvSpPr>
        <p:spPr>
          <a:xfrm>
            <a:off x="612648" y="1981200"/>
            <a:ext cx="8153400" cy="2133600"/>
          </a:xfrm>
        </p:spPr>
        <p:txBody>
          <a:bodyPr>
            <a:normAutofit/>
          </a:bodyPr>
          <a:lstStyle/>
          <a:p>
            <a:r>
              <a:rPr lang="en-US" dirty="0" smtClean="0"/>
              <a:t>Write </a:t>
            </a:r>
            <a:r>
              <a:rPr lang="en-US" dirty="0" smtClean="0"/>
              <a:t>a Claim-Evidence-Warrant paragraph relating to sleep and health. </a:t>
            </a:r>
            <a:r>
              <a:rPr lang="en-US" i="1" dirty="0" smtClean="0"/>
              <a:t>Note: You will need to conduct some basic research to gather data to support your claim</a:t>
            </a:r>
            <a:r>
              <a:rPr lang="en-US" i="1" dirty="0" smtClean="0"/>
              <a:t>!</a:t>
            </a:r>
            <a:r>
              <a:rPr lang="en-US" dirty="0" smtClean="0"/>
              <a:t> </a:t>
            </a:r>
            <a:endParaRPr lang="en-US"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Evaluate the Claim</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Read </a:t>
            </a:r>
            <a:r>
              <a:rPr lang="en-US" dirty="0" smtClean="0"/>
              <a:t>the following statement:</a:t>
            </a:r>
          </a:p>
          <a:p>
            <a:pPr lvl="1"/>
            <a:r>
              <a:rPr lang="en-US" i="1" dirty="0" smtClean="0"/>
              <a:t>“Teens who get at least 9 hours of sleep per night, on average, tend to be happier than those who get less sleep.</a:t>
            </a:r>
            <a:r>
              <a:rPr lang="en-US" i="1" dirty="0" smtClean="0"/>
              <a:t>”</a:t>
            </a:r>
            <a:r>
              <a:rPr lang="en-US" dirty="0" smtClean="0"/>
              <a:t> </a:t>
            </a:r>
            <a:endParaRPr lang="en-US" dirty="0" smtClean="0"/>
          </a:p>
          <a:p>
            <a:r>
              <a:rPr lang="en-US" dirty="0" smtClean="0"/>
              <a:t>1. Do you agree or disagree? Why?</a:t>
            </a:r>
            <a:endParaRPr lang="en-US" dirty="0" smtClean="0"/>
          </a:p>
          <a:p>
            <a:r>
              <a:rPr lang="en-US" dirty="0" smtClean="0"/>
              <a:t>2</a:t>
            </a:r>
            <a:r>
              <a:rPr lang="en-US" dirty="0" smtClean="0"/>
              <a:t>. What would you change or add to this statement to make it more convincing?</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Claim</a:t>
            </a:r>
            <a:r>
              <a:rPr lang="en-US" b="1" dirty="0" smtClean="0">
                <a:solidFill>
                  <a:srgbClr val="FF0000"/>
                </a:solidFill>
              </a:rPr>
              <a:t>-</a:t>
            </a:r>
            <a:r>
              <a:rPr lang="en-US" dirty="0" smtClean="0"/>
              <a:t>Evidence-Warrant</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Claim:</a:t>
            </a:r>
            <a:r>
              <a:rPr lang="en-US" dirty="0" smtClean="0"/>
              <a:t> The statement being argued, the thesis, or the basic conclusion.</a:t>
            </a:r>
            <a:endParaRPr lang="en-US" dirty="0" smtClean="0"/>
          </a:p>
          <a:p>
            <a:pPr lvl="1"/>
            <a:r>
              <a:rPr lang="en-US" dirty="0" smtClean="0"/>
              <a:t>A </a:t>
            </a:r>
            <a:r>
              <a:rPr lang="en-US" dirty="0" smtClean="0"/>
              <a:t>good claim is not obvious. Why bother proving a point nobody </a:t>
            </a:r>
            <a:r>
              <a:rPr lang="en-US" dirty="0" smtClean="0"/>
              <a:t>could disagree </a:t>
            </a:r>
            <a:r>
              <a:rPr lang="en-US" dirty="0" smtClean="0"/>
              <a:t>with?</a:t>
            </a:r>
            <a:endParaRPr lang="en-US" dirty="0" smtClean="0"/>
          </a:p>
          <a:p>
            <a:pPr lvl="1"/>
            <a:r>
              <a:rPr lang="en-US" dirty="0" smtClean="0"/>
              <a:t>A </a:t>
            </a:r>
            <a:r>
              <a:rPr lang="en-US" dirty="0" smtClean="0"/>
              <a:t>good claim is engaging. Consider your audience’s attention span </a:t>
            </a:r>
            <a:r>
              <a:rPr lang="en-US" dirty="0" smtClean="0"/>
              <a:t>and make </a:t>
            </a:r>
            <a:r>
              <a:rPr lang="en-US" dirty="0" smtClean="0"/>
              <a:t>claims which point out new ideas: teach the reader something new.</a:t>
            </a:r>
            <a:endParaRPr lang="en-US" dirty="0" smtClean="0"/>
          </a:p>
          <a:p>
            <a:pPr lvl="1"/>
            <a:r>
              <a:rPr lang="en-US" dirty="0" smtClean="0"/>
              <a:t>A </a:t>
            </a:r>
            <a:r>
              <a:rPr lang="en-US" dirty="0" smtClean="0"/>
              <a:t>good claim is not overly vague. Attacking enormous issues leads only </a:t>
            </a:r>
            <a:r>
              <a:rPr lang="en-US" dirty="0" smtClean="0"/>
              <a:t>to generalizations </a:t>
            </a:r>
            <a:r>
              <a:rPr lang="en-US" dirty="0" smtClean="0"/>
              <a:t>and vague assertions; keep it manageable.</a:t>
            </a:r>
            <a:endParaRPr lang="en-US" dirty="0" smtClean="0"/>
          </a:p>
          <a:p>
            <a:pPr lvl="1"/>
            <a:r>
              <a:rPr lang="en-US" dirty="0" smtClean="0"/>
              <a:t>A </a:t>
            </a:r>
            <a:r>
              <a:rPr lang="en-US" dirty="0" smtClean="0"/>
              <a:t>good claim is logical; it emerges from a reasonable consideration of </a:t>
            </a:r>
            <a:r>
              <a:rPr lang="en-US" dirty="0" smtClean="0"/>
              <a:t>the evidence</a:t>
            </a:r>
            <a:r>
              <a:rPr lang="en-US" dirty="0" smtClean="0"/>
              <a:t>. However, this does not mean that evidence has only one </a:t>
            </a:r>
            <a:r>
              <a:rPr lang="en-US" dirty="0" smtClean="0"/>
              <a:t>logical interpretation</a:t>
            </a:r>
            <a:r>
              <a:rPr lang="en-US" dirty="0" smtClean="0"/>
              <a:t>.</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228600" y="6488668"/>
            <a:ext cx="8075573" cy="369332"/>
          </a:xfrm>
          <a:prstGeom prst="rect">
            <a:avLst/>
          </a:prstGeom>
          <a:noFill/>
        </p:spPr>
        <p:txBody>
          <a:bodyPr wrap="none" rtlCol="0">
            <a:spAutoFit/>
          </a:bodyPr>
          <a:lstStyle/>
          <a:p>
            <a:r>
              <a:rPr lang="en-US" dirty="0" smtClean="0"/>
              <a:t> </a:t>
            </a:r>
            <a:r>
              <a:rPr lang="en-US" b="1" dirty="0" smtClean="0"/>
              <a:t>Source</a:t>
            </a:r>
            <a:r>
              <a:rPr lang="en-US" b="1" dirty="0" smtClean="0"/>
              <a:t>: </a:t>
            </a:r>
            <a:r>
              <a:rPr lang="en-US" dirty="0" smtClean="0"/>
              <a:t>Adapted from </a:t>
            </a:r>
            <a:r>
              <a:rPr lang="en-US" dirty="0" smtClean="0">
                <a:hlinkClick r:id="rId4"/>
              </a:rPr>
              <a:t>http://www.vanderbilt.edu/AnS/english/mwollaeger/cdw.htm</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Claim-</a:t>
            </a:r>
            <a:r>
              <a:rPr lang="en-US" b="1" dirty="0" smtClean="0">
                <a:solidFill>
                  <a:srgbClr val="FF0000"/>
                </a:solidFill>
              </a:rPr>
              <a:t>Evidence-</a:t>
            </a:r>
            <a:r>
              <a:rPr lang="en-US" dirty="0" smtClean="0"/>
              <a:t>Warrant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b="1" dirty="0" smtClean="0"/>
              <a:t>Evidence</a:t>
            </a:r>
            <a:r>
              <a:rPr lang="en-US" dirty="0" smtClean="0"/>
              <a:t>: The data you cite to support your claim.</a:t>
            </a:r>
          </a:p>
          <a:p>
            <a:pPr lvl="1"/>
            <a:r>
              <a:rPr lang="en-US" dirty="0" smtClean="0"/>
              <a:t>Data can include:</a:t>
            </a:r>
            <a:endParaRPr lang="en-US" dirty="0" smtClean="0"/>
          </a:p>
          <a:p>
            <a:pPr lvl="2"/>
            <a:r>
              <a:rPr lang="en-US" dirty="0" smtClean="0"/>
              <a:t>Facts </a:t>
            </a:r>
            <a:r>
              <a:rPr lang="en-US" dirty="0" smtClean="0"/>
              <a:t>or statistics: objectively determined data about your topic. (</a:t>
            </a:r>
            <a:r>
              <a:rPr lang="en-US" dirty="0" err="1" smtClean="0"/>
              <a:t>Note</a:t>
            </a:r>
            <a:r>
              <a:rPr lang="en-US" dirty="0" err="1" smtClean="0"/>
              <a:t>:“</a:t>
            </a:r>
            <a:r>
              <a:rPr lang="en-US" dirty="0" err="1" smtClean="0"/>
              <a:t>objective</a:t>
            </a:r>
            <a:r>
              <a:rPr lang="en-US" dirty="0" smtClean="0"/>
              <a:t>” may be open to debate.)</a:t>
            </a:r>
            <a:endParaRPr lang="en-US" dirty="0" smtClean="0"/>
          </a:p>
          <a:p>
            <a:pPr lvl="2"/>
            <a:r>
              <a:rPr lang="en-US" dirty="0" smtClean="0"/>
              <a:t>Expert </a:t>
            </a:r>
            <a:r>
              <a:rPr lang="en-US" dirty="0" smtClean="0"/>
              <a:t>opinion: Learned opinion, theory, and analysis that you should </a:t>
            </a:r>
            <a:r>
              <a:rPr lang="en-US" dirty="0" smtClean="0"/>
              <a:t>cite frequently</a:t>
            </a:r>
            <a:r>
              <a:rPr lang="en-US" dirty="0" smtClean="0"/>
              <a:t>, both to support your argument and to disagree with. Sources </a:t>
            </a:r>
            <a:r>
              <a:rPr lang="en-US" dirty="0" smtClean="0"/>
              <a:t>must be </a:t>
            </a:r>
            <a:r>
              <a:rPr lang="en-US" dirty="0" smtClean="0"/>
              <a:t>quoted, paraphrased, and cited appropriately.</a:t>
            </a:r>
            <a:endParaRPr lang="en-US" dirty="0" smtClean="0"/>
          </a:p>
          <a:p>
            <a:pPr lvl="2"/>
            <a:r>
              <a:rPr lang="en-US" dirty="0" smtClean="0"/>
              <a:t>Primary </a:t>
            </a:r>
            <a:r>
              <a:rPr lang="en-US" dirty="0" smtClean="0"/>
              <a:t>research: an explanation and discussion of your own research </a:t>
            </a:r>
            <a:r>
              <a:rPr lang="en-US" dirty="0" smtClean="0"/>
              <a:t>findings and </a:t>
            </a:r>
            <a:r>
              <a:rPr lang="en-US" dirty="0" smtClean="0"/>
              <a:t>how they relate to your topic.</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228600" y="6488668"/>
            <a:ext cx="8075573" cy="369332"/>
          </a:xfrm>
          <a:prstGeom prst="rect">
            <a:avLst/>
          </a:prstGeom>
          <a:noFill/>
        </p:spPr>
        <p:txBody>
          <a:bodyPr wrap="none" rtlCol="0">
            <a:spAutoFit/>
          </a:bodyPr>
          <a:lstStyle/>
          <a:p>
            <a:r>
              <a:rPr lang="en-US" dirty="0" smtClean="0"/>
              <a:t> </a:t>
            </a:r>
            <a:r>
              <a:rPr lang="en-US" b="1" dirty="0" smtClean="0"/>
              <a:t>Source</a:t>
            </a:r>
            <a:r>
              <a:rPr lang="en-US" b="1" dirty="0" smtClean="0"/>
              <a:t>: </a:t>
            </a:r>
            <a:r>
              <a:rPr lang="en-US" dirty="0" smtClean="0"/>
              <a:t>Adapted from </a:t>
            </a:r>
            <a:r>
              <a:rPr lang="en-US" dirty="0" smtClean="0">
                <a:hlinkClick r:id="rId4"/>
              </a:rPr>
              <a:t>http://www.vanderbilt.edu/AnS/english/mwollaeger/cdw.htm</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Claim-Evidence-</a:t>
            </a:r>
            <a:r>
              <a:rPr lang="en-US" b="1" dirty="0" smtClean="0">
                <a:solidFill>
                  <a:srgbClr val="FF0000"/>
                </a:solidFill>
              </a:rPr>
              <a:t>Warrant</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Warrant</a:t>
            </a:r>
            <a:r>
              <a:rPr lang="en-US" dirty="0" smtClean="0"/>
              <a:t>: Interprets the data and shows how your evidence supports your claim; acts as a bridge of reasoning between the two.</a:t>
            </a:r>
            <a:endParaRPr lang="en-US" dirty="0" smtClean="0"/>
          </a:p>
          <a:p>
            <a:pPr lvl="1"/>
            <a:r>
              <a:rPr lang="en-US" dirty="0" smtClean="0"/>
              <a:t>A </a:t>
            </a:r>
            <a:r>
              <a:rPr lang="en-US" dirty="0" smtClean="0"/>
              <a:t>good warrant will be a reasonable interpretation and analysis of the facts.</a:t>
            </a:r>
            <a:endParaRPr lang="en-US" dirty="0" smtClean="0"/>
          </a:p>
          <a:p>
            <a:pPr lvl="1"/>
            <a:r>
              <a:rPr lang="en-US" dirty="0" smtClean="0"/>
              <a:t>A </a:t>
            </a:r>
            <a:r>
              <a:rPr lang="en-US" dirty="0" smtClean="0"/>
              <a:t>good warrant will not make illogical interpretive leaps.</a:t>
            </a:r>
            <a:endParaRPr lang="en-US" dirty="0" smtClean="0"/>
          </a:p>
          <a:p>
            <a:pPr lvl="1"/>
            <a:r>
              <a:rPr lang="en-US" dirty="0" smtClean="0"/>
              <a:t>A </a:t>
            </a:r>
            <a:r>
              <a:rPr lang="en-US" dirty="0" smtClean="0"/>
              <a:t>good warrant will not assume more than the evidence supports.</a:t>
            </a:r>
            <a:endParaRPr lang="en-US" dirty="0" smtClean="0"/>
          </a:p>
          <a:p>
            <a:pPr lvl="1"/>
            <a:r>
              <a:rPr lang="en-US" dirty="0" smtClean="0"/>
              <a:t>A </a:t>
            </a:r>
            <a:r>
              <a:rPr lang="en-US" dirty="0" smtClean="0"/>
              <a:t>good warrant may consider and respond to possible counter-</a:t>
            </a:r>
            <a:r>
              <a:rPr lang="en-US" dirty="0" smtClean="0"/>
              <a:t>arguments (</a:t>
            </a:r>
            <a:r>
              <a:rPr lang="en-US" dirty="0" smtClean="0"/>
              <a:t>refute).</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228600" y="6488668"/>
            <a:ext cx="8075573" cy="369332"/>
          </a:xfrm>
          <a:prstGeom prst="rect">
            <a:avLst/>
          </a:prstGeom>
          <a:noFill/>
        </p:spPr>
        <p:txBody>
          <a:bodyPr wrap="none" rtlCol="0">
            <a:spAutoFit/>
          </a:bodyPr>
          <a:lstStyle/>
          <a:p>
            <a:r>
              <a:rPr lang="en-US" dirty="0" smtClean="0"/>
              <a:t> </a:t>
            </a:r>
            <a:r>
              <a:rPr lang="en-US" b="1" dirty="0" smtClean="0"/>
              <a:t>Source</a:t>
            </a:r>
            <a:r>
              <a:rPr lang="en-US" b="1" dirty="0" smtClean="0"/>
              <a:t>: </a:t>
            </a:r>
            <a:r>
              <a:rPr lang="en-US" dirty="0" smtClean="0"/>
              <a:t>Adapted from </a:t>
            </a:r>
            <a:r>
              <a:rPr lang="en-US" dirty="0" smtClean="0">
                <a:hlinkClick r:id="rId4"/>
              </a:rPr>
              <a:t>http://www.vanderbilt.edu/AnS/english/mwollaeger/cdw.htm</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  a  Claim on the Web!</a:t>
            </a:r>
            <a:endParaRPr lang="en-US" dirty="0" smtClean="0"/>
          </a:p>
        </p:txBody>
      </p:sp>
      <p:sp>
        <p:nvSpPr>
          <p:cNvPr id="3" name="Content Placeholder 2"/>
          <p:cNvSpPr>
            <a:spLocks noGrp="1"/>
          </p:cNvSpPr>
          <p:nvPr>
            <p:ph sz="quarter" idx="1"/>
          </p:nvPr>
        </p:nvSpPr>
        <p:spPr>
          <a:xfrm>
            <a:off x="381000" y="1600200"/>
            <a:ext cx="8385048" cy="2694481"/>
          </a:xfrm>
        </p:spPr>
        <p:txBody>
          <a:bodyPr>
            <a:normAutofit fontScale="62500" lnSpcReduction="20000"/>
          </a:bodyPr>
          <a:lstStyle/>
          <a:p>
            <a:r>
              <a:rPr lang="en-US" dirty="0" smtClean="0"/>
              <a:t>A</a:t>
            </a:r>
            <a:r>
              <a:rPr lang="en-US" dirty="0" smtClean="0"/>
              <a:t>.  Find a news article about any kind of health topic. Be sure it is a NEWS article. These types of article often cover the results of a study that was recently released.  Most major news outlets have a Health focused webpage, or you can try using a search engine to locate an article on a specific topic (try Google News).</a:t>
            </a:r>
          </a:p>
          <a:p>
            <a:r>
              <a:rPr lang="en-US" dirty="0" smtClean="0"/>
              <a:t>B.  Read the article. Jot down brief notes or mark up the text. Keep an eye out for any claims, evidence, and warrants.</a:t>
            </a:r>
          </a:p>
          <a:p>
            <a:r>
              <a:rPr lang="en-US" dirty="0" smtClean="0"/>
              <a:t>C. Fill in the table below with the primary claim, any evidence your find (or lack thereof), and any warrants used (or lack thereof). Then answer the questions that follow</a:t>
            </a:r>
            <a:r>
              <a:rPr lang="en-US" dirty="0" smtClean="0"/>
              <a:t>. </a:t>
            </a:r>
          </a:p>
          <a:p>
            <a:pPr lvl="0">
              <a:buNone/>
            </a:pP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914400" y="4294681"/>
            <a:ext cx="6604000" cy="24855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  a  Claim on the Web!</a:t>
            </a:r>
            <a:endParaRPr lang="en-US" dirty="0" smtClean="0"/>
          </a:p>
        </p:txBody>
      </p:sp>
      <p:sp>
        <p:nvSpPr>
          <p:cNvPr id="3" name="Content Placeholder 2"/>
          <p:cNvSpPr>
            <a:spLocks noGrp="1"/>
          </p:cNvSpPr>
          <p:nvPr>
            <p:ph sz="quarter" idx="1"/>
          </p:nvPr>
        </p:nvSpPr>
        <p:spPr>
          <a:xfrm>
            <a:off x="381000" y="4114800"/>
            <a:ext cx="8153400" cy="2438400"/>
          </a:xfrm>
        </p:spPr>
        <p:txBody>
          <a:bodyPr>
            <a:normAutofit fontScale="77500" lnSpcReduction="20000"/>
          </a:bodyPr>
          <a:lstStyle/>
          <a:p>
            <a:pPr lvl="0"/>
            <a:r>
              <a:rPr lang="en-US" dirty="0" smtClean="0"/>
              <a:t>1.  </a:t>
            </a:r>
            <a:r>
              <a:rPr lang="en-US" dirty="0" smtClean="0"/>
              <a:t>Did you find the arguments and conclusions laid out in the article convincing or not? Why</a:t>
            </a:r>
            <a:r>
              <a:rPr lang="en-US" dirty="0" smtClean="0"/>
              <a:t>? </a:t>
            </a:r>
            <a:endParaRPr lang="en-US" dirty="0" smtClean="0"/>
          </a:p>
          <a:p>
            <a:pPr lvl="0"/>
            <a:r>
              <a:rPr lang="en-US" dirty="0" smtClean="0"/>
              <a:t> 2. Do </a:t>
            </a:r>
            <a:r>
              <a:rPr lang="en-US" dirty="0" smtClean="0"/>
              <a:t>you think experts in the field (or the scientists whose work was reported on) would agree with the article? Why or why </a:t>
            </a:r>
            <a:r>
              <a:rPr lang="en-US" dirty="0" smtClean="0"/>
              <a:t>not? </a:t>
            </a:r>
            <a:endParaRPr lang="en-US" dirty="0" smtClean="0"/>
          </a:p>
          <a:p>
            <a:r>
              <a:rPr lang="en-US" dirty="0" smtClean="0"/>
              <a:t> 3. What </a:t>
            </a:r>
            <a:r>
              <a:rPr lang="en-US" dirty="0" smtClean="0"/>
              <a:t>could be added, changed, or removed from the article in order to strengthen the claim-evidence-warrant framework for the overall conclusion?</a:t>
            </a:r>
          </a:p>
          <a:p>
            <a:endParaRPr lang="en-US" b="1" dirty="0"/>
          </a:p>
        </p:txBody>
      </p:sp>
      <p:pic>
        <p:nvPicPr>
          <p:cNvPr id="5" name="Picture 4"/>
          <p:cNvPicPr>
            <a:picLocks noChangeAspect="1"/>
          </p:cNvPicPr>
          <p:nvPr/>
        </p:nvPicPr>
        <p:blipFill>
          <a:blip r:embed="rId3"/>
          <a:stretch>
            <a:fillRect/>
          </a:stretch>
        </p:blipFill>
        <p:spPr>
          <a:xfrm>
            <a:off x="8077200" y="6096349"/>
            <a:ext cx="927424" cy="599433"/>
          </a:xfrm>
          <a:prstGeom prst="rect">
            <a:avLst/>
          </a:prstGeom>
        </p:spPr>
      </p:pic>
      <p:pic>
        <p:nvPicPr>
          <p:cNvPr id="6" name="Picture 5"/>
          <p:cNvPicPr>
            <a:picLocks noChangeAspect="1"/>
          </p:cNvPicPr>
          <p:nvPr/>
        </p:nvPicPr>
        <p:blipFill>
          <a:blip r:embed="rId4"/>
          <a:stretch>
            <a:fillRect/>
          </a:stretch>
        </p:blipFill>
        <p:spPr>
          <a:xfrm>
            <a:off x="1112291" y="1627897"/>
            <a:ext cx="6604000" cy="248557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Identify C-E-</a:t>
            </a:r>
            <a:r>
              <a:rPr lang="en-US" b="1" dirty="0" smtClean="0"/>
              <a:t>W #1</a:t>
            </a:r>
            <a:r>
              <a:rPr lang="en-US" sz="4000" dirty="0" smtClean="0"/>
              <a:t/>
            </a:r>
            <a:br>
              <a:rPr lang="en-US" sz="4000" dirty="0" smtClean="0"/>
            </a:b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152400" y="1600200"/>
            <a:ext cx="8991600" cy="2057400"/>
          </a:xfrm>
        </p:spPr>
        <p:txBody>
          <a:bodyPr>
            <a:normAutofit fontScale="70000" lnSpcReduction="20000"/>
          </a:bodyPr>
          <a:lstStyle/>
          <a:p>
            <a:pPr lvl="1"/>
            <a:r>
              <a:rPr lang="en-US" sz="2800" b="1" dirty="0" smtClean="0"/>
              <a:t>1) COFFEE </a:t>
            </a:r>
            <a:r>
              <a:rPr lang="en-US" sz="2800" b="1" dirty="0" smtClean="0"/>
              <a:t>CAN HELP MAKE YOU FEEL HAPPIER:</a:t>
            </a:r>
            <a:r>
              <a:rPr lang="en-US" sz="2800" dirty="0" smtClean="0"/>
              <a:t> A study done by the NIH found that those who drink four or more cups of coffee were about 10 percent less likely to be depressed than those who had never touched the java. And apparently it's not because of the "caffeine high" -- Coke can also give you a caffeine high, but it’s linked to depression. Study author, </a:t>
            </a:r>
            <a:r>
              <a:rPr lang="en-US" sz="2800" dirty="0" err="1" smtClean="0"/>
              <a:t>Honglei</a:t>
            </a:r>
            <a:r>
              <a:rPr lang="en-US" sz="2800" dirty="0" smtClean="0"/>
              <a:t> Chen, MD, PhD, told </a:t>
            </a:r>
            <a:r>
              <a:rPr lang="en-US" sz="2800" dirty="0" err="1" smtClean="0"/>
              <a:t>Prevention.com</a:t>
            </a:r>
            <a:r>
              <a:rPr lang="en-US" sz="2800" dirty="0" smtClean="0"/>
              <a:t> that the proposed reason coffee makes you feel good is because of those trusty antioxidants.</a:t>
            </a:r>
            <a:endParaRPr lang="en-US" sz="3200" dirty="0" smtClean="0"/>
          </a:p>
          <a:p>
            <a:endParaRPr lang="en-US" b="1" dirty="0"/>
          </a:p>
        </p:txBody>
      </p:sp>
      <p:pic>
        <p:nvPicPr>
          <p:cNvPr id="6" name="Picture 5"/>
          <p:cNvPicPr>
            <a:picLocks noChangeAspect="1"/>
          </p:cNvPicPr>
          <p:nvPr/>
        </p:nvPicPr>
        <p:blipFill>
          <a:blip r:embed="rId4"/>
          <a:stretch>
            <a:fillRect/>
          </a:stretch>
        </p:blipFill>
        <p:spPr>
          <a:xfrm>
            <a:off x="612648" y="4191000"/>
            <a:ext cx="6743700" cy="1968500"/>
          </a:xfrm>
          <a:prstGeom prst="rect">
            <a:avLst/>
          </a:prstGeom>
        </p:spPr>
      </p:pic>
      <p:sp>
        <p:nvSpPr>
          <p:cNvPr id="8" name="TextBox 7"/>
          <p:cNvSpPr txBox="1"/>
          <p:nvPr/>
        </p:nvSpPr>
        <p:spPr>
          <a:xfrm>
            <a:off x="152400" y="6211669"/>
            <a:ext cx="8298290" cy="646331"/>
          </a:xfrm>
          <a:prstGeom prst="rect">
            <a:avLst/>
          </a:prstGeom>
          <a:noFill/>
        </p:spPr>
        <p:txBody>
          <a:bodyPr wrap="none" rtlCol="0">
            <a:spAutoFit/>
          </a:bodyPr>
          <a:lstStyle/>
          <a:p>
            <a:r>
              <a:rPr lang="en-US" b="1" dirty="0" smtClean="0"/>
              <a:t>Source:</a:t>
            </a:r>
            <a:r>
              <a:rPr lang="en-US" dirty="0" smtClean="0"/>
              <a:t> 11 Reasons Why You Should Drink Coffee Everyday </a:t>
            </a:r>
          </a:p>
          <a:p>
            <a:r>
              <a:rPr lang="en-US" dirty="0" smtClean="0"/>
              <a:t>(</a:t>
            </a:r>
            <a:r>
              <a:rPr lang="en-US" dirty="0" smtClean="0">
                <a:hlinkClick r:id="rId5"/>
              </a:rPr>
              <a:t>http://www.huffingtonpost.com/2013/10/17/coffee-health-benefits_n_4102133.html</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Identify C-E-</a:t>
            </a:r>
            <a:r>
              <a:rPr lang="en-US" b="1" dirty="0" smtClean="0"/>
              <a:t>W #2</a:t>
            </a:r>
            <a:r>
              <a:rPr lang="en-US" sz="4000" dirty="0" smtClean="0"/>
              <a:t/>
            </a:r>
            <a:br>
              <a:rPr lang="en-US" sz="4000" dirty="0" smtClean="0"/>
            </a:br>
            <a:endParaRPr lang="en-US" b="1" dirty="0"/>
          </a:p>
        </p:txBody>
      </p:sp>
      <p:sp>
        <p:nvSpPr>
          <p:cNvPr id="7" name="Content Placeholder 2"/>
          <p:cNvSpPr>
            <a:spLocks noGrp="1"/>
          </p:cNvSpPr>
          <p:nvPr>
            <p:ph sz="quarter" idx="1"/>
          </p:nvPr>
        </p:nvSpPr>
        <p:spPr>
          <a:xfrm>
            <a:off x="152400" y="1600200"/>
            <a:ext cx="8991600" cy="2057400"/>
          </a:xfrm>
        </p:spPr>
        <p:txBody>
          <a:bodyPr>
            <a:normAutofit fontScale="77500" lnSpcReduction="20000"/>
          </a:bodyPr>
          <a:lstStyle/>
          <a:p>
            <a:pPr marL="320040" lvl="1" indent="-320040">
              <a:spcBef>
                <a:spcPts val="700"/>
              </a:spcBef>
              <a:buClr>
                <a:schemeClr val="accent2"/>
              </a:buClr>
              <a:buSzPct val="60000"/>
              <a:buFont typeface="Wingdings"/>
              <a:buChar char=""/>
            </a:pPr>
            <a:r>
              <a:rPr lang="en-US" sz="2800" b="1" dirty="0" smtClean="0"/>
              <a:t>2) COFFEE </a:t>
            </a:r>
            <a:r>
              <a:rPr lang="en-US" sz="2800" b="1" dirty="0" smtClean="0"/>
              <a:t>CAN MAKE YOU A BETTER ATHLETE:</a:t>
            </a:r>
            <a:r>
              <a:rPr lang="en-US" sz="2800" dirty="0" smtClean="0"/>
              <a:t> The New York Times reports, "Scientists and many athletes have known for years, of course, that a cup of coffee before a workout jolts athletic performance, especially in endurance sports like distance running and cycling." Caffeine increases the number of fatty acids in the bloodstream, which allows athletes' muscles to absorb and burn those fats for fuel, therefore saving the body's small reserves of carbohydrates for later on in the exercise.</a:t>
            </a:r>
            <a:endParaRPr lang="en-US" sz="3200" dirty="0" smtClean="0"/>
          </a:p>
          <a:p>
            <a:endParaRPr lang="en-US" b="1" dirty="0"/>
          </a:p>
        </p:txBody>
      </p:sp>
      <p:pic>
        <p:nvPicPr>
          <p:cNvPr id="6" name="Picture 5"/>
          <p:cNvPicPr>
            <a:picLocks noChangeAspect="1"/>
          </p:cNvPicPr>
          <p:nvPr/>
        </p:nvPicPr>
        <p:blipFill>
          <a:blip r:embed="rId3"/>
          <a:stretch>
            <a:fillRect/>
          </a:stretch>
        </p:blipFill>
        <p:spPr>
          <a:xfrm>
            <a:off x="612648" y="3804828"/>
            <a:ext cx="6743700" cy="1968500"/>
          </a:xfrm>
          <a:prstGeom prst="rect">
            <a:avLst/>
          </a:prstGeom>
        </p:spPr>
      </p:pic>
      <p:sp>
        <p:nvSpPr>
          <p:cNvPr id="8" name="TextBox 7"/>
          <p:cNvSpPr txBox="1"/>
          <p:nvPr/>
        </p:nvSpPr>
        <p:spPr>
          <a:xfrm>
            <a:off x="152400" y="6211669"/>
            <a:ext cx="8298290" cy="646331"/>
          </a:xfrm>
          <a:prstGeom prst="rect">
            <a:avLst/>
          </a:prstGeom>
          <a:noFill/>
        </p:spPr>
        <p:txBody>
          <a:bodyPr wrap="none" rtlCol="0">
            <a:spAutoFit/>
          </a:bodyPr>
          <a:lstStyle/>
          <a:p>
            <a:r>
              <a:rPr lang="en-US" b="1" dirty="0" smtClean="0"/>
              <a:t>Source:</a:t>
            </a:r>
            <a:r>
              <a:rPr lang="en-US" dirty="0" smtClean="0"/>
              <a:t> 11 Reasons Why You Should Drink Coffee Everyday </a:t>
            </a:r>
          </a:p>
          <a:p>
            <a:r>
              <a:rPr lang="en-US" dirty="0" smtClean="0"/>
              <a:t>(</a:t>
            </a:r>
            <a:r>
              <a:rPr lang="en-US" dirty="0" smtClean="0">
                <a:hlinkClick r:id="rId4"/>
              </a:rPr>
              <a:t>http://www.huffingtonpost.com/2013/10/17/coffee-health-benefits_n_4102133.html</a:t>
            </a:r>
            <a:r>
              <a:rPr lang="en-US" dirty="0" smtClean="0"/>
              <a:t>)</a:t>
            </a:r>
          </a:p>
          <a:p>
            <a:endParaRPr lang="en-US" dirty="0"/>
          </a:p>
        </p:txBody>
      </p:sp>
      <p:pic>
        <p:nvPicPr>
          <p:cNvPr id="9" name="Picture 8"/>
          <p:cNvPicPr>
            <a:picLocks noChangeAspect="1"/>
          </p:cNvPicPr>
          <p:nvPr/>
        </p:nvPicPr>
        <p:blipFill>
          <a:blip r:embed="rId5"/>
          <a:stretch>
            <a:fillRect/>
          </a:stretch>
        </p:blipFill>
        <p:spPr>
          <a:xfrm>
            <a:off x="8075848" y="5748089"/>
            <a:ext cx="844295" cy="89935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3280</TotalTime>
  <Words>1436</Words>
  <Application>Microsoft Macintosh PowerPoint</Application>
  <PresentationFormat>On-screen Show (4:3)</PresentationFormat>
  <Paragraphs>74</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Median</vt:lpstr>
      <vt:lpstr>Lesson 9.10: Claim-Evidence-Warrant</vt:lpstr>
      <vt:lpstr>Do Now: Evaluate the Claim </vt:lpstr>
      <vt:lpstr>Claim-Evidence-Warrant </vt:lpstr>
      <vt:lpstr>Claim-Evidence-Warrant </vt:lpstr>
      <vt:lpstr>Claim-Evidence-Warrant</vt:lpstr>
      <vt:lpstr>Find  a  Claim on the Web!</vt:lpstr>
      <vt:lpstr>Find  a  Claim on the Web!</vt:lpstr>
      <vt:lpstr>Identify C-E-W #1 </vt:lpstr>
      <vt:lpstr>Identify C-E-W #2 </vt:lpstr>
      <vt:lpstr>Homework: Write Your Own C-E-W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76</cp:revision>
  <dcterms:created xsi:type="dcterms:W3CDTF">2014-05-03T02:53:36Z</dcterms:created>
  <dcterms:modified xsi:type="dcterms:W3CDTF">2014-05-03T03:49:25Z</dcterms:modified>
</cp:coreProperties>
</file>