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3"/>
  </p:notesMasterIdLst>
  <p:sldIdLst>
    <p:sldId id="256" r:id="rId2"/>
    <p:sldId id="257" r:id="rId3"/>
    <p:sldId id="258" r:id="rId4"/>
    <p:sldId id="259" r:id="rId5"/>
    <p:sldId id="271" r:id="rId6"/>
    <p:sldId id="272" r:id="rId7"/>
    <p:sldId id="273" r:id="rId8"/>
    <p:sldId id="269" r:id="rId9"/>
    <p:sldId id="270" r:id="rId10"/>
    <p:sldId id="266"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7" d="100"/>
          <a:sy n="97" d="100"/>
        </p:scale>
        <p:origin x="-21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3/8/14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This lesson will expose students to the teach-back method, a strategy shown to be highly effective in clinical medicine. Students will begin by reflecting upon their own learning preferences. Then they will identify similarities in teach-back method statements. After learning the basics of the method, students will analyze a video with examples, practice by role playing, and critique written scenarios.</a:t>
            </a:r>
            <a:endParaRPr lang="en-US" dirty="0" smtClean="0"/>
          </a:p>
          <a:p>
            <a:endParaRPr lang="en-US" dirty="0" smtClean="0"/>
          </a:p>
          <a:p>
            <a:r>
              <a:rPr lang="en-US" dirty="0" smtClean="0"/>
              <a:t>Image source</a:t>
            </a:r>
            <a:r>
              <a:rPr lang="en-US" dirty="0" smtClean="0"/>
              <a:t>: National</a:t>
            </a:r>
            <a:r>
              <a:rPr lang="en-US" baseline="0" dirty="0" smtClean="0"/>
              <a:t> Cancer Institute (http://commons.wikimedia.org/wiki/File:Doctor_consults_with_patient_(4).jpg)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Example</a:t>
            </a:r>
            <a:r>
              <a:rPr lang="en-US" baseline="0" dirty="0" smtClean="0"/>
              <a:t> answer (will vary):</a:t>
            </a:r>
          </a:p>
          <a:p>
            <a:pPr marL="228600" indent="-228600">
              <a:buAutoNum type="arabicParenR"/>
            </a:pPr>
            <a:r>
              <a:rPr lang="en-US" baseline="0" dirty="0" smtClean="0"/>
              <a:t>Pharmacist should have demonstrated the inhaler use for patient and mother and had each of them show and explain to him how to use it so he could verify that they got it. The pamphlet might be a good way for them to double check or get more information, but it shouldn’t be the primary teaching tool.</a:t>
            </a:r>
          </a:p>
          <a:p>
            <a:pPr marL="228600" indent="-228600">
              <a:buAutoNum type="arabicParenR"/>
            </a:pPr>
            <a:r>
              <a:rPr lang="en-US" baseline="0" dirty="0" smtClean="0"/>
              <a:t>The doctor should figure out the 2-3 most important parts of his treatment plan and explain in clear terms. Then he should have the patient repeat his version of what is going to happen.</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lesson</a:t>
            </a:r>
            <a:r>
              <a:rPr lang="en-US" baseline="0" dirty="0" smtClean="0"/>
              <a:t> is to help students translate their learning to a different context, setting, or topic.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Students might be visual, audio,</a:t>
            </a:r>
            <a:r>
              <a:rPr lang="en-US" baseline="0" dirty="0" smtClean="0"/>
              <a:t> or kinesthetic learners. They might have particular preferences like studying with flashcards, or with music, or in total silence, or with friends. The goal with this question is to get them thinking about how people learn.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large portion of this lesson, including</a:t>
            </a:r>
            <a:r>
              <a:rPr lang="en-US" baseline="0" dirty="0" smtClean="0"/>
              <a:t> these statements, are borrowed from the resource link listed here, from the Health Literacy Universal Precautions Toolkit (</a:t>
            </a:r>
            <a:r>
              <a:rPr lang="en-US" baseline="0" dirty="0" err="1" smtClean="0"/>
              <a:t>http://www.ahrq.gov/professionals/quality-patient-safety/quality-resources/tools/literacy-toolkit/healthliteracytoolkit.pdf).</a:t>
            </a:r>
            <a:r>
              <a:rPr lang="en-US" baseline="0" dirty="0" smtClean="0"/>
              <a:t> The teach-back method is tool #5.</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how they think these</a:t>
            </a:r>
            <a:r>
              <a:rPr lang="en-US" baseline="0" dirty="0" smtClean="0"/>
              <a:t> first few research findings (40-80% forgotten immediately, half of info retained is incorrect) compares to the learning that happens in school. This will likely elicit some negativity (general attitudes of many teens toward school…) but will offer a great way for them to connect with this topic. You can even ask during or at the end of the lesson, “How many of your teachers would you say use the teach-back method? Do you think they should use it more?”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two</a:t>
            </a:r>
            <a:r>
              <a:rPr lang="en-US" baseline="0" dirty="0" smtClean="0"/>
              <a:t> students to come up to the front to model a conversation or lesson that demonstrates these tips, and two students to demonstrate non-examples. Use volunteers so that the students at the front are confident and comfortable improvising. This will be an engaging (and probably humorous) way to draw all students in.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elaborate on the second bullet point. What would be the harm in making the patients feel they are being “tested.” Wh</a:t>
            </a:r>
            <a:r>
              <a:rPr lang="en-US" baseline="0" dirty="0" smtClean="0"/>
              <a:t>y is it important to convey to them through word choice that they are not being tested.</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one student to read aloud. Ask students, “What</a:t>
            </a:r>
            <a:r>
              <a:rPr lang="en-US" baseline="0" dirty="0" smtClean="0"/>
              <a:t> percentage of doctors do you think regularly use teach-back?” “Have you ever experienced a physician visit where teach-back was used? How did it go?”</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Video</a:t>
            </a:r>
            <a:r>
              <a:rPr lang="en-US" dirty="0" smtClean="0"/>
              <a:t>:   http://</a:t>
            </a:r>
            <a:r>
              <a:rPr lang="en-US" dirty="0" err="1" smtClean="0"/>
              <a:t>nchealthliteracy.org/teachingaids.html</a:t>
            </a:r>
            <a:endParaRPr lang="en-US" dirty="0" smtClean="0"/>
          </a:p>
          <a:p>
            <a:r>
              <a:rPr lang="en-US" dirty="0" smtClean="0"/>
              <a:t>Run time: 4:45</a:t>
            </a:r>
          </a:p>
          <a:p>
            <a:r>
              <a:rPr lang="en-US" dirty="0" smtClean="0"/>
              <a:t>Another great source for examples of the teach-back is at the end of this</a:t>
            </a:r>
            <a:r>
              <a:rPr lang="en-US" baseline="0" dirty="0" smtClean="0"/>
              <a:t> longer video on health literacy from the AMA (the short version of this was used in lesson 8.7):  https://</a:t>
            </a:r>
            <a:r>
              <a:rPr lang="en-US" baseline="0" dirty="0" err="1" smtClean="0"/>
              <a:t>www.youtube.com/watch?v</a:t>
            </a:r>
            <a:r>
              <a:rPr lang="en-US" baseline="0" dirty="0" smtClean="0"/>
              <a:t>=</a:t>
            </a:r>
            <a:r>
              <a:rPr lang="en-US" baseline="0" dirty="0" err="1" smtClean="0"/>
              <a:t>cGtTZ_vxjyA</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Walk around as students are role playing. Listen</a:t>
            </a:r>
            <a:r>
              <a:rPr lang="en-US" baseline="0" dirty="0" smtClean="0"/>
              <a:t> for excellent examples and have one or two demonstrate for the class when finished.</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nchealthliteracy.org/toolkit/tool5.pdf"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www.nchealthliteracy.org/toolkit/tool5.pd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www.nchealthliteracy.org/toolkit/tool5.pdf"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nchealthliteracy.org/toolkit/tool5.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nchealthliteracy.org/toolkit/tool5.pdf" TargetMode="External"/><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8.8:</a:t>
            </a:r>
            <a:br>
              <a:rPr lang="en-US" dirty="0" smtClean="0"/>
            </a:br>
            <a:r>
              <a:rPr lang="en-US" dirty="0" smtClean="0"/>
              <a:t>Teach-Back method</a:t>
            </a:r>
            <a:endParaRPr lang="en-US" sz="4444" dirty="0"/>
          </a:p>
        </p:txBody>
      </p:sp>
      <p:sp>
        <p:nvSpPr>
          <p:cNvPr id="3" name="Subtitle 2"/>
          <p:cNvSpPr>
            <a:spLocks noGrp="1"/>
          </p:cNvSpPr>
          <p:nvPr>
            <p:ph type="subTitle" idx="1"/>
          </p:nvPr>
        </p:nvSpPr>
        <p:spPr/>
        <p:txBody>
          <a:bodyPr/>
          <a:lstStyle/>
          <a:p>
            <a:r>
              <a:rPr lang="en-US" dirty="0" smtClean="0"/>
              <a:t>Module 8: Pharmacy</a:t>
            </a:r>
            <a:endParaRPr lang="en-US" dirty="0"/>
          </a:p>
        </p:txBody>
      </p:sp>
      <p:sp>
        <p:nvSpPr>
          <p:cNvPr id="4" name="Rectangle 3"/>
          <p:cNvSpPr/>
          <p:nvPr/>
        </p:nvSpPr>
        <p:spPr>
          <a:xfrm>
            <a:off x="304800" y="228600"/>
            <a:ext cx="3505200" cy="144655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a:t>
            </a:r>
            <a:r>
              <a:rPr lang="en-US" sz="2200" dirty="0" smtClean="0"/>
              <a:t>8.8: </a:t>
            </a:r>
            <a:r>
              <a:rPr lang="en-US" sz="2200" dirty="0" smtClean="0">
                <a:latin typeface="+mj-lt"/>
              </a:rPr>
              <a:t> Demonstrate the teach-</a:t>
            </a:r>
            <a:r>
              <a:rPr lang="en-US" sz="2200" dirty="0" smtClean="0">
                <a:latin typeface="+mj-lt"/>
              </a:rPr>
              <a:t>back method to communicate health information.</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419600" y="1400445"/>
            <a:ext cx="4048760" cy="26381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Improving Communication Using the Teach-Back Method</a:t>
            </a:r>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normAutofit fontScale="85000" lnSpcReduction="20000"/>
          </a:bodyPr>
          <a:lstStyle/>
          <a:p>
            <a:r>
              <a:rPr lang="en-US" b="1" dirty="0" smtClean="0">
                <a:solidFill>
                  <a:srgbClr val="FF0000"/>
                </a:solidFill>
              </a:rPr>
              <a:t>How could </a:t>
            </a:r>
            <a:r>
              <a:rPr lang="en-US" b="1" dirty="0" smtClean="0">
                <a:solidFill>
                  <a:srgbClr val="FF0000"/>
                </a:solidFill>
              </a:rPr>
              <a:t>the health care professional could improve the </a:t>
            </a:r>
            <a:r>
              <a:rPr lang="en-US" b="1" dirty="0" smtClean="0">
                <a:solidFill>
                  <a:srgbClr val="FF0000"/>
                </a:solidFill>
              </a:rPr>
              <a:t>communication?</a:t>
            </a:r>
            <a:endParaRPr lang="en-US" dirty="0" smtClean="0"/>
          </a:p>
          <a:p>
            <a:r>
              <a:rPr lang="en-US" b="1" dirty="0" smtClean="0"/>
              <a:t>Scenario #1:</a:t>
            </a:r>
            <a:r>
              <a:rPr lang="en-US" dirty="0" smtClean="0"/>
              <a:t>  Eliza, an 8-year-old patient, is diagnosed with asthma. Her pharmacist is filling a prescription for her first inhaler. He says to her mother, “You can show her how to use it. If you have any questions, check the pamphlet” and hurries her along so he can get to the next patient standing in line</a:t>
            </a:r>
            <a:r>
              <a:rPr lang="en-US" dirty="0" smtClean="0"/>
              <a:t>. </a:t>
            </a:r>
            <a:endParaRPr lang="en-US" dirty="0" smtClean="0"/>
          </a:p>
          <a:p>
            <a:r>
              <a:rPr lang="en-US" b="1" dirty="0" smtClean="0"/>
              <a:t>Scenario #2</a:t>
            </a:r>
            <a:r>
              <a:rPr lang="en-US" dirty="0" smtClean="0"/>
              <a:t>:  Jim, a 68-year-old man who has prostate cancer, is about to start chemotherapy and radiation. His doctor quickly explains what the process will look like and then says, “I know it’s a lot of information, but don’t worry too much about the details. We will handle everything.”</a:t>
            </a:r>
          </a:p>
          <a:p>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r>
              <a:rPr lang="en-US" b="1" dirty="0" smtClean="0"/>
              <a:t>: </a:t>
            </a:r>
            <a:r>
              <a:rPr lang="en-US" dirty="0" smtClean="0"/>
              <a:t>Teach-Back Practice</a:t>
            </a:r>
            <a:endParaRPr lang="en-US"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Practice the teach-back method by choosing any topic, preparing a short and simple lesson, finding a volunteer to be your “pupil” and engaging in the teach-back process. When you finish, write a short reflection (1 paragraph) about how it went. Did it work? What went well? What would you improve upon next time? </a:t>
            </a:r>
          </a:p>
          <a:p>
            <a:r>
              <a:rPr lang="en-US" dirty="0" smtClean="0"/>
              <a:t>  </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p:txBody>
          <a:bodyPr/>
          <a:lstStyle/>
          <a:p>
            <a:r>
              <a:rPr lang="en-US" dirty="0" smtClean="0"/>
              <a:t>How do you learn? Explain the best methods, strategies, or types of learning that you have found to be the most personally effective.</a:t>
            </a:r>
          </a:p>
          <a:p>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Physician Communication</a:t>
            </a:r>
            <a:endParaRPr lang="en-US" b="1" dirty="0"/>
          </a:p>
        </p:txBody>
      </p:sp>
      <p:sp>
        <p:nvSpPr>
          <p:cNvPr id="3" name="Content Placeholder 2"/>
          <p:cNvSpPr>
            <a:spLocks noGrp="1"/>
          </p:cNvSpPr>
          <p:nvPr>
            <p:ph sz="quarter" idx="1"/>
          </p:nvPr>
        </p:nvSpPr>
        <p:spPr>
          <a:xfrm>
            <a:off x="612648" y="1600200"/>
            <a:ext cx="8153400" cy="5257800"/>
          </a:xfrm>
        </p:spPr>
        <p:txBody>
          <a:bodyPr>
            <a:normAutofit fontScale="85000" lnSpcReduction="10000"/>
          </a:bodyPr>
          <a:lstStyle/>
          <a:p>
            <a:r>
              <a:rPr lang="en-US" sz="3200" dirty="0" smtClean="0"/>
              <a:t>With </a:t>
            </a:r>
            <a:r>
              <a:rPr lang="en-US" sz="3200" dirty="0" smtClean="0"/>
              <a:t>a partner, read through the three statements below that might be made by a pharmacist, physician, or other health care professional.</a:t>
            </a:r>
            <a:r>
              <a:rPr lang="en-US" sz="3200" b="1" dirty="0" smtClean="0"/>
              <a:t> What do they have in common?</a:t>
            </a:r>
            <a:endParaRPr lang="en-US" sz="3600" dirty="0" smtClean="0"/>
          </a:p>
          <a:p>
            <a:pPr lvl="1"/>
            <a:r>
              <a:rPr lang="en-US" sz="2800" dirty="0" smtClean="0"/>
              <a:t>“I want to be sure that I explained your medication correctly. Can you tell me how you are going to take this medicine?” </a:t>
            </a:r>
            <a:endParaRPr lang="en-US" sz="3200" dirty="0" smtClean="0"/>
          </a:p>
          <a:p>
            <a:pPr lvl="1"/>
            <a:r>
              <a:rPr lang="en-US" sz="2800" dirty="0" smtClean="0"/>
              <a:t>“We covered a lot today about your diabetes, and I want to make sure that I explained things clearly. So let’s review what we discussed. What are three strategies that will help you control your diabetes?” </a:t>
            </a:r>
            <a:endParaRPr lang="en-US" sz="3200" dirty="0" smtClean="0"/>
          </a:p>
          <a:p>
            <a:pPr lvl="1"/>
            <a:r>
              <a:rPr lang="en-US" sz="2800" dirty="0" smtClean="0"/>
              <a:t>“What are you going to do when you get home?” </a:t>
            </a:r>
            <a:endParaRPr lang="en-US" sz="3200" dirty="0" smtClean="0"/>
          </a:p>
          <a:p>
            <a:pPr>
              <a:buNone/>
            </a:pPr>
            <a:endParaRPr lang="en-US" sz="4400" b="1" dirty="0" smtClean="0"/>
          </a:p>
          <a:p>
            <a:pPr>
              <a:buNone/>
            </a:pPr>
            <a:r>
              <a:rPr lang="en-US" sz="2581" b="1" dirty="0" smtClean="0"/>
              <a:t>Source</a:t>
            </a:r>
            <a:r>
              <a:rPr lang="en-US" sz="2581" dirty="0" smtClean="0"/>
              <a:t>: </a:t>
            </a:r>
            <a:r>
              <a:rPr lang="en-US" sz="2581" dirty="0" smtClean="0">
                <a:hlinkClick r:id="rId3"/>
              </a:rPr>
              <a:t>http://www.nchealthliteracy.org/toolkit/tool5.pdf</a:t>
            </a:r>
            <a:endParaRPr lang="en-US" sz="4129" dirty="0" smtClean="0"/>
          </a:p>
          <a:p>
            <a:endParaRPr lang="en-US" dirty="0"/>
          </a:p>
        </p:txBody>
      </p:sp>
      <p:pic>
        <p:nvPicPr>
          <p:cNvPr id="4" name="Picture 3"/>
          <p:cNvPicPr>
            <a:picLocks noChangeAspect="1"/>
          </p:cNvPicPr>
          <p:nvPr/>
        </p:nvPicPr>
        <p:blipFill>
          <a:blip r:embed="rId4"/>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“Teach-Back” Method</a:t>
            </a:r>
            <a:endParaRPr lang="en-US" b="1" dirty="0"/>
          </a:p>
        </p:txBody>
      </p:sp>
      <p:sp>
        <p:nvSpPr>
          <p:cNvPr id="3" name="Content Placeholder 2"/>
          <p:cNvSpPr>
            <a:spLocks noGrp="1"/>
          </p:cNvSpPr>
          <p:nvPr>
            <p:ph sz="quarter" idx="1"/>
          </p:nvPr>
        </p:nvSpPr>
        <p:spPr>
          <a:xfrm>
            <a:off x="304800" y="1600200"/>
            <a:ext cx="8461248" cy="3962400"/>
          </a:xfrm>
        </p:spPr>
        <p:txBody>
          <a:bodyPr>
            <a:normAutofit fontScale="85000" lnSpcReduction="20000"/>
          </a:bodyPr>
          <a:lstStyle/>
          <a:p>
            <a:r>
              <a:rPr lang="en-US" dirty="0" smtClean="0"/>
              <a:t>Studies have shown that 40-80 percent of the medical information patients receive is forgotten immediately (1) and nearly half of the information retained is incorrect. (2) One of the easiest ways to close the gap of communication between clinician and patient is to employ the “teach-back” method, also known as the “show-me” method or “closing the loop.” (3) Teach-back is a way to confirm that you have explained to the patient what they need to know in a manner that the patient understands. Patient understanding is confirmed when they explain it back to you. It can also help the clinic staff members identify explanations and communication strategies that are most commonly understood by patients.</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3657600" y="5562600"/>
            <a:ext cx="4152900" cy="774700"/>
          </a:xfrm>
          <a:prstGeom prst="rect">
            <a:avLst/>
          </a:prstGeom>
        </p:spPr>
      </p:pic>
      <p:sp>
        <p:nvSpPr>
          <p:cNvPr id="6" name="TextBox 5"/>
          <p:cNvSpPr txBox="1"/>
          <p:nvPr/>
        </p:nvSpPr>
        <p:spPr>
          <a:xfrm>
            <a:off x="304800" y="6528808"/>
            <a:ext cx="5507563" cy="369332"/>
          </a:xfrm>
          <a:prstGeom prst="rect">
            <a:avLst/>
          </a:prstGeom>
          <a:noFill/>
        </p:spPr>
        <p:txBody>
          <a:bodyPr wrap="none" rtlCol="0">
            <a:spAutoFit/>
          </a:bodyPr>
          <a:lstStyle/>
          <a:p>
            <a:r>
              <a:rPr lang="en-US" b="1" dirty="0" smtClean="0"/>
              <a:t>Source</a:t>
            </a:r>
            <a:r>
              <a:rPr lang="en-US" dirty="0" smtClean="0"/>
              <a:t>: </a:t>
            </a:r>
            <a:r>
              <a:rPr lang="en-US" dirty="0" smtClean="0">
                <a:hlinkClick r:id="rId5"/>
              </a:rPr>
              <a:t>http://www.nchealthliteracy.org/toolkit/tool5.pdf</a:t>
            </a:r>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Communication Tips:</a:t>
            </a:r>
            <a:endParaRPr lang="en-US" sz="4800" dirty="0" smtClean="0"/>
          </a:p>
        </p:txBody>
      </p:sp>
      <p:sp>
        <p:nvSpPr>
          <p:cNvPr id="3" name="Content Placeholder 2"/>
          <p:cNvSpPr>
            <a:spLocks noGrp="1"/>
          </p:cNvSpPr>
          <p:nvPr>
            <p:ph sz="quarter" idx="1"/>
          </p:nvPr>
        </p:nvSpPr>
        <p:spPr>
          <a:xfrm>
            <a:off x="304800" y="1600200"/>
            <a:ext cx="8461248" cy="3962400"/>
          </a:xfrm>
        </p:spPr>
        <p:txBody>
          <a:bodyPr>
            <a:normAutofit/>
          </a:bodyPr>
          <a:lstStyle/>
          <a:p>
            <a:r>
              <a:rPr lang="en-US" sz="3200" i="1" dirty="0" smtClean="0"/>
              <a:t>Always</a:t>
            </a:r>
            <a:r>
              <a:rPr lang="en-US" sz="3200" i="1" dirty="0" smtClean="0"/>
              <a:t>:</a:t>
            </a:r>
            <a:endParaRPr lang="en-US" sz="3600" dirty="0" smtClean="0"/>
          </a:p>
          <a:p>
            <a:pPr lvl="3"/>
            <a:r>
              <a:rPr lang="en-US" dirty="0" smtClean="0"/>
              <a:t>Use plain language.</a:t>
            </a:r>
            <a:endParaRPr lang="en-US" sz="2400" dirty="0" smtClean="0"/>
          </a:p>
          <a:p>
            <a:pPr lvl="3"/>
            <a:r>
              <a:rPr lang="en-US" dirty="0" smtClean="0"/>
              <a:t>Slow down.</a:t>
            </a:r>
            <a:endParaRPr lang="en-US" sz="2400" dirty="0" smtClean="0"/>
          </a:p>
          <a:p>
            <a:pPr lvl="3"/>
            <a:r>
              <a:rPr lang="en-US" dirty="0" smtClean="0"/>
              <a:t>Break it down into short statements.</a:t>
            </a:r>
            <a:endParaRPr lang="en-US" sz="2400" dirty="0" smtClean="0"/>
          </a:p>
          <a:p>
            <a:pPr lvl="3"/>
            <a:r>
              <a:rPr lang="en-US" dirty="0" smtClean="0"/>
              <a:t>Focus on 2 or 3 most important concepts</a:t>
            </a:r>
            <a:endParaRPr lang="en-US" sz="2400" dirty="0" smtClean="0"/>
          </a:p>
          <a:p>
            <a:pPr lvl="3"/>
            <a:r>
              <a:rPr lang="en-US" dirty="0" smtClean="0"/>
              <a:t>Check for understanding using</a:t>
            </a:r>
            <a:r>
              <a:rPr lang="en-US" b="1" dirty="0" smtClean="0"/>
              <a:t> teach-back.</a:t>
            </a:r>
            <a:endParaRPr lang="en-US" sz="2400"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3657600" y="5562600"/>
            <a:ext cx="4152900" cy="774700"/>
          </a:xfrm>
          <a:prstGeom prst="rect">
            <a:avLst/>
          </a:prstGeom>
        </p:spPr>
      </p:pic>
      <p:sp>
        <p:nvSpPr>
          <p:cNvPr id="6" name="TextBox 5"/>
          <p:cNvSpPr txBox="1"/>
          <p:nvPr/>
        </p:nvSpPr>
        <p:spPr>
          <a:xfrm>
            <a:off x="304800" y="6528808"/>
            <a:ext cx="5507563" cy="369332"/>
          </a:xfrm>
          <a:prstGeom prst="rect">
            <a:avLst/>
          </a:prstGeom>
          <a:noFill/>
        </p:spPr>
        <p:txBody>
          <a:bodyPr wrap="none" rtlCol="0">
            <a:spAutoFit/>
          </a:bodyPr>
          <a:lstStyle/>
          <a:p>
            <a:r>
              <a:rPr lang="en-US" b="1" dirty="0" smtClean="0"/>
              <a:t>Source</a:t>
            </a:r>
            <a:r>
              <a:rPr lang="en-US" dirty="0" smtClean="0"/>
              <a:t>: </a:t>
            </a:r>
            <a:r>
              <a:rPr lang="en-US" dirty="0" smtClean="0">
                <a:hlinkClick r:id="rId5"/>
              </a:rPr>
              <a:t>http://www.nchealthliteracy.org/toolkit/tool5.pdf</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 what is Teach Back?</a:t>
            </a:r>
            <a:endParaRPr lang="en-US" b="1" dirty="0" smtClean="0"/>
          </a:p>
        </p:txBody>
      </p:sp>
      <p:sp>
        <p:nvSpPr>
          <p:cNvPr id="3" name="Content Placeholder 2"/>
          <p:cNvSpPr>
            <a:spLocks noGrp="1"/>
          </p:cNvSpPr>
          <p:nvPr>
            <p:ph sz="quarter" idx="1"/>
          </p:nvPr>
        </p:nvSpPr>
        <p:spPr>
          <a:xfrm>
            <a:off x="304800" y="1600200"/>
            <a:ext cx="8461248" cy="3962400"/>
          </a:xfrm>
        </p:spPr>
        <p:txBody>
          <a:bodyPr>
            <a:normAutofit/>
          </a:bodyPr>
          <a:lstStyle/>
          <a:p>
            <a:pPr lvl="1"/>
            <a:r>
              <a:rPr lang="en-US" sz="3300" b="1" dirty="0" smtClean="0"/>
              <a:t>Asking </a:t>
            </a:r>
            <a:r>
              <a:rPr lang="en-US" sz="3300" b="1" dirty="0" smtClean="0"/>
              <a:t>patients to repeat in their own words what they need to know or do, in a non-shaming way.</a:t>
            </a:r>
            <a:r>
              <a:rPr lang="en-US" sz="3300" b="1" dirty="0" smtClean="0"/>
              <a:t> </a:t>
            </a:r>
          </a:p>
          <a:p>
            <a:pPr lvl="1"/>
            <a:r>
              <a:rPr lang="en-US" sz="3300" b="1" dirty="0" smtClean="0"/>
              <a:t>NOT </a:t>
            </a:r>
            <a:r>
              <a:rPr lang="en-US" sz="3300" b="1" dirty="0" smtClean="0"/>
              <a:t>a test of the patient, but of how well </a:t>
            </a:r>
            <a:r>
              <a:rPr lang="en-US" sz="3300" b="1" i="1" dirty="0" smtClean="0"/>
              <a:t>you explained a concept</a:t>
            </a:r>
            <a:r>
              <a:rPr lang="en-US" sz="3300" b="1" i="1" dirty="0" smtClean="0"/>
              <a:t>.</a:t>
            </a:r>
          </a:p>
          <a:p>
            <a:pPr lvl="1"/>
            <a:r>
              <a:rPr lang="en-US" sz="3300" b="1" i="1" dirty="0" smtClean="0"/>
              <a:t>A </a:t>
            </a:r>
            <a:r>
              <a:rPr lang="en-US" sz="3300" b="1" i="1" dirty="0" smtClean="0"/>
              <a:t>chance to check for understanding and, if necessary, re-teach the information.</a:t>
            </a:r>
            <a:endParaRPr lang="en-US" sz="3300" dirty="0" smtClean="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6" name="TextBox 5"/>
          <p:cNvSpPr txBox="1"/>
          <p:nvPr/>
        </p:nvSpPr>
        <p:spPr>
          <a:xfrm>
            <a:off x="304800" y="6528808"/>
            <a:ext cx="5507563" cy="369332"/>
          </a:xfrm>
          <a:prstGeom prst="rect">
            <a:avLst/>
          </a:prstGeom>
          <a:noFill/>
        </p:spPr>
        <p:txBody>
          <a:bodyPr wrap="none" rtlCol="0">
            <a:spAutoFit/>
          </a:bodyPr>
          <a:lstStyle/>
          <a:p>
            <a:r>
              <a:rPr lang="en-US" b="1" dirty="0" smtClean="0"/>
              <a:t>Source</a:t>
            </a:r>
            <a:r>
              <a:rPr lang="en-US" dirty="0" smtClean="0"/>
              <a:t>: </a:t>
            </a:r>
            <a:r>
              <a:rPr lang="en-US" dirty="0" smtClean="0">
                <a:hlinkClick r:id="rId4"/>
              </a:rPr>
              <a:t>http://www.nchealthliteracy.org/toolkit/tool5.pdf</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Does it work?</a:t>
            </a:r>
            <a:endParaRPr lang="en-US" b="1" dirty="0" smtClean="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
        <p:nvSpPr>
          <p:cNvPr id="6" name="TextBox 5"/>
          <p:cNvSpPr txBox="1"/>
          <p:nvPr/>
        </p:nvSpPr>
        <p:spPr>
          <a:xfrm>
            <a:off x="304800" y="6528808"/>
            <a:ext cx="5507563" cy="369332"/>
          </a:xfrm>
          <a:prstGeom prst="rect">
            <a:avLst/>
          </a:prstGeom>
          <a:noFill/>
        </p:spPr>
        <p:txBody>
          <a:bodyPr wrap="none" rtlCol="0">
            <a:spAutoFit/>
          </a:bodyPr>
          <a:lstStyle/>
          <a:p>
            <a:r>
              <a:rPr lang="en-US" b="1" dirty="0" smtClean="0"/>
              <a:t>Source</a:t>
            </a:r>
            <a:r>
              <a:rPr lang="en-US" dirty="0" smtClean="0"/>
              <a:t>: </a:t>
            </a:r>
            <a:r>
              <a:rPr lang="en-US" dirty="0" smtClean="0">
                <a:hlinkClick r:id="rId4"/>
              </a:rPr>
              <a:t>http://www.nchealthliteracy.org/toolkit/tool5.pdf</a:t>
            </a:r>
            <a:endParaRPr lang="en-US" dirty="0" smtClean="0"/>
          </a:p>
          <a:p>
            <a:endParaRPr lang="en-US" dirty="0"/>
          </a:p>
        </p:txBody>
      </p:sp>
      <p:pic>
        <p:nvPicPr>
          <p:cNvPr id="8" name="Picture 7"/>
          <p:cNvPicPr>
            <a:picLocks noChangeAspect="1"/>
          </p:cNvPicPr>
          <p:nvPr/>
        </p:nvPicPr>
        <p:blipFill>
          <a:blip r:embed="rId5"/>
          <a:stretch>
            <a:fillRect/>
          </a:stretch>
        </p:blipFill>
        <p:spPr>
          <a:xfrm>
            <a:off x="612648" y="1828800"/>
            <a:ext cx="7132229" cy="373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Video: Teach-Back Examples</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854788"/>
          </a:xfrm>
        </p:spPr>
        <p:txBody>
          <a:bodyPr>
            <a:normAutofit fontScale="85000" lnSpcReduction="10000"/>
          </a:bodyPr>
          <a:lstStyle/>
          <a:p>
            <a:r>
              <a:rPr lang="en-US" b="1" dirty="0" smtClean="0"/>
              <a:t>How did the teach-back method go in these examples? What went well? What could be improved?</a:t>
            </a:r>
            <a:endParaRPr lang="en-US" dirty="0" smtClean="0"/>
          </a:p>
          <a:p>
            <a:endParaRPr lang="en-US" b="1" dirty="0"/>
          </a:p>
        </p:txBody>
      </p:sp>
      <p:pic>
        <p:nvPicPr>
          <p:cNvPr id="6" name="Picture 5"/>
          <p:cNvPicPr>
            <a:picLocks noChangeAspect="1"/>
          </p:cNvPicPr>
          <p:nvPr/>
        </p:nvPicPr>
        <p:blipFill>
          <a:blip r:embed="rId4"/>
          <a:stretch>
            <a:fillRect/>
          </a:stretch>
        </p:blipFill>
        <p:spPr>
          <a:xfrm>
            <a:off x="1828800" y="2454988"/>
            <a:ext cx="4962226" cy="4033680"/>
          </a:xfrm>
          <a:prstGeom prst="rect">
            <a:avLst/>
          </a:prstGeom>
        </p:spPr>
      </p:pic>
      <p:sp>
        <p:nvSpPr>
          <p:cNvPr id="8" name="TextBox 7"/>
          <p:cNvSpPr txBox="1"/>
          <p:nvPr/>
        </p:nvSpPr>
        <p:spPr>
          <a:xfrm>
            <a:off x="228600" y="6488668"/>
            <a:ext cx="5115666" cy="369332"/>
          </a:xfrm>
          <a:prstGeom prst="rect">
            <a:avLst/>
          </a:prstGeom>
          <a:noFill/>
        </p:spPr>
        <p:txBody>
          <a:bodyPr wrap="none" rtlCol="0">
            <a:spAutoFit/>
          </a:bodyPr>
          <a:lstStyle/>
          <a:p>
            <a:r>
              <a:rPr lang="en-US" b="1" dirty="0" smtClean="0"/>
              <a:t>Video</a:t>
            </a:r>
            <a:r>
              <a:rPr lang="en-US" dirty="0" smtClean="0"/>
              <a:t>:   </a:t>
            </a:r>
            <a:r>
              <a:rPr lang="en-US" dirty="0" smtClean="0"/>
              <a:t>http://</a:t>
            </a:r>
            <a:r>
              <a:rPr lang="en-US" dirty="0" err="1" smtClean="0"/>
              <a:t>nchealthliteracy.org/teachingaids.html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Plays</a:t>
            </a:r>
            <a:endParaRPr lang="en-US" b="1" dirty="0"/>
          </a:p>
        </p:txBody>
      </p:sp>
      <p:sp>
        <p:nvSpPr>
          <p:cNvPr id="3" name="Content Placeholder 2"/>
          <p:cNvSpPr>
            <a:spLocks noGrp="1"/>
          </p:cNvSpPr>
          <p:nvPr>
            <p:ph sz="quarter" idx="1"/>
          </p:nvPr>
        </p:nvSpPr>
        <p:spPr/>
        <p:txBody>
          <a:bodyPr>
            <a:normAutofit fontScale="85000" lnSpcReduction="20000"/>
          </a:bodyPr>
          <a:lstStyle/>
          <a:p>
            <a:r>
              <a:rPr lang="en-US" dirty="0" smtClean="0"/>
              <a:t>Teach a simple piece of information to your partner &amp; have them teach back. </a:t>
            </a:r>
          </a:p>
          <a:p>
            <a:r>
              <a:rPr lang="en-US" i="1" dirty="0" smtClean="0"/>
              <a:t>Directions:</a:t>
            </a:r>
          </a:p>
          <a:p>
            <a:pPr lvl="1"/>
            <a:r>
              <a:rPr lang="en-US" dirty="0" smtClean="0"/>
              <a:t>1. Plan a SIMPLE lesson. Choose a hobby, interest, skill, or recent lesson topic from school and select two pieces of information about it that you want to teach. Write them down. </a:t>
            </a:r>
          </a:p>
          <a:p>
            <a:pPr lvl="1"/>
            <a:r>
              <a:rPr lang="en-US" dirty="0" smtClean="0"/>
              <a:t>2. Explain the information to your partner. Try to be as interactive as possible by using questions. </a:t>
            </a:r>
          </a:p>
          <a:p>
            <a:pPr lvl="1"/>
            <a:r>
              <a:rPr lang="en-US" dirty="0" smtClean="0"/>
              <a:t>3. Ask your partner to repeat the information back to you. (i.e. “I want to be sure I explained this clearly, could you tell me....”)</a:t>
            </a:r>
          </a:p>
          <a:p>
            <a:pPr lvl="1"/>
            <a:r>
              <a:rPr lang="en-US" dirty="0" smtClean="0"/>
              <a:t>4. Determine whether your partner “got it” or not. If not, re-teach or re-explain the information.</a:t>
            </a:r>
          </a:p>
          <a:p>
            <a:pPr lvl="1"/>
            <a:r>
              <a:rPr lang="en-US" dirty="0" smtClean="0"/>
              <a:t>5. Switch roles &amp; repeat! </a:t>
            </a:r>
          </a:p>
          <a:p>
            <a:endParaRPr lang="en-US" b="1" dirty="0"/>
          </a:p>
        </p:txBody>
      </p:sp>
      <p:pic>
        <p:nvPicPr>
          <p:cNvPr id="6" name="Picture 5"/>
          <p:cNvPicPr>
            <a:picLocks noChangeAspect="1"/>
          </p:cNvPicPr>
          <p:nvPr/>
        </p:nvPicPr>
        <p:blipFill>
          <a:blip r:embed="rId3"/>
          <a:stretch>
            <a:fillRect/>
          </a:stretch>
        </p:blipFill>
        <p:spPr>
          <a:xfrm>
            <a:off x="8048239" y="5773328"/>
            <a:ext cx="826349" cy="85753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erspective">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3361</TotalTime>
  <Words>1593</Words>
  <Application>Microsoft Macintosh PowerPoint</Application>
  <PresentationFormat>On-screen Show (4:3)</PresentationFormat>
  <Paragraphs>76</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Median</vt:lpstr>
      <vt:lpstr>Lesson 8.8: Teach-Back method</vt:lpstr>
      <vt:lpstr>Do Now</vt:lpstr>
      <vt:lpstr>Physician Communication</vt:lpstr>
      <vt:lpstr>The “Teach-Back” Method</vt:lpstr>
      <vt:lpstr>Basic Communication Tips:</vt:lpstr>
      <vt:lpstr>So what is Teach Back?</vt:lpstr>
      <vt:lpstr>Does it work?</vt:lpstr>
      <vt:lpstr>Video: Teach-Back Examples</vt:lpstr>
      <vt:lpstr>Role Plays</vt:lpstr>
      <vt:lpstr>Improving Communication Using the Teach-Back Method</vt:lpstr>
      <vt:lpstr>Homework: Teach-Back Practice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82</cp:revision>
  <dcterms:created xsi:type="dcterms:W3CDTF">2014-03-09T04:39:54Z</dcterms:created>
  <dcterms:modified xsi:type="dcterms:W3CDTF">2014-03-09T06:56:39Z</dcterms:modified>
</cp:coreProperties>
</file>