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70" r:id="rId5"/>
    <p:sldId id="259" r:id="rId6"/>
    <p:sldId id="269" r:id="rId7"/>
    <p:sldId id="271" r:id="rId8"/>
    <p:sldId id="272" r:id="rId9"/>
    <p:sldId id="273" r:id="rId10"/>
    <p:sldId id="266"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extLst>
      <p:ext uri="{BB962C8B-B14F-4D97-AF65-F5344CB8AC3E}">
        <p14:creationId xmlns:p14="http://schemas.microsoft.com/office/powerpoint/2010/main" val="2015807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This lesson will give students a taste of pharmacy through engaging learning about the role of pharmacy professions. Students will begin by watching a video and reflecting upon the challenges, rewards, and personal interest in the field of pharmacy.  Next students will read an overview of the role of pharmacy in healthcare and the changing landscape. Finally, students will examine the specific roles of a pharmacist and </a:t>
            </a:r>
            <a:r>
              <a:rPr lang="en-US" sz="1200" kern="1200" dirty="0" err="1" smtClean="0">
                <a:solidFill>
                  <a:schemeClr val="tx1"/>
                </a:solidFill>
                <a:latin typeface="+mn-lt"/>
                <a:ea typeface="+mn-ea"/>
                <a:cs typeface="+mn-cs"/>
              </a:rPr>
              <a:t>pharm</a:t>
            </a:r>
            <a:r>
              <a:rPr lang="en-US" sz="1200" kern="1200" dirty="0" smtClean="0">
                <a:solidFill>
                  <a:schemeClr val="tx1"/>
                </a:solidFill>
                <a:latin typeface="+mn-lt"/>
                <a:ea typeface="+mn-ea"/>
                <a:cs typeface="+mn-cs"/>
              </a:rPr>
              <a:t> tech and determine which role is being represented in short scenarios.</a:t>
            </a:r>
            <a:endParaRPr lang="en-US" dirty="0" smtClean="0"/>
          </a:p>
          <a:p>
            <a:endParaRPr lang="en-US" dirty="0" smtClean="0"/>
          </a:p>
          <a:p>
            <a:r>
              <a:rPr lang="en-US" dirty="0" smtClean="0"/>
              <a:t>Image source: National Cancer Institute</a:t>
            </a:r>
            <a:r>
              <a:rPr lang="en-US" baseline="0" dirty="0" smtClean="0"/>
              <a:t> (via </a:t>
            </a:r>
            <a:r>
              <a:rPr lang="en-US" baseline="0" dirty="0" err="1" smtClean="0"/>
              <a:t>Wikimedia</a:t>
            </a:r>
            <a:r>
              <a:rPr lang="en-US" baseline="0" dirty="0" smtClean="0"/>
              <a:t> Commons: http://commons.wikimedia.org/wiki/File:Man_consults_with_pharmacist_(1).jpg)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to give</a:t>
            </a:r>
            <a:r>
              <a:rPr lang="en-US" baseline="0" dirty="0" smtClean="0"/>
              <a:t> students the reigns in imagining the career of a pharmacist or </a:t>
            </a:r>
            <a:r>
              <a:rPr lang="en-US" baseline="0" dirty="0" err="1" smtClean="0"/>
              <a:t>pharm</a:t>
            </a:r>
            <a:r>
              <a:rPr lang="en-US" baseline="0" dirty="0" smtClean="0"/>
              <a:t> tech. Encourage them to apply their scenarios to real diseases or issues they are interested in or have a personal connection with.</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Allow students to</a:t>
            </a:r>
            <a:r>
              <a:rPr lang="en-US" baseline="0" dirty="0" smtClean="0"/>
              <a:t> partner up for a few minutes after the short video to discuss answers.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Pharmacy may likely be a health</a:t>
            </a:r>
            <a:r>
              <a:rPr lang="en-US" baseline="0" dirty="0" smtClean="0"/>
              <a:t> profession students have not yet considered (even those in the health professions). Arranging a field trip to a local pharmacy setting could be a great enrichment opportunity for interested students. Offer extra credit to </a:t>
            </a:r>
            <a:r>
              <a:rPr lang="en-US" baseline="0" dirty="0" err="1" smtClean="0"/>
              <a:t>incentivize</a:t>
            </a:r>
            <a:r>
              <a:rPr lang="en-US" baseline="0" dirty="0" smtClean="0"/>
              <a:t> participation if interest is not immediate and this fits with school and course policies.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passage</a:t>
            </a:r>
            <a:r>
              <a:rPr lang="en-US" baseline="0" dirty="0" smtClean="0"/>
              <a:t> is a summary of a variety of background sources. It does not go into depth on many interesting issues such as the history of the </a:t>
            </a:r>
            <a:r>
              <a:rPr lang="en-US" baseline="0" dirty="0" err="1" smtClean="0"/>
              <a:t>pharm</a:t>
            </a:r>
            <a:r>
              <a:rPr lang="en-US" baseline="0" dirty="0" smtClean="0"/>
              <a:t> profession, MTM automation, computerization, etc. Some of these topics will be covered later in the module, in varying depth, but it might be helpful for students to start a running list in a visible place in the classroom documenting the interesting and essential issues in the </a:t>
            </a:r>
            <a:r>
              <a:rPr lang="en-US" baseline="0" dirty="0" err="1" smtClean="0"/>
              <a:t>pharm</a:t>
            </a:r>
            <a:r>
              <a:rPr lang="en-US" baseline="0" dirty="0" smtClean="0"/>
              <a:t> profession that they can expect to learn more about.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short (1m) video on the </a:t>
            </a:r>
            <a:r>
              <a:rPr lang="en-US" dirty="0" err="1" smtClean="0"/>
              <a:t>Pharm</a:t>
            </a:r>
            <a:r>
              <a:rPr lang="en-US" dirty="0" smtClean="0"/>
              <a:t> Tech profession can</a:t>
            </a:r>
            <a:r>
              <a:rPr lang="en-US" baseline="0" dirty="0" smtClean="0"/>
              <a:t> be found at: https://</a:t>
            </a:r>
            <a:r>
              <a:rPr lang="en-US" baseline="0" dirty="0" err="1" smtClean="0"/>
              <a:t>www.youtube.com/watch?v</a:t>
            </a:r>
            <a:r>
              <a:rPr lang="en-US" baseline="0" dirty="0" smtClean="0"/>
              <a:t>=I94t0ZGQrX0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 Pharmacist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 Pharmacy</a:t>
            </a:r>
            <a:r>
              <a:rPr lang="en-US" baseline="0" dirty="0" smtClean="0"/>
              <a:t> Technician</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 Pharmacist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Answers: Jim is the Pharmacy Technician; Janice</a:t>
            </a:r>
            <a:r>
              <a:rPr lang="en-US" baseline="0" dirty="0" smtClean="0"/>
              <a:t> is the </a:t>
            </a:r>
            <a:r>
              <a:rPr lang="en-US" dirty="0" smtClean="0"/>
              <a:t>Pharmacist.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lang="en-US" smtClean="0"/>
              <a:pPr/>
              <a:t>10/8/2014</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lang="en-US" smtClean="0"/>
              <a:pPr/>
              <a:t>10/8/2014</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lang="en-US" smtClean="0"/>
              <a:pPr/>
              <a:t>10/8/2014</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lang="en-US" smtClean="0"/>
              <a:pPr/>
              <a:t>10/8/2014</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lang="en-US" smtClean="0"/>
              <a:pPr/>
              <a:t>10/8/2014</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lang="en-US" smtClean="0"/>
              <a:pPr/>
              <a:t>10/8/2014</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lang="en-US" smtClean="0"/>
              <a:pPr/>
              <a:t>10/8/2014</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lang="en-US" smtClean="0"/>
              <a:pPr/>
              <a:t>10/8/2014</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lang="en-US" smtClean="0"/>
              <a:pPr/>
              <a:t>10/8/2014</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lang="en-US" smtClean="0"/>
              <a:pPr/>
              <a:t>10/8/2014</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8.1:</a:t>
            </a:r>
            <a:br>
              <a:rPr lang="en-US" dirty="0" smtClean="0"/>
            </a:br>
            <a:r>
              <a:rPr lang="en-US" dirty="0" smtClean="0"/>
              <a:t>Intro to Pharmacy</a:t>
            </a:r>
            <a:endParaRPr lang="en-US" sz="4444" dirty="0"/>
          </a:p>
        </p:txBody>
      </p:sp>
      <p:sp>
        <p:nvSpPr>
          <p:cNvPr id="3" name="Subtitle 2"/>
          <p:cNvSpPr>
            <a:spLocks noGrp="1"/>
          </p:cNvSpPr>
          <p:nvPr>
            <p:ph type="subTitle" idx="1"/>
          </p:nvPr>
        </p:nvSpPr>
        <p:spPr/>
        <p:txBody>
          <a:bodyPr/>
          <a:lstStyle/>
          <a:p>
            <a:r>
              <a:rPr lang="en-US" dirty="0" smtClean="0"/>
              <a:t>Module 8: Pharmacy</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 Obj. 8.1:  Identify the roles pharmacists and pharmacy technicians play in providing health care.</a:t>
            </a:r>
            <a:endParaRPr lang="en-US" sz="2200" dirty="0">
              <a:latin typeface="+mj-lt"/>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3000" y="1051560"/>
            <a:ext cx="3733800" cy="2987040"/>
          </a:xfrm>
          <a:prstGeom prst="rect">
            <a:avLst/>
          </a:prstGeom>
          <a:noFill/>
          <a:ln w="9525">
            <a:noFill/>
            <a:miter lim="800000"/>
            <a:headEnd/>
            <a:tailEnd/>
          </a:ln>
          <a:effectLst/>
        </p:spPr>
      </p:pic>
      <p:sp>
        <p:nvSpPr>
          <p:cNvPr id="6" name="TextBox 5"/>
          <p:cNvSpPr txBox="1"/>
          <p:nvPr/>
        </p:nvSpPr>
        <p:spPr>
          <a:xfrm>
            <a:off x="5410200" y="4038600"/>
            <a:ext cx="4191000" cy="307777"/>
          </a:xfrm>
          <a:prstGeom prst="rect">
            <a:avLst/>
          </a:prstGeom>
          <a:noFill/>
        </p:spPr>
        <p:txBody>
          <a:bodyPr wrap="square" rtlCol="0">
            <a:spAutoFit/>
          </a:bodyPr>
          <a:lstStyle/>
          <a:p>
            <a:r>
              <a:rPr lang="en-US" sz="1400" i="1" dirty="0" smtClean="0"/>
              <a:t>Photo by Rhoda Baer (National Cancer Institute)</a:t>
            </a:r>
            <a:endParaRPr lang="en-US"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a:bodyPr>
          <a:lstStyle/>
          <a:p>
            <a:r>
              <a:rPr lang="en-US" dirty="0" smtClean="0"/>
              <a:t>Complete each sentence by describing the role of each member of the pharmacy team: </a:t>
            </a:r>
          </a:p>
          <a:p>
            <a:pPr lvl="1"/>
            <a:r>
              <a:rPr lang="en-US" dirty="0" smtClean="0"/>
              <a:t>1. A day on the job of a </a:t>
            </a:r>
            <a:r>
              <a:rPr lang="en-US" b="1" dirty="0" smtClean="0">
                <a:solidFill>
                  <a:srgbClr val="FF0000"/>
                </a:solidFill>
              </a:rPr>
              <a:t>pharmacist</a:t>
            </a:r>
            <a:r>
              <a:rPr lang="en-US" dirty="0" smtClean="0"/>
              <a:t> might involve… </a:t>
            </a:r>
          </a:p>
          <a:p>
            <a:pPr lvl="1"/>
            <a:r>
              <a:rPr lang="en-US" dirty="0" smtClean="0"/>
              <a:t>2. A day on the job of a </a:t>
            </a:r>
            <a:r>
              <a:rPr lang="en-US" b="1" dirty="0" smtClean="0">
                <a:solidFill>
                  <a:srgbClr val="FF0000"/>
                </a:solidFill>
              </a:rPr>
              <a:t>pharmacy technician</a:t>
            </a:r>
            <a:r>
              <a:rPr lang="en-US" dirty="0" smtClean="0">
                <a:solidFill>
                  <a:srgbClr val="FF0000"/>
                </a:solidFill>
              </a:rPr>
              <a:t> </a:t>
            </a:r>
            <a:r>
              <a:rPr lang="en-US" dirty="0" smtClean="0"/>
              <a:t>might involve...</a:t>
            </a:r>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dirty="0" smtClean="0"/>
              <a:t> </a:t>
            </a:r>
            <a:r>
              <a:rPr lang="en-US" dirty="0" err="1" smtClean="0"/>
              <a:t>Pharm</a:t>
            </a:r>
            <a:r>
              <a:rPr lang="en-US" dirty="0" smtClean="0"/>
              <a:t> vs. Tech Scenarios</a:t>
            </a:r>
            <a:endParaRPr lang="en-US" b="1" dirty="0"/>
          </a:p>
        </p:txBody>
      </p:sp>
      <p:sp>
        <p:nvSpPr>
          <p:cNvPr id="3" name="Content Placeholder 2"/>
          <p:cNvSpPr>
            <a:spLocks noGrp="1"/>
          </p:cNvSpPr>
          <p:nvPr>
            <p:ph sz="quarter" idx="1"/>
          </p:nvPr>
        </p:nvSpPr>
        <p:spPr>
          <a:xfrm>
            <a:off x="612648" y="1981200"/>
            <a:ext cx="8153400" cy="4495800"/>
          </a:xfrm>
        </p:spPr>
        <p:txBody>
          <a:bodyPr>
            <a:normAutofit fontScale="92500" lnSpcReduction="10000"/>
          </a:bodyPr>
          <a:lstStyle/>
          <a:p>
            <a:r>
              <a:rPr lang="en-US" dirty="0" smtClean="0"/>
              <a:t>Write </a:t>
            </a:r>
            <a:r>
              <a:rPr lang="en-US" b="1" dirty="0" smtClean="0"/>
              <a:t>TWO</a:t>
            </a:r>
            <a:r>
              <a:rPr lang="en-US" dirty="0" smtClean="0"/>
              <a:t> short scenarios about a pharmacist and </a:t>
            </a:r>
            <a:r>
              <a:rPr lang="en-US" b="1" dirty="0" smtClean="0"/>
              <a:t>TWO</a:t>
            </a:r>
            <a:r>
              <a:rPr lang="en-US" dirty="0" smtClean="0"/>
              <a:t> short scenarios about a pharmacy technician.  </a:t>
            </a:r>
          </a:p>
          <a:p>
            <a:r>
              <a:rPr lang="en-US" dirty="0" smtClean="0"/>
              <a:t>Do NOT write whether the people in your scenarios are pharmacists or technicians. You will be giving  your scenarios to a classmate to test their knowledge, so write the answers on a SEPARATE SHEET OF PAPER</a:t>
            </a:r>
          </a:p>
          <a:p>
            <a:pPr lvl="1"/>
            <a:r>
              <a:rPr lang="en-US" dirty="0" smtClean="0"/>
              <a:t>Choose the name of your character.</a:t>
            </a:r>
          </a:p>
          <a:p>
            <a:pPr lvl="1"/>
            <a:r>
              <a:rPr lang="en-US" dirty="0" smtClean="0"/>
              <a:t>Decide if he/she will be a pharmacist of a technician.</a:t>
            </a:r>
          </a:p>
          <a:p>
            <a:pPr lvl="1"/>
            <a:r>
              <a:rPr lang="en-US" dirty="0" smtClean="0"/>
              <a:t>Decide which activities (i.e., counting pills, labeling bottles, counseling patients) he/she will do in your scenario.</a:t>
            </a:r>
          </a:p>
          <a:p>
            <a:pPr lvl="1"/>
            <a:r>
              <a:rPr lang="en-US" dirty="0" smtClean="0"/>
              <a:t>Write the scenario.</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a:xfrm>
            <a:off x="304800" y="3581399"/>
            <a:ext cx="8673454" cy="2814935"/>
          </a:xfrm>
        </p:spPr>
        <p:txBody>
          <a:bodyPr>
            <a:normAutofit fontScale="92500" lnSpcReduction="20000"/>
          </a:bodyPr>
          <a:lstStyle/>
          <a:p>
            <a:r>
              <a:rPr lang="en-US" dirty="0" smtClean="0"/>
              <a:t>1. How has the Pharmacy role changed over the years?</a:t>
            </a:r>
          </a:p>
          <a:p>
            <a:r>
              <a:rPr lang="en-US" dirty="0" smtClean="0"/>
              <a:t>2. What are some examples of different roles Pharmacists play?</a:t>
            </a:r>
          </a:p>
          <a:p>
            <a:r>
              <a:rPr lang="en-US" dirty="0" smtClean="0"/>
              <a:t>3. What are issues Pharmacists consider before giving patients medicine? </a:t>
            </a:r>
          </a:p>
          <a:p>
            <a:r>
              <a:rPr lang="en-US" dirty="0" smtClean="0"/>
              <a:t>4</a:t>
            </a:r>
            <a:r>
              <a:rPr lang="en-US" i="1" dirty="0" smtClean="0"/>
              <a:t>. </a:t>
            </a:r>
            <a:r>
              <a:rPr lang="en-US" dirty="0" smtClean="0"/>
              <a:t>Why do you think Pharmacists roles may change over time? </a:t>
            </a:r>
          </a:p>
          <a:p>
            <a:endParaRPr lang="en-US" dirty="0"/>
          </a:p>
        </p:txBody>
      </p:sp>
      <p:pic>
        <p:nvPicPr>
          <p:cNvPr id="4" name="Picture 3"/>
          <p:cNvPicPr>
            <a:picLocks noChangeAspect="1"/>
          </p:cNvPicPr>
          <p:nvPr/>
        </p:nvPicPr>
        <p:blipFill>
          <a:blip r:embed="rId3"/>
          <a:stretch>
            <a:fillRect/>
          </a:stretch>
        </p:blipFill>
        <p:spPr>
          <a:xfrm>
            <a:off x="8249590" y="6172200"/>
            <a:ext cx="728663" cy="685800"/>
          </a:xfrm>
          <a:prstGeom prst="rect">
            <a:avLst/>
          </a:prstGeom>
        </p:spPr>
      </p:pic>
      <p:pic>
        <p:nvPicPr>
          <p:cNvPr id="5" name="Picture 4"/>
          <p:cNvPicPr>
            <a:picLocks noChangeAspect="1"/>
          </p:cNvPicPr>
          <p:nvPr/>
        </p:nvPicPr>
        <p:blipFill>
          <a:blip r:embed="rId4"/>
          <a:stretch>
            <a:fillRect/>
          </a:stretch>
        </p:blipFill>
        <p:spPr>
          <a:xfrm>
            <a:off x="3886199" y="216597"/>
            <a:ext cx="5092055" cy="3522005"/>
          </a:xfrm>
          <a:prstGeom prst="rect">
            <a:avLst/>
          </a:prstGeom>
        </p:spPr>
      </p:pic>
      <p:sp>
        <p:nvSpPr>
          <p:cNvPr id="6" name="Rectangle 5"/>
          <p:cNvSpPr/>
          <p:nvPr/>
        </p:nvSpPr>
        <p:spPr>
          <a:xfrm>
            <a:off x="612648" y="6396335"/>
            <a:ext cx="7660763" cy="369332"/>
          </a:xfrm>
          <a:prstGeom prst="rect">
            <a:avLst/>
          </a:prstGeom>
        </p:spPr>
        <p:txBody>
          <a:bodyPr wrap="square">
            <a:spAutoFit/>
          </a:bodyPr>
          <a:lstStyle/>
          <a:p>
            <a:r>
              <a:rPr lang="en-US" b="1" dirty="0" smtClean="0"/>
              <a:t>Video Source:  </a:t>
            </a:r>
            <a:r>
              <a:rPr lang="en-US" dirty="0" smtClean="0"/>
              <a:t>https://</a:t>
            </a:r>
            <a:r>
              <a:rPr lang="en-US" dirty="0" err="1" smtClean="0"/>
              <a:t>www.youtube.com/watch?v</a:t>
            </a:r>
            <a:r>
              <a:rPr lang="en-US" dirty="0" smtClean="0"/>
              <a:t>=</a:t>
            </a:r>
            <a:r>
              <a:rPr lang="en-US" dirty="0" err="1" smtClean="0"/>
              <a:t>SANWMoTXY-k</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&amp; Rewards:</a:t>
            </a:r>
            <a:endParaRPr lang="en-US" b="1" dirty="0"/>
          </a:p>
        </p:txBody>
      </p:sp>
      <p:sp>
        <p:nvSpPr>
          <p:cNvPr id="3" name="Content Placeholder 2"/>
          <p:cNvSpPr>
            <a:spLocks noGrp="1"/>
          </p:cNvSpPr>
          <p:nvPr>
            <p:ph sz="quarter" idx="1"/>
          </p:nvPr>
        </p:nvSpPr>
        <p:spPr/>
        <p:txBody>
          <a:bodyPr>
            <a:normAutofit/>
          </a:bodyPr>
          <a:lstStyle/>
          <a:p>
            <a:r>
              <a:rPr lang="en-US" dirty="0" smtClean="0"/>
              <a:t>1. What do you think the </a:t>
            </a:r>
            <a:r>
              <a:rPr lang="en-US" b="1" dirty="0" smtClean="0"/>
              <a:t>challenges</a:t>
            </a:r>
            <a:r>
              <a:rPr lang="en-US" dirty="0" smtClean="0"/>
              <a:t> of a career in pharmacy or as a pharmacy technician might be?  </a:t>
            </a:r>
          </a:p>
          <a:p>
            <a:r>
              <a:rPr lang="en-US" dirty="0" smtClean="0"/>
              <a:t>2. What about the </a:t>
            </a:r>
            <a:r>
              <a:rPr lang="en-US" b="1" dirty="0" smtClean="0"/>
              <a:t>rewards</a:t>
            </a:r>
            <a:r>
              <a:rPr lang="en-US" dirty="0" smtClean="0"/>
              <a:t>?  </a:t>
            </a:r>
          </a:p>
          <a:p>
            <a:r>
              <a:rPr lang="en-US" dirty="0" smtClean="0"/>
              <a:t>3. Would</a:t>
            </a:r>
            <a:r>
              <a:rPr lang="en-US" i="1" dirty="0" smtClean="0"/>
              <a:t> you</a:t>
            </a:r>
            <a:r>
              <a:rPr lang="en-US" dirty="0" smtClean="0"/>
              <a:t> be interested in these careers? Why or why not? </a:t>
            </a:r>
          </a:p>
          <a:p>
            <a:r>
              <a:rPr lang="en-US" dirty="0" smtClean="0"/>
              <a:t>4. What questions do you have about a career in Pharmacy?</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Role of Pharmacy:</a:t>
            </a:r>
            <a:endParaRPr lang="en-US" b="1" dirty="0"/>
          </a:p>
        </p:txBody>
      </p:sp>
      <p:sp>
        <p:nvSpPr>
          <p:cNvPr id="3" name="Content Placeholder 2"/>
          <p:cNvSpPr>
            <a:spLocks noGrp="1"/>
          </p:cNvSpPr>
          <p:nvPr>
            <p:ph sz="quarter" idx="1"/>
          </p:nvPr>
        </p:nvSpPr>
        <p:spPr/>
        <p:txBody>
          <a:bodyPr/>
          <a:lstStyle/>
          <a:p>
            <a:r>
              <a:rPr lang="en-US" b="1" dirty="0" smtClean="0"/>
              <a:t>Read the overview of the role of pharmacy and changes in the profession over time. </a:t>
            </a:r>
          </a:p>
          <a:p>
            <a:r>
              <a:rPr lang="en-US" b="1" dirty="0" smtClean="0"/>
              <a:t>Take notes or mark up (annotate) the text as you read.</a:t>
            </a:r>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Pharmacist VS. </a:t>
            </a:r>
            <a:r>
              <a:rPr lang="en-US" b="1" dirty="0" err="1" smtClean="0"/>
              <a:t>Pharm</a:t>
            </a:r>
            <a:r>
              <a:rPr lang="en-US" b="1" dirty="0" smtClean="0"/>
              <a:t> Tech</a:t>
            </a:r>
            <a:endParaRPr lang="en-US" b="1" dirty="0"/>
          </a:p>
        </p:txBody>
      </p:sp>
      <p:pic>
        <p:nvPicPr>
          <p:cNvPr id="7" name="Picture 6"/>
          <p:cNvPicPr>
            <a:picLocks noChangeAspect="1"/>
          </p:cNvPicPr>
          <p:nvPr/>
        </p:nvPicPr>
        <p:blipFill>
          <a:blip r:embed="rId3"/>
          <a:stretch>
            <a:fillRect/>
          </a:stretch>
        </p:blipFill>
        <p:spPr>
          <a:xfrm>
            <a:off x="8138012" y="252992"/>
            <a:ext cx="628035" cy="966208"/>
          </a:xfrm>
          <a:prstGeom prst="rect">
            <a:avLst/>
          </a:prstGeom>
        </p:spPr>
      </p:pic>
      <p:pic>
        <p:nvPicPr>
          <p:cNvPr id="5" name="Picture 4"/>
          <p:cNvPicPr>
            <a:picLocks noChangeAspect="1"/>
          </p:cNvPicPr>
          <p:nvPr/>
        </p:nvPicPr>
        <p:blipFill>
          <a:blip r:embed="rId4"/>
          <a:stretch>
            <a:fillRect/>
          </a:stretch>
        </p:blipFill>
        <p:spPr>
          <a:xfrm>
            <a:off x="63085" y="1516484"/>
            <a:ext cx="9030766" cy="51129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Pharmacist </a:t>
            </a:r>
            <a:r>
              <a:rPr lang="en-US" b="1" dirty="0" smtClean="0">
                <a:solidFill>
                  <a:srgbClr val="FF0000"/>
                </a:solidFill>
              </a:rPr>
              <a:t>OR</a:t>
            </a:r>
            <a:r>
              <a:rPr lang="en-US" b="1" dirty="0" smtClean="0"/>
              <a:t> </a:t>
            </a:r>
            <a:r>
              <a:rPr lang="en-US" b="1" dirty="0" err="1" smtClean="0"/>
              <a:t>Pharm</a:t>
            </a:r>
            <a:r>
              <a:rPr lang="en-US" b="1" dirty="0" smtClean="0"/>
              <a:t> Tech?</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lnSpcReduction="10000"/>
          </a:bodyPr>
          <a:lstStyle/>
          <a:p>
            <a:pPr lvl="0"/>
            <a:r>
              <a:rPr lang="en-US" dirty="0" smtClean="0"/>
              <a:t>Arturo goes to the local CVS because he has an infection, and his doctor prescribed some medication.  When he approaches the counter, he is met by a woman in a white coat who asks him several questions about whether he has any other medical problems.  When Arturo responds that he has Asthma, the woman behind the counter asks him several additional questions and then explains exactly how and when Arturo should take the medication.  What is the role of the woman behind the counter?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Pharmacist </a:t>
            </a:r>
            <a:r>
              <a:rPr lang="en-US" b="1" dirty="0" smtClean="0">
                <a:solidFill>
                  <a:srgbClr val="FF0000"/>
                </a:solidFill>
              </a:rPr>
              <a:t>OR</a:t>
            </a:r>
            <a:r>
              <a:rPr lang="en-US" b="1" dirty="0" smtClean="0"/>
              <a:t> </a:t>
            </a:r>
            <a:r>
              <a:rPr lang="en-US" b="1" dirty="0" err="1" smtClean="0"/>
              <a:t>Pharm</a:t>
            </a:r>
            <a:r>
              <a:rPr lang="en-US" b="1" dirty="0" smtClean="0"/>
              <a:t> Tech?</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a:bodyPr>
          <a:lstStyle/>
          <a:p>
            <a:pPr lvl="0"/>
            <a:r>
              <a:rPr lang="en-US" dirty="0" smtClean="0"/>
              <a:t>Jack works at the local Walgreens.  His job is to fill the bottles with pills and put the correct label on the bottles.  What is his role?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Pharmacist </a:t>
            </a:r>
            <a:r>
              <a:rPr lang="en-US" b="1" dirty="0" smtClean="0">
                <a:solidFill>
                  <a:srgbClr val="FF0000"/>
                </a:solidFill>
              </a:rPr>
              <a:t>OR</a:t>
            </a:r>
            <a:r>
              <a:rPr lang="en-US" b="1" dirty="0" smtClean="0"/>
              <a:t> </a:t>
            </a:r>
            <a:r>
              <a:rPr lang="en-US" b="1" dirty="0" err="1" smtClean="0"/>
              <a:t>Pharm</a:t>
            </a:r>
            <a:r>
              <a:rPr lang="en-US" b="1" dirty="0" smtClean="0"/>
              <a:t> Tech?</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a:bodyPr>
          <a:lstStyle/>
          <a:p>
            <a:pPr lvl="0"/>
            <a:r>
              <a:rPr lang="en-US" dirty="0" smtClean="0"/>
              <a:t>During November through January, Lisa is very busy giving flu shots and vaccinations.  What is Lisa’s role?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Pharmacist </a:t>
            </a:r>
            <a:r>
              <a:rPr lang="en-US" b="1" dirty="0" smtClean="0">
                <a:solidFill>
                  <a:srgbClr val="FF0000"/>
                </a:solidFill>
              </a:rPr>
              <a:t>OR</a:t>
            </a:r>
            <a:r>
              <a:rPr lang="en-US" b="1" dirty="0" smtClean="0"/>
              <a:t> </a:t>
            </a:r>
            <a:r>
              <a:rPr lang="en-US" b="1" dirty="0" err="1" smtClean="0"/>
              <a:t>Pharm</a:t>
            </a:r>
            <a:r>
              <a:rPr lang="en-US" b="1" dirty="0" smtClean="0"/>
              <a:t> Tech?</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a:bodyPr>
          <a:lstStyle/>
          <a:p>
            <a:r>
              <a:rPr lang="en-US" dirty="0" smtClean="0"/>
              <a:t>Maya goes to the pharmacy at Jewel to complain about some of the side effects she’s been getting from her medication.  She begins talking to Jim, but when Jim understands the problem, he tells her to hold on and that he needs to get Janice.  What is Janice’s role?  What is Jim’s role?</a:t>
            </a:r>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3418</TotalTime>
  <Words>871</Words>
  <Application>Microsoft Office PowerPoint</Application>
  <PresentationFormat>On-screen Show (4:3)</PresentationFormat>
  <Paragraphs>61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Lesson 8.1: Intro to Pharmacy</vt:lpstr>
      <vt:lpstr>Do Now</vt:lpstr>
      <vt:lpstr>Challenges &amp; Rewards:</vt:lpstr>
      <vt:lpstr>The Role of Pharmacy:</vt:lpstr>
      <vt:lpstr>Pharmacist VS. Pharm Tech</vt:lpstr>
      <vt:lpstr>Pharmacist OR Pharm Tech?</vt:lpstr>
      <vt:lpstr>Pharmacist OR Pharm Tech?</vt:lpstr>
      <vt:lpstr>Pharmacist OR Pharm Tech?</vt:lpstr>
      <vt:lpstr>Pharmacist OR Pharm Tech?</vt:lpstr>
      <vt:lpstr>Assess:</vt:lpstr>
      <vt:lpstr>Homework: Pharm vs. Tech Scenarios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Scarlett VanStechelman</cp:lastModifiedBy>
  <cp:revision>91</cp:revision>
  <dcterms:created xsi:type="dcterms:W3CDTF">2014-03-05T01:08:53Z</dcterms:created>
  <dcterms:modified xsi:type="dcterms:W3CDTF">2014-10-08T14:29:07Z</dcterms:modified>
</cp:coreProperties>
</file>