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1"/>
  </p:notesMasterIdLst>
  <p:sldIdLst>
    <p:sldId id="256" r:id="rId2"/>
    <p:sldId id="257" r:id="rId3"/>
    <p:sldId id="258" r:id="rId4"/>
    <p:sldId id="259" r:id="rId5"/>
    <p:sldId id="271" r:id="rId6"/>
    <p:sldId id="269" r:id="rId7"/>
    <p:sldId id="270" r:id="rId8"/>
    <p:sldId id="266"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3/2/14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a:t>
            </a:r>
            <a:r>
              <a:rPr lang="en-US" dirty="0" smtClean="0"/>
              <a:t>:</a:t>
            </a:r>
            <a:r>
              <a:rPr lang="en-US" sz="1200" kern="1200" dirty="0" smtClean="0">
                <a:solidFill>
                  <a:schemeClr val="tx1"/>
                </a:solidFill>
                <a:latin typeface="+mn-lt"/>
                <a:ea typeface="+mn-ea"/>
                <a:cs typeface="+mn-cs"/>
              </a:rPr>
              <a:t> This lesson will challenge students to grapple with the large scale of medical knowledge that exists today and how clinicians work to deliver the most effective treatments to patients. Students will begin with some reflecting and discussing, then they will read about the SOAP Note Plan and critique an example. Finally. students will learn about a vast array of considerations that should be made when crafting the Plan.</a:t>
            </a:r>
          </a:p>
          <a:p>
            <a:r>
              <a:rPr lang="en-US" dirty="0" smtClean="0"/>
              <a:t>  </a:t>
            </a:r>
          </a:p>
          <a:p>
            <a:endParaRPr lang="en-US" dirty="0" smtClean="0"/>
          </a:p>
          <a:p>
            <a:r>
              <a:rPr lang="en-US" dirty="0" smtClean="0"/>
              <a:t>Image source</a:t>
            </a:r>
            <a:r>
              <a:rPr lang="en-US" dirty="0" smtClean="0"/>
              <a:t>:  http://</a:t>
            </a:r>
            <a:r>
              <a:rPr lang="en-US" dirty="0" err="1" smtClean="0"/>
              <a:t>en.wikipedia.org/wiki/Fluoxetine</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Some possible reasons (there are many, many more!):</a:t>
            </a:r>
          </a:p>
          <a:p>
            <a:pPr marL="228600" indent="-228600">
              <a:buNone/>
            </a:pPr>
            <a:r>
              <a:rPr lang="en-US" dirty="0" smtClean="0"/>
              <a:t>-More</a:t>
            </a:r>
            <a:r>
              <a:rPr lang="en-US" baseline="0" dirty="0" smtClean="0"/>
              <a:t> availability of tests, meds, diagnoses leads to some cases being VERY complex</a:t>
            </a:r>
          </a:p>
          <a:p>
            <a:pPr marL="228600" indent="-228600">
              <a:buNone/>
            </a:pPr>
            <a:r>
              <a:rPr lang="en-US" baseline="0" dirty="0" smtClean="0"/>
              <a:t>-We don’t know everything, there is always a certain degree of risk, error, and unexpected outcomes</a:t>
            </a:r>
            <a:endParaRPr lang="en-US" dirty="0" smtClean="0"/>
          </a:p>
          <a:p>
            <a:pPr marL="228600" indent="-228600">
              <a:buNone/>
            </a:pPr>
            <a:r>
              <a:rPr lang="en-US" dirty="0" smtClean="0"/>
              <a:t>-Doctors are burdened by larger patient loads, less time with</a:t>
            </a:r>
            <a:r>
              <a:rPr lang="en-US" baseline="0" dirty="0" smtClean="0"/>
              <a:t> each patient</a:t>
            </a:r>
          </a:p>
          <a:p>
            <a:pPr marL="228600" indent="-228600">
              <a:buNone/>
            </a:pPr>
            <a:r>
              <a:rPr lang="en-US" baseline="0" dirty="0" smtClean="0"/>
              <a:t>-Doctors are specialized and increasingly patient care is fragmented</a:t>
            </a:r>
          </a:p>
          <a:p>
            <a:pPr marL="228600" indent="-228600">
              <a:buNone/>
            </a:pPr>
            <a:r>
              <a:rPr lang="en-US" baseline="0" dirty="0" smtClean="0"/>
              <a:t>-Electronic medical records are time-consuming to create, manage, and update</a:t>
            </a:r>
          </a:p>
          <a:p>
            <a:pPr marL="228600" indent="-228600">
              <a:buNone/>
            </a:pPr>
            <a:r>
              <a:rPr lang="en-US" baseline="0" dirty="0" smtClean="0"/>
              <a:t>-Many patients are more empowered and have better information, expectations increase</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students are stuck on this question,</a:t>
            </a:r>
            <a:r>
              <a:rPr lang="en-US" baseline="0" dirty="0" smtClean="0"/>
              <a:t> refer them to the list on the following page which shows a variety of possibilities. Ask students, “What competing interests do doctors face that impact what becomes a part of the plan?” (i.e., time crunch—seeing the next patient, vs. spending time with current patient;  cost </a:t>
            </a:r>
            <a:r>
              <a:rPr lang="en-US" baseline="0" dirty="0" err="1" smtClean="0"/>
              <a:t>vs.quality</a:t>
            </a:r>
            <a:r>
              <a:rPr lang="en-US" baseline="0" dirty="0" smtClean="0"/>
              <a:t>;  ability to manage and provide resources, etc.)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Ask </a:t>
            </a:r>
            <a:r>
              <a:rPr lang="en-US" sz="1200" kern="1200" dirty="0" smtClean="0">
                <a:solidFill>
                  <a:schemeClr val="tx1"/>
                </a:solidFill>
                <a:latin typeface="+mn-lt"/>
                <a:ea typeface="+mn-ea"/>
                <a:cs typeface="+mn-cs"/>
              </a:rPr>
              <a:t>students to think of an example for each category using a different disease; for example: asthma, diabetes, cancer, etc.</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 is to</a:t>
            </a:r>
            <a:r>
              <a:rPr lang="en-US" baseline="0" dirty="0" smtClean="0"/>
              <a:t> get students to realize the great complexity involved in making diagnoses and treatment plans and realize that medicine is a very individualized endeavor.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en.wikipedia.org/wiki/SOAP_note%23Plan"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hyperlink" Target="http://en.wikipedia.org/wiki/SOAP_note%23Plan"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7.9:</a:t>
            </a:r>
            <a:br>
              <a:rPr lang="en-US" dirty="0" smtClean="0"/>
            </a:br>
            <a:r>
              <a:rPr lang="en-US" dirty="0" smtClean="0"/>
              <a:t>The Plan (SOAP)</a:t>
            </a:r>
            <a:endParaRPr lang="en-US" sz="4444" dirty="0"/>
          </a:p>
        </p:txBody>
      </p:sp>
      <p:sp>
        <p:nvSpPr>
          <p:cNvPr id="3" name="Subtitle 2"/>
          <p:cNvSpPr>
            <a:spLocks noGrp="1"/>
          </p:cNvSpPr>
          <p:nvPr>
            <p:ph type="subTitle" idx="1"/>
          </p:nvPr>
        </p:nvSpPr>
        <p:spPr/>
        <p:txBody>
          <a:bodyPr/>
          <a:lstStyle/>
          <a:p>
            <a:r>
              <a:rPr lang="en-US" dirty="0" smtClean="0"/>
              <a:t>Module 7: Violence</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400" dirty="0" smtClean="0"/>
              <a:t>Obj. 7.9:  Develop a plan to attain health goals for a patient that addresses strengths, needs, and risks.</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648200" y="1087162"/>
            <a:ext cx="3642360" cy="2951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Error &amp; Malpractice</a:t>
            </a:r>
            <a:endParaRPr lang="en-US" b="1" dirty="0"/>
          </a:p>
        </p:txBody>
      </p:sp>
      <p:sp>
        <p:nvSpPr>
          <p:cNvPr id="3" name="Content Placeholder 2"/>
          <p:cNvSpPr>
            <a:spLocks noGrp="1"/>
          </p:cNvSpPr>
          <p:nvPr>
            <p:ph sz="quarter" idx="1"/>
          </p:nvPr>
        </p:nvSpPr>
        <p:spPr/>
        <p:txBody>
          <a:bodyPr/>
          <a:lstStyle/>
          <a:p>
            <a:r>
              <a:rPr lang="en-US" dirty="0" smtClean="0"/>
              <a:t>Medical clinicians (primarily physicians, nurse practitioners, and physician assistants) are held accountable for consistently making correct, evidence-based decisions about the diagnosis and treatment of disease for their patients. When they make serious errors, they are often sued for malpractice.</a:t>
            </a:r>
            <a:r>
              <a:rPr lang="en-US" b="1" dirty="0" smtClean="0"/>
              <a:t> Why do you think the rates of medical error and malpractice are becoming commonplace in today’s medical system?</a:t>
            </a:r>
            <a:endParaRPr lang="en-US" dirty="0" smtClean="0"/>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Complexity of Medicine Today</a:t>
            </a:r>
            <a:endParaRPr lang="en-US" b="1" dirty="0"/>
          </a:p>
        </p:txBody>
      </p:sp>
      <p:sp>
        <p:nvSpPr>
          <p:cNvPr id="3" name="Content Placeholder 2"/>
          <p:cNvSpPr>
            <a:spLocks noGrp="1"/>
          </p:cNvSpPr>
          <p:nvPr>
            <p:ph sz="quarter" idx="1"/>
          </p:nvPr>
        </p:nvSpPr>
        <p:spPr/>
        <p:txBody>
          <a:bodyPr>
            <a:normAutofit lnSpcReduction="10000"/>
          </a:bodyPr>
          <a:lstStyle/>
          <a:p>
            <a:r>
              <a:rPr lang="en-US" dirty="0" smtClean="0"/>
              <a:t>According to </a:t>
            </a:r>
            <a:r>
              <a:rPr lang="en-US" dirty="0" err="1" smtClean="0"/>
              <a:t>Atul</a:t>
            </a:r>
            <a:r>
              <a:rPr lang="en-US" dirty="0" smtClean="0"/>
              <a:t> </a:t>
            </a:r>
            <a:r>
              <a:rPr lang="en-US" dirty="0" err="1" smtClean="0"/>
              <a:t>Gawande</a:t>
            </a:r>
            <a:r>
              <a:rPr lang="en-US" dirty="0" smtClean="0"/>
              <a:t> in his book, “The Checklist Manifesto,” the ninth edition of the </a:t>
            </a:r>
            <a:r>
              <a:rPr lang="en-US" dirty="0" err="1" smtClean="0"/>
              <a:t>WHO’s</a:t>
            </a:r>
            <a:r>
              <a:rPr lang="en-US" dirty="0" smtClean="0"/>
              <a:t> international classification of diseases has grown to distinguish more than 13,000 different diseases, syndromes, and types of injury.... Clinicians now have at their disposal some 6,000 drugs and 4,000 medical and surgical </a:t>
            </a:r>
            <a:r>
              <a:rPr lang="en-US" dirty="0" smtClean="0"/>
              <a:t>procedures</a:t>
            </a:r>
            <a:r>
              <a:rPr lang="en-US" dirty="0" smtClean="0"/>
              <a:t>, each with different requirements, risks, and considerations.” </a:t>
            </a:r>
            <a:r>
              <a:rPr lang="en-US" b="1" dirty="0" smtClean="0"/>
              <a:t>What impact do you think this explosion of possible diseases and treatments has clinicians and the quality of care they can provide?</a:t>
            </a:r>
            <a:endParaRPr lang="en-US"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SOAP Note Plan</a:t>
            </a:r>
            <a:endParaRPr lang="en-US" b="1" dirty="0"/>
          </a:p>
        </p:txBody>
      </p:sp>
      <p:sp>
        <p:nvSpPr>
          <p:cNvPr id="3" name="Content Placeholder 2"/>
          <p:cNvSpPr>
            <a:spLocks noGrp="1"/>
          </p:cNvSpPr>
          <p:nvPr>
            <p:ph sz="quarter" idx="1"/>
          </p:nvPr>
        </p:nvSpPr>
        <p:spPr/>
        <p:txBody>
          <a:bodyPr/>
          <a:lstStyle/>
          <a:p>
            <a:r>
              <a:rPr lang="en-US" dirty="0" smtClean="0"/>
              <a:t>The “Plan” is what the health care provider will do to treat the patient's concerns - such as ordering further labs, radiological work up, referrals given, procedures performed, medications given and education provided.</a:t>
            </a:r>
          </a:p>
          <a:p>
            <a:endParaRPr lang="en-US" b="1" dirty="0"/>
          </a:p>
        </p:txBody>
      </p:sp>
      <p:pic>
        <p:nvPicPr>
          <p:cNvPr id="7" name="Picture 6"/>
          <p:cNvPicPr>
            <a:picLocks noChangeAspect="1"/>
          </p:cNvPicPr>
          <p:nvPr/>
        </p:nvPicPr>
        <p:blipFill>
          <a:blip r:embed="rId3"/>
          <a:stretch>
            <a:fillRect/>
          </a:stretch>
        </p:blipFill>
        <p:spPr>
          <a:xfrm>
            <a:off x="8138012" y="228600"/>
            <a:ext cx="628035" cy="966208"/>
          </a:xfrm>
          <a:prstGeom prst="rect">
            <a:avLst/>
          </a:prstGeom>
        </p:spPr>
      </p:pic>
      <p:pic>
        <p:nvPicPr>
          <p:cNvPr id="5" name="Picture 4"/>
          <p:cNvPicPr>
            <a:picLocks noChangeAspect="1"/>
          </p:cNvPicPr>
          <p:nvPr/>
        </p:nvPicPr>
        <p:blipFill>
          <a:blip r:embed="rId4"/>
          <a:stretch>
            <a:fillRect/>
          </a:stretch>
        </p:blipFill>
        <p:spPr>
          <a:xfrm>
            <a:off x="0" y="4114800"/>
            <a:ext cx="9258300" cy="1739900"/>
          </a:xfrm>
          <a:prstGeom prst="rect">
            <a:avLst/>
          </a:prstGeom>
        </p:spPr>
      </p:pic>
      <p:sp>
        <p:nvSpPr>
          <p:cNvPr id="8" name="TextBox 7"/>
          <p:cNvSpPr txBox="1"/>
          <p:nvPr/>
        </p:nvSpPr>
        <p:spPr>
          <a:xfrm>
            <a:off x="228600" y="6211669"/>
            <a:ext cx="7821973" cy="646331"/>
          </a:xfrm>
          <a:prstGeom prst="rect">
            <a:avLst/>
          </a:prstGeom>
          <a:noFill/>
        </p:spPr>
        <p:txBody>
          <a:bodyPr wrap="none" rtlCol="0">
            <a:spAutoFit/>
          </a:bodyPr>
          <a:lstStyle/>
          <a:p>
            <a:r>
              <a:rPr lang="en-US" dirty="0" smtClean="0"/>
              <a:t> </a:t>
            </a:r>
          </a:p>
          <a:p>
            <a:r>
              <a:rPr lang="en-US" b="1" dirty="0" smtClean="0"/>
              <a:t>Source:</a:t>
            </a:r>
            <a:r>
              <a:rPr lang="en-US" dirty="0" smtClean="0"/>
              <a:t> </a:t>
            </a:r>
            <a:r>
              <a:rPr lang="en-US" dirty="0" err="1" smtClean="0"/>
              <a:t>Wikipedia</a:t>
            </a:r>
            <a:r>
              <a:rPr lang="en-US" dirty="0" smtClean="0"/>
              <a:t>, “SOAP Note” (</a:t>
            </a:r>
            <a:r>
              <a:rPr lang="en-US" dirty="0" smtClean="0">
                <a:hlinkClick r:id="rId5"/>
              </a:rPr>
              <a:t>http://en.wikipedia.org/wiki/SOAP_note#Plan</a:t>
            </a:r>
            <a:r>
              <a:rPr lang="en-US" dirty="0" smtClean="0"/>
              <a: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SOAP Note Plan</a:t>
            </a:r>
            <a:endParaRPr lang="en-US" b="1" dirty="0"/>
          </a:p>
        </p:txBody>
      </p:sp>
      <p:pic>
        <p:nvPicPr>
          <p:cNvPr id="7" name="Picture 6"/>
          <p:cNvPicPr>
            <a:picLocks noChangeAspect="1"/>
          </p:cNvPicPr>
          <p:nvPr/>
        </p:nvPicPr>
        <p:blipFill>
          <a:blip r:embed="rId3"/>
          <a:stretch>
            <a:fillRect/>
          </a:stretch>
        </p:blipFill>
        <p:spPr>
          <a:xfrm>
            <a:off x="8138012" y="228600"/>
            <a:ext cx="628035" cy="966208"/>
          </a:xfrm>
          <a:prstGeom prst="rect">
            <a:avLst/>
          </a:prstGeom>
        </p:spPr>
      </p:pic>
      <p:pic>
        <p:nvPicPr>
          <p:cNvPr id="6" name="Picture 5"/>
          <p:cNvPicPr>
            <a:picLocks noChangeAspect="1"/>
          </p:cNvPicPr>
          <p:nvPr/>
        </p:nvPicPr>
        <p:blipFill>
          <a:blip r:embed="rId4"/>
          <a:stretch>
            <a:fillRect/>
          </a:stretch>
        </p:blipFill>
        <p:spPr>
          <a:xfrm>
            <a:off x="612648" y="1676400"/>
            <a:ext cx="8226444" cy="3124200"/>
          </a:xfrm>
          <a:prstGeom prst="rect">
            <a:avLst/>
          </a:prstGeom>
        </p:spPr>
      </p:pic>
      <p:sp>
        <p:nvSpPr>
          <p:cNvPr id="9" name="TextBox 8"/>
          <p:cNvSpPr txBox="1"/>
          <p:nvPr/>
        </p:nvSpPr>
        <p:spPr>
          <a:xfrm>
            <a:off x="228600" y="6211669"/>
            <a:ext cx="7821973" cy="646331"/>
          </a:xfrm>
          <a:prstGeom prst="rect">
            <a:avLst/>
          </a:prstGeom>
          <a:noFill/>
        </p:spPr>
        <p:txBody>
          <a:bodyPr wrap="none" rtlCol="0">
            <a:spAutoFit/>
          </a:bodyPr>
          <a:lstStyle/>
          <a:p>
            <a:r>
              <a:rPr lang="en-US" dirty="0" smtClean="0"/>
              <a:t> </a:t>
            </a:r>
          </a:p>
          <a:p>
            <a:r>
              <a:rPr lang="en-US" b="1" dirty="0" smtClean="0"/>
              <a:t>Source:</a:t>
            </a:r>
            <a:r>
              <a:rPr lang="en-US" dirty="0" smtClean="0"/>
              <a:t> </a:t>
            </a:r>
            <a:r>
              <a:rPr lang="en-US" dirty="0" err="1" smtClean="0"/>
              <a:t>Wikipedia</a:t>
            </a:r>
            <a:r>
              <a:rPr lang="en-US" dirty="0" smtClean="0"/>
              <a:t>, “SOAP Note” (</a:t>
            </a:r>
            <a:r>
              <a:rPr lang="en-US" dirty="0" smtClean="0">
                <a:hlinkClick r:id="rId5"/>
              </a:rPr>
              <a:t>http://en.wikipedia.org/wiki/SOAP_note#Plan</a:t>
            </a:r>
            <a:r>
              <a:rPr lang="en-US" dirty="0" smtClean="0"/>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Comprehensive Plan</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lstStyle/>
          <a:p>
            <a:r>
              <a:rPr lang="en-US" sz="3000" dirty="0" smtClean="0"/>
              <a:t>1. Review </a:t>
            </a:r>
            <a:r>
              <a:rPr lang="en-US" sz="3000" dirty="0" smtClean="0"/>
              <a:t>the Plan in the note above. Would you consider it comprehensive, meaning that it covers all aspects of the patient’s care that should be addressed? Why or why not?</a:t>
            </a:r>
            <a:endParaRPr lang="en-US" sz="3400" dirty="0" smtClean="0"/>
          </a:p>
          <a:p>
            <a:r>
              <a:rPr lang="en-US" dirty="0" smtClean="0"/>
              <a:t>2. How </a:t>
            </a:r>
            <a:r>
              <a:rPr lang="en-US" dirty="0" smtClean="0"/>
              <a:t>would you improve the Plan?</a:t>
            </a:r>
            <a:r>
              <a:rPr lang="en-US" i="1" dirty="0" smtClean="0"/>
              <a:t> (Consider mental, social and physical health; short-term vs. long-term care, any medication, procedures, or follow-up care; communication and education for the patient, etc.)</a:t>
            </a:r>
            <a:endParaRPr lang="en-US" sz="3600" dirty="0" smtClean="0"/>
          </a:p>
          <a:p>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a Comprehensive Plan</a:t>
            </a:r>
            <a:endParaRPr lang="en-US" b="1" dirty="0"/>
          </a:p>
        </p:txBody>
      </p:sp>
      <p:sp>
        <p:nvSpPr>
          <p:cNvPr id="3" name="Content Placeholder 2"/>
          <p:cNvSpPr>
            <a:spLocks noGrp="1"/>
          </p:cNvSpPr>
          <p:nvPr>
            <p:ph sz="quarter" idx="1"/>
          </p:nvPr>
        </p:nvSpPr>
        <p:spPr>
          <a:xfrm>
            <a:off x="612648" y="1600200"/>
            <a:ext cx="2892552" cy="4876800"/>
          </a:xfrm>
        </p:spPr>
        <p:txBody>
          <a:bodyPr>
            <a:normAutofit/>
          </a:bodyPr>
          <a:lstStyle/>
          <a:p>
            <a:r>
              <a:rPr lang="en-US" sz="2400" b="1" dirty="0" smtClean="0"/>
              <a:t>Patient’s strengths</a:t>
            </a:r>
            <a:endParaRPr lang="en-US" sz="2400" dirty="0" smtClean="0"/>
          </a:p>
          <a:p>
            <a:r>
              <a:rPr lang="en-US" sz="2400" b="1" dirty="0" smtClean="0"/>
              <a:t>Patient’s needs</a:t>
            </a:r>
            <a:endParaRPr lang="en-US" sz="2400" dirty="0" smtClean="0"/>
          </a:p>
          <a:p>
            <a:r>
              <a:rPr lang="en-US" sz="2400" b="1" dirty="0" smtClean="0"/>
              <a:t>Patient’s risk factors</a:t>
            </a:r>
            <a:endParaRPr lang="en-US" sz="2400" dirty="0" smtClean="0"/>
          </a:p>
          <a:p>
            <a:r>
              <a:rPr lang="en-US" sz="2400" b="1" dirty="0" smtClean="0"/>
              <a:t>Mental health</a:t>
            </a:r>
            <a:endParaRPr lang="en-US" sz="2400" dirty="0" smtClean="0"/>
          </a:p>
          <a:p>
            <a:r>
              <a:rPr lang="en-US" sz="2400" b="1" dirty="0" smtClean="0"/>
              <a:t>Social health</a:t>
            </a:r>
            <a:endParaRPr lang="en-US" sz="2400" dirty="0" smtClean="0"/>
          </a:p>
          <a:p>
            <a:r>
              <a:rPr lang="en-US" sz="2400" b="1" dirty="0" smtClean="0"/>
              <a:t>Physical health</a:t>
            </a:r>
            <a:endParaRPr lang="en-US" sz="2400" dirty="0" smtClean="0"/>
          </a:p>
          <a:p>
            <a:r>
              <a:rPr lang="en-US" sz="2400" b="1" dirty="0" smtClean="0"/>
              <a:t>Short-term</a:t>
            </a:r>
            <a:endParaRPr lang="en-US" sz="2400" dirty="0" smtClean="0"/>
          </a:p>
          <a:p>
            <a:r>
              <a:rPr lang="en-US" sz="2400" b="1" dirty="0" smtClean="0"/>
              <a:t>Long-term</a:t>
            </a:r>
            <a:endParaRPr lang="en-US" sz="2400" dirty="0" smtClean="0"/>
          </a:p>
          <a:p>
            <a:pPr>
              <a:buNone/>
            </a:pPr>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6" name="Content Placeholder 2"/>
          <p:cNvSpPr txBox="1">
            <a:spLocks/>
          </p:cNvSpPr>
          <p:nvPr/>
        </p:nvSpPr>
        <p:spPr>
          <a:xfrm>
            <a:off x="3962400" y="1752600"/>
            <a:ext cx="2892552"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Medication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Tests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Procedures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Follow-up care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Communication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Patient education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sz="3200" dirty="0" smtClean="0"/>
              <a:t>1. What </a:t>
            </a:r>
            <a:r>
              <a:rPr lang="en-US" sz="3200" dirty="0" smtClean="0"/>
              <a:t>is the purpose of the </a:t>
            </a:r>
            <a:r>
              <a:rPr lang="en-US" sz="3200" dirty="0" smtClean="0"/>
              <a:t>Plan in the SOAP Note? </a:t>
            </a:r>
          </a:p>
          <a:p>
            <a:r>
              <a:rPr lang="en-US" sz="3200" dirty="0" smtClean="0"/>
              <a:t>2. Name </a:t>
            </a:r>
            <a:r>
              <a:rPr lang="en-US" sz="3200" dirty="0" smtClean="0"/>
              <a:t>3 elements that should be included in the Plan for a patient.</a:t>
            </a:r>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981200"/>
            <a:ext cx="8153400" cy="2963086"/>
          </a:xfrm>
        </p:spPr>
        <p:txBody>
          <a:bodyPr>
            <a:normAutofit fontScale="85000" lnSpcReduction="10000"/>
          </a:bodyPr>
          <a:lstStyle/>
          <a:p>
            <a:r>
              <a:rPr lang="en-US" dirty="0" smtClean="0"/>
              <a:t>Select any disease, illness, or condition. Research the disease to determine its possible treatments or therapies.  Many disease will have multiple options for treatment that may be more or less appropriate for an </a:t>
            </a:r>
            <a:r>
              <a:rPr lang="en-US" dirty="0" smtClean="0"/>
              <a:t>individual </a:t>
            </a:r>
            <a:r>
              <a:rPr lang="en-US" dirty="0" smtClean="0"/>
              <a:t>patient based on their characteristics. Summarize the disease below and list at least 3 different ways the it could be treated along with the factors that influence which treatment method is selected.</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533400" y="4944286"/>
            <a:ext cx="7467600" cy="192255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3587</TotalTime>
  <Words>862</Words>
  <Application>Microsoft Macintosh PowerPoint</Application>
  <PresentationFormat>On-screen Show (4:3)</PresentationFormat>
  <Paragraphs>60</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Median</vt:lpstr>
      <vt:lpstr>Lesson 7.9: The Plan (SOAP)</vt:lpstr>
      <vt:lpstr>Medical Error &amp; Malpractice</vt:lpstr>
      <vt:lpstr>The Complexity of Medicine Today</vt:lpstr>
      <vt:lpstr>The SOAP Note Plan</vt:lpstr>
      <vt:lpstr>The SOAP Note Plan</vt:lpstr>
      <vt:lpstr>A Comprehensive Plan</vt:lpstr>
      <vt:lpstr>Creating a Comprehensive Plan</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83</cp:revision>
  <dcterms:created xsi:type="dcterms:W3CDTF">2014-03-02T14:24:03Z</dcterms:created>
  <dcterms:modified xsi:type="dcterms:W3CDTF">2014-03-02T20:26:57Z</dcterms:modified>
</cp:coreProperties>
</file>