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2"/>
  </p:notesMasterIdLst>
  <p:sldIdLst>
    <p:sldId id="256" r:id="rId2"/>
    <p:sldId id="257" r:id="rId3"/>
    <p:sldId id="271" r:id="rId4"/>
    <p:sldId id="258" r:id="rId5"/>
    <p:sldId id="259" r:id="rId6"/>
    <p:sldId id="269" r:id="rId7"/>
    <p:sldId id="270" r:id="rId8"/>
    <p:sldId id="266" r:id="rId9"/>
    <p:sldId id="272"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8" d="100"/>
          <a:sy n="98" d="100"/>
        </p:scale>
        <p:origin x="-3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2/27/14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2c.cdc.gov/podcasts/player.asp?f=7993" TargetMode="External"/><Relationship Id="rId4" Type="http://schemas.openxmlformats.org/officeDocument/2006/relationships/hyperlink" Target="http://www2c.cdc.gov/podcasts/player.asp?f=6284956" TargetMode="External"/><Relationship Id="rId5" Type="http://schemas.openxmlformats.org/officeDocument/2006/relationships/hyperlink" Target="http://www.cdc.gov/about/grand-rounds/archives/2012/pdfs/GR_Partner_Violence_Jun19.pdf" TargetMode="External"/><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Students will begin by analyzing statistics on intimate partner violence (IPV) in order to realize the extent of the problem. Then they will be exposed to new statistics on IPV among the LGBT population and discuss the implications of this research.  Next, students will learn a definition of IPV and hear from a researcher who engages in IPV work at the CDC. Students will complete a reading on teen dating violence and analyze scenarios to determine risk factors, consequences, and prevention for IPV.</a:t>
            </a:r>
          </a:p>
          <a:p>
            <a:r>
              <a:rPr lang="en-US" dirty="0" smtClean="0"/>
              <a:t>  </a:t>
            </a:r>
          </a:p>
          <a:p>
            <a:endParaRPr lang="en-US" dirty="0" smtClean="0"/>
          </a:p>
          <a:p>
            <a:r>
              <a:rPr lang="en-US" dirty="0" smtClean="0"/>
              <a:t>Image source</a:t>
            </a:r>
            <a:r>
              <a:rPr lang="en-US" dirty="0" smtClean="0"/>
              <a:t>:  http://</a:t>
            </a:r>
            <a:r>
              <a:rPr lang="en-US" dirty="0" err="1" smtClean="0"/>
              <a:t>en.wikipedia.org/wiki/Domestic_violence</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 assignment is</a:t>
            </a:r>
            <a:r>
              <a:rPr lang="en-US" baseline="0" dirty="0" smtClean="0"/>
              <a:t> to give students an opportunity to creatively review the material on teen dating violence, with a focus on the risk factors, consequences, and prevention methods they learned about. Students can be given the opportunity to share their recipes or display them on a bulletin board in the following class period.</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p>
          <a:p>
            <a:pPr marL="228600" indent="-228600">
              <a:buAutoNum type="arabicPeriod"/>
            </a:pPr>
            <a:r>
              <a:rPr lang="en-US" dirty="0" smtClean="0"/>
              <a:t>7.7% (women); 0.3% (men)</a:t>
            </a:r>
          </a:p>
          <a:p>
            <a:pPr marL="228600" indent="-228600">
              <a:buAutoNum type="arabicPeriod"/>
            </a:pPr>
            <a:r>
              <a:rPr lang="en-US" dirty="0" smtClean="0"/>
              <a:t>0.5%</a:t>
            </a:r>
          </a:p>
          <a:p>
            <a:pPr marL="228600" indent="-228600">
              <a:buAutoNum type="arabicPeriod"/>
            </a:pPr>
            <a:r>
              <a:rPr lang="en-US" dirty="0" smtClean="0"/>
              <a:t>7.4%</a:t>
            </a:r>
          </a:p>
          <a:p>
            <a:pPr marL="228600" indent="-228600">
              <a:buAutoNum type="arabicPeriod"/>
            </a:pPr>
            <a:r>
              <a:rPr lang="en-US" dirty="0" smtClean="0"/>
              <a:t>Rape and/or physical assault</a:t>
            </a:r>
          </a:p>
          <a:p>
            <a:pPr marL="228600" indent="-228600">
              <a:buAutoNum type="arabicPeriod"/>
            </a:pPr>
            <a:r>
              <a:rPr lang="en-US" dirty="0" smtClean="0"/>
              <a:t>Answers</a:t>
            </a:r>
            <a:r>
              <a:rPr lang="en-US" baseline="0" dirty="0" smtClean="0"/>
              <a:t> will vary</a:t>
            </a:r>
          </a:p>
          <a:p>
            <a:pPr marL="228600" indent="-228600">
              <a:buAutoNum type="arabicPeriod"/>
            </a:pPr>
            <a:r>
              <a:rPr lang="en-US" baseline="0" dirty="0" smtClean="0"/>
              <a:t>With lack of knowledge/awareness, those experiencing the violence may feel isolated, those near to them may not recognize signs or suspect the possibility of the violence occurring, and resources in their community &amp; environment may not be available for support in the process of ending the violent relationship and remaining safe</a:t>
            </a:r>
          </a:p>
          <a:p>
            <a:pPr marL="228600" indent="-228600">
              <a:buNone/>
            </a:pP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to students that the LGBT community has been neglected in many areas of research, but that things are *slowly* starting to change in *some* fields. The 2010 survey from which this data came was the first of its kind and represents an important step forward in a focus on LGBT health issues.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“Where do you see IPV</a:t>
            </a:r>
            <a:r>
              <a:rPr lang="en-US" baseline="0" dirty="0" smtClean="0"/>
              <a:t> portrayed in the media—music, internet, artists, movies, social media, TV, books, etc.?”  “How is IPV portrayed?”</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--CDC A Cup of Health </a:t>
            </a:r>
            <a:r>
              <a:rPr lang="en-US" sz="1200" kern="1200" dirty="0" err="1" smtClean="0">
                <a:solidFill>
                  <a:schemeClr val="tx1"/>
                </a:solidFill>
                <a:latin typeface="+mn-lt"/>
                <a:ea typeface="+mn-ea"/>
                <a:cs typeface="+mn-cs"/>
              </a:rPr>
              <a:t>Podcast</a:t>
            </a:r>
            <a:r>
              <a:rPr lang="en-US" sz="1200" kern="1200" dirty="0" smtClean="0">
                <a:solidFill>
                  <a:schemeClr val="tx1"/>
                </a:solidFill>
                <a:latin typeface="+mn-lt"/>
                <a:ea typeface="+mn-ea"/>
                <a:cs typeface="+mn-cs"/>
              </a:rPr>
              <a:t> on IPV source link: </a:t>
            </a:r>
            <a:r>
              <a:rPr lang="en-US" sz="1200" kern="1200" dirty="0" smtClean="0">
                <a:solidFill>
                  <a:schemeClr val="tx1"/>
                </a:solidFill>
                <a:latin typeface="+mn-lt"/>
                <a:ea typeface="+mn-ea"/>
                <a:cs typeface="+mn-cs"/>
                <a:hlinkClick r:id="rId3"/>
              </a:rPr>
              <a:t>http://www2c.cdc.gov/podcasts/player.asp?f=7993</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--Another shorter </a:t>
            </a:r>
            <a:r>
              <a:rPr lang="en-US" sz="1200" kern="1200" dirty="0" err="1" smtClean="0">
                <a:solidFill>
                  <a:schemeClr val="tx1"/>
                </a:solidFill>
                <a:latin typeface="+mn-lt"/>
                <a:ea typeface="+mn-ea"/>
                <a:cs typeface="+mn-cs"/>
              </a:rPr>
              <a:t>Podcast</a:t>
            </a:r>
            <a:r>
              <a:rPr lang="en-US" sz="1200" kern="1200" dirty="0" smtClean="0">
                <a:solidFill>
                  <a:schemeClr val="tx1"/>
                </a:solidFill>
                <a:latin typeface="+mn-lt"/>
                <a:ea typeface="+mn-ea"/>
                <a:cs typeface="+mn-cs"/>
              </a:rPr>
              <a:t> from the CDC on sexual violence (Run time: 2:03) can be found at: </a:t>
            </a:r>
            <a:r>
              <a:rPr lang="en-US" sz="1200" kern="1200" dirty="0" smtClean="0">
                <a:solidFill>
                  <a:schemeClr val="tx1"/>
                </a:solidFill>
                <a:latin typeface="+mn-lt"/>
                <a:ea typeface="+mn-ea"/>
                <a:cs typeface="+mn-cs"/>
                <a:hlinkClick r:id="rId4"/>
              </a:rPr>
              <a:t>http://www2c.cdc.gov/podcasts/player.asp?f=6284956</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a supplement or challenge to advanced students, connect IPV with the Social-Ecological Model (from Module 6). The CDC Grand Rounds talk features a nice slide (slide #22) at the following link: </a:t>
            </a:r>
            <a:r>
              <a:rPr lang="en-US" sz="1200" kern="1200" dirty="0" smtClean="0">
                <a:solidFill>
                  <a:schemeClr val="tx1"/>
                </a:solidFill>
                <a:latin typeface="+mn-lt"/>
                <a:ea typeface="+mn-ea"/>
                <a:cs typeface="+mn-cs"/>
                <a:hlinkClick r:id="rId5"/>
              </a:rPr>
              <a:t>http://www.cdc.gov/about/grand-rounds/archives/2012/pdfs/GR_Partner_Violence_Jun19.pdf</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p>
          <a:p>
            <a:pPr marL="228600" indent="-228600">
              <a:buNone/>
            </a:pPr>
            <a:r>
              <a:rPr lang="en-US" dirty="0" err="1" smtClean="0"/>
              <a:t>RFs</a:t>
            </a:r>
            <a:r>
              <a:rPr lang="en-US" dirty="0" smtClean="0"/>
              <a:t>: depression;</a:t>
            </a:r>
            <a:r>
              <a:rPr lang="en-US" baseline="0" dirty="0" smtClean="0"/>
              <a:t> substance abuse</a:t>
            </a:r>
          </a:p>
          <a:p>
            <a:pPr marL="228600" indent="-228600">
              <a:buNone/>
            </a:pPr>
            <a:r>
              <a:rPr lang="en-US" baseline="0" dirty="0" smtClean="0"/>
              <a:t>Consequences: low self-esteem</a:t>
            </a:r>
          </a:p>
          <a:p>
            <a:pPr marL="228600" indent="-228600">
              <a:buNone/>
            </a:pPr>
            <a:r>
              <a:rPr lang="en-US" baseline="0" dirty="0" smtClean="0"/>
              <a:t>Prevention: program in school about teen dating violence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p>
          <a:p>
            <a:pPr marL="228600" indent="-228600">
              <a:buNone/>
            </a:pPr>
            <a:r>
              <a:rPr lang="en-US" dirty="0" err="1" smtClean="0"/>
              <a:t>RFs</a:t>
            </a:r>
            <a:r>
              <a:rPr lang="en-US" dirty="0" smtClean="0"/>
              <a:t>: anxiety; LGBT</a:t>
            </a:r>
            <a:r>
              <a:rPr lang="en-US" baseline="0" dirty="0" smtClean="0"/>
              <a:t> status (not in CDC PDF but students should recall the statistics from the Discuss exercise earlier in the lesson)</a:t>
            </a:r>
          </a:p>
          <a:p>
            <a:pPr marL="228600" indent="-228600">
              <a:buNone/>
            </a:pPr>
            <a:r>
              <a:rPr lang="en-US" baseline="0" dirty="0" smtClean="0"/>
              <a:t>Consequences: not directly listed, but we can infer that Ryan would have anxiety, fear, and disruption to his normal life from the stalking behavior that Paul is displaying</a:t>
            </a:r>
          </a:p>
          <a:p>
            <a:pPr marL="228600" indent="-228600">
              <a:buNone/>
            </a:pPr>
            <a:r>
              <a:rPr lang="en-US" baseline="0" dirty="0" smtClean="0"/>
              <a:t>Prevention: parental supervision, education on dating violence, and intervention</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hyperlink" Target="https://www.ncjrs.gov/pdffiles1/nij/181867.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s://www.ncjrs.gov/pdffiles1/nij/181867.pdf"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www.cdc.gov/violenceprevention/pdf/cdc_nisvs_victimization_final-a.pdf"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cdc.gov/violenceprevention/intimatepartnerviolence/definitions.html"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www2c.cdc.gov/podcasts/player.asp?f=7993"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Lesson </a:t>
            </a:r>
            <a:r>
              <a:rPr lang="en-US" dirty="0" smtClean="0"/>
              <a:t>7.4:</a:t>
            </a:r>
            <a:br>
              <a:rPr lang="en-US" dirty="0" smtClean="0"/>
            </a:br>
            <a:r>
              <a:rPr lang="en-US" dirty="0" smtClean="0"/>
              <a:t>Intimate Partner Violence</a:t>
            </a:r>
            <a:endParaRPr lang="en-US" sz="4444" dirty="0"/>
          </a:p>
        </p:txBody>
      </p:sp>
      <p:sp>
        <p:nvSpPr>
          <p:cNvPr id="3" name="Subtitle 2"/>
          <p:cNvSpPr>
            <a:spLocks noGrp="1"/>
          </p:cNvSpPr>
          <p:nvPr>
            <p:ph type="subTitle" idx="1"/>
          </p:nvPr>
        </p:nvSpPr>
        <p:spPr/>
        <p:txBody>
          <a:bodyPr/>
          <a:lstStyle/>
          <a:p>
            <a:r>
              <a:rPr lang="en-US" dirty="0" smtClean="0"/>
              <a:t>Module 7: Violence</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400" dirty="0" smtClean="0"/>
              <a:t>Obj. 7.4:  Identify risk factors, consequences, and prevention methods for intimate partner violence.</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191000" y="1096645"/>
            <a:ext cx="4445000" cy="27825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153400" cy="990600"/>
          </a:xfrm>
        </p:spPr>
        <p:txBody>
          <a:bodyPr/>
          <a:lstStyle/>
          <a:p>
            <a:r>
              <a:rPr lang="en-US" b="1" dirty="0" smtClean="0"/>
              <a:t>Homework:</a:t>
            </a:r>
            <a:endParaRPr lang="en-US" b="1" dirty="0"/>
          </a:p>
        </p:txBody>
      </p:sp>
      <p:sp>
        <p:nvSpPr>
          <p:cNvPr id="3" name="Content Placeholder 2"/>
          <p:cNvSpPr>
            <a:spLocks noGrp="1"/>
          </p:cNvSpPr>
          <p:nvPr>
            <p:ph sz="quarter" idx="1"/>
          </p:nvPr>
        </p:nvSpPr>
        <p:spPr>
          <a:xfrm>
            <a:off x="0" y="1981200"/>
            <a:ext cx="3048000" cy="4495800"/>
          </a:xfrm>
        </p:spPr>
        <p:txBody>
          <a:bodyPr>
            <a:normAutofit fontScale="92500" lnSpcReduction="20000"/>
          </a:bodyPr>
          <a:lstStyle/>
          <a:p>
            <a:r>
              <a:rPr lang="en-US" dirty="0" smtClean="0"/>
              <a:t>Create </a:t>
            </a:r>
            <a:r>
              <a:rPr lang="en-US" dirty="0" smtClean="0"/>
              <a:t>a “recipe” for a healthy </a:t>
            </a:r>
            <a:r>
              <a:rPr lang="en-US" dirty="0" smtClean="0"/>
              <a:t>relationship.</a:t>
            </a:r>
          </a:p>
          <a:p>
            <a:r>
              <a:rPr lang="en-US" dirty="0" smtClean="0"/>
              <a:t>Consider </a:t>
            </a:r>
            <a:r>
              <a:rPr lang="en-US" dirty="0" smtClean="0"/>
              <a:t>the risk factors, consequences, and prevention strategies for teen dating violence and creatively incorporate them into your recipe.</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3204497" y="77680"/>
            <a:ext cx="5878624" cy="55611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a:t>
            </a:r>
            <a:r>
              <a:rPr lang="en-US" b="1" dirty="0" smtClean="0"/>
              <a:t>Now: </a:t>
            </a:r>
            <a:r>
              <a:rPr lang="en-US" dirty="0" smtClean="0"/>
              <a:t>IPV by the Numbers…</a:t>
            </a:r>
            <a:endParaRPr lang="en-US" b="1"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1066800" y="1485900"/>
            <a:ext cx="6172200" cy="5009796"/>
          </a:xfrm>
          <a:prstGeom prst="rect">
            <a:avLst/>
          </a:prstGeom>
        </p:spPr>
      </p:pic>
      <p:sp>
        <p:nvSpPr>
          <p:cNvPr id="6" name="TextBox 5"/>
          <p:cNvSpPr txBox="1"/>
          <p:nvPr/>
        </p:nvSpPr>
        <p:spPr>
          <a:xfrm>
            <a:off x="152400" y="6488668"/>
            <a:ext cx="8059568" cy="369332"/>
          </a:xfrm>
          <a:prstGeom prst="rect">
            <a:avLst/>
          </a:prstGeom>
          <a:noFill/>
        </p:spPr>
        <p:txBody>
          <a:bodyPr wrap="none" rtlCol="0">
            <a:spAutoFit/>
          </a:bodyPr>
          <a:lstStyle/>
          <a:p>
            <a:r>
              <a:rPr lang="en-US" b="1" dirty="0" smtClean="0"/>
              <a:t>Source:</a:t>
            </a:r>
            <a:r>
              <a:rPr lang="en-US" dirty="0" smtClean="0"/>
              <a:t> U.S. Department of Justice (</a:t>
            </a:r>
            <a:r>
              <a:rPr lang="en-US" dirty="0" smtClean="0">
                <a:hlinkClick r:id="rId5"/>
              </a:rPr>
              <a:t>https://www.ncjrs.gov/pdffiles1/nij/181867.pdf</a:t>
            </a:r>
            <a:r>
              <a:rPr lang="en-US"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a:t>
            </a:r>
            <a:r>
              <a:rPr lang="en-US" b="1" dirty="0" smtClean="0"/>
              <a:t>Now: </a:t>
            </a:r>
            <a:r>
              <a:rPr lang="en-US" dirty="0" smtClean="0"/>
              <a:t>IPV </a:t>
            </a:r>
            <a:r>
              <a:rPr lang="en-US" dirty="0" smtClean="0"/>
              <a:t>by the Numbers…</a:t>
            </a:r>
            <a:endParaRPr lang="en-US" b="1" dirty="0"/>
          </a:p>
        </p:txBody>
      </p:sp>
      <p:sp>
        <p:nvSpPr>
          <p:cNvPr id="3" name="Content Placeholder 2"/>
          <p:cNvSpPr>
            <a:spLocks noGrp="1"/>
          </p:cNvSpPr>
          <p:nvPr>
            <p:ph sz="quarter" idx="1"/>
          </p:nvPr>
        </p:nvSpPr>
        <p:spPr/>
        <p:txBody>
          <a:bodyPr>
            <a:normAutofit fontScale="85000" lnSpcReduction="10000"/>
          </a:bodyPr>
          <a:lstStyle/>
          <a:p>
            <a:r>
              <a:rPr lang="en-US" dirty="0" smtClean="0"/>
              <a:t>1. What percentage of women and men, respectively, have experienced rape in their lifetime?</a:t>
            </a:r>
            <a:r>
              <a:rPr lang="en-US" dirty="0" smtClean="0"/>
              <a:t>  </a:t>
            </a:r>
            <a:endParaRPr lang="en-US" dirty="0" smtClean="0"/>
          </a:p>
          <a:p>
            <a:r>
              <a:rPr lang="en-US" dirty="0" smtClean="0"/>
              <a:t>2. What percentage of women have experienced stalking in the previous 12 months?</a:t>
            </a:r>
            <a:r>
              <a:rPr lang="en-US" dirty="0" smtClean="0"/>
              <a:t>  </a:t>
            </a:r>
            <a:endParaRPr lang="en-US" dirty="0" smtClean="0"/>
          </a:p>
          <a:p>
            <a:r>
              <a:rPr lang="en-US" dirty="0" smtClean="0"/>
              <a:t>3. What percentage of men have experienced physical assault in their lifetime?</a:t>
            </a:r>
            <a:r>
              <a:rPr lang="en-US" dirty="0" smtClean="0"/>
              <a:t>  </a:t>
            </a:r>
            <a:endParaRPr lang="en-US" dirty="0" smtClean="0"/>
          </a:p>
          <a:p>
            <a:r>
              <a:rPr lang="en-US" dirty="0" smtClean="0"/>
              <a:t>4. Which type of victimization is most common for women</a:t>
            </a:r>
            <a:r>
              <a:rPr lang="en-US" dirty="0" smtClean="0"/>
              <a:t>? </a:t>
            </a:r>
            <a:endParaRPr lang="en-US" dirty="0" smtClean="0"/>
          </a:p>
          <a:p>
            <a:r>
              <a:rPr lang="en-US" dirty="0" smtClean="0"/>
              <a:t>5. Do you think most people are aware of the rates of these acts of intimate partner violence? Why or why not?</a:t>
            </a:r>
            <a:r>
              <a:rPr lang="en-US" dirty="0" smtClean="0"/>
              <a:t>  </a:t>
            </a:r>
            <a:endParaRPr lang="en-US" dirty="0" smtClean="0"/>
          </a:p>
          <a:p>
            <a:r>
              <a:rPr lang="en-US" dirty="0" smtClean="0"/>
              <a:t>6. What are the implications of the level of awareness you believe exists around intimate partner violence?</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
        <p:nvSpPr>
          <p:cNvPr id="6" name="TextBox 5"/>
          <p:cNvSpPr txBox="1"/>
          <p:nvPr/>
        </p:nvSpPr>
        <p:spPr>
          <a:xfrm>
            <a:off x="152400" y="6488668"/>
            <a:ext cx="8059568" cy="369332"/>
          </a:xfrm>
          <a:prstGeom prst="rect">
            <a:avLst/>
          </a:prstGeom>
          <a:noFill/>
        </p:spPr>
        <p:txBody>
          <a:bodyPr wrap="none" rtlCol="0">
            <a:spAutoFit/>
          </a:bodyPr>
          <a:lstStyle/>
          <a:p>
            <a:r>
              <a:rPr lang="en-US" b="1" dirty="0" smtClean="0"/>
              <a:t>Source:</a:t>
            </a:r>
            <a:r>
              <a:rPr lang="en-US" dirty="0" smtClean="0"/>
              <a:t> U.S. Department of Justice (</a:t>
            </a:r>
            <a:r>
              <a:rPr lang="en-US" dirty="0" smtClean="0">
                <a:hlinkClick r:id="rId4"/>
              </a:rPr>
              <a:t>https://www.ncjrs.gov/pdffiles1/nij/181867.pdf</a:t>
            </a:r>
            <a:r>
              <a:rPr lang="en-US" dirty="0" smtClean="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5322" y="198540"/>
            <a:ext cx="8153400" cy="990600"/>
          </a:xfrm>
        </p:spPr>
        <p:txBody>
          <a:bodyPr>
            <a:normAutofit/>
          </a:bodyPr>
          <a:lstStyle/>
          <a:p>
            <a:r>
              <a:rPr lang="en-US" dirty="0" smtClean="0"/>
              <a:t>Victimization by Sexual Orientation</a:t>
            </a:r>
            <a:endParaRPr lang="en-US" b="1" dirty="0"/>
          </a:p>
        </p:txBody>
      </p:sp>
      <p:sp>
        <p:nvSpPr>
          <p:cNvPr id="3" name="Content Placeholder 2"/>
          <p:cNvSpPr>
            <a:spLocks noGrp="1"/>
          </p:cNvSpPr>
          <p:nvPr>
            <p:ph sz="quarter" idx="1"/>
          </p:nvPr>
        </p:nvSpPr>
        <p:spPr>
          <a:xfrm>
            <a:off x="228600" y="1600200"/>
            <a:ext cx="8537448" cy="4857198"/>
          </a:xfrm>
        </p:spPr>
        <p:txBody>
          <a:bodyPr>
            <a:normAutofit fontScale="70000" lnSpcReduction="20000"/>
          </a:bodyPr>
          <a:lstStyle/>
          <a:p>
            <a:r>
              <a:rPr lang="en-US" sz="2880" dirty="0" smtClean="0"/>
              <a:t>Sexual </a:t>
            </a:r>
            <a:r>
              <a:rPr lang="en-US" sz="2880" dirty="0" smtClean="0"/>
              <a:t>minority respondents reported levels of intimate partner violence</a:t>
            </a:r>
            <a:r>
              <a:rPr lang="en-US" sz="2880" dirty="0" smtClean="0"/>
              <a:t> at </a:t>
            </a:r>
            <a:r>
              <a:rPr lang="en-US" sz="2880" dirty="0" smtClean="0"/>
              <a:t>rates equal to or higher than those of heterosexuals. </a:t>
            </a:r>
            <a:endParaRPr lang="en-US" sz="2880" dirty="0" smtClean="0"/>
          </a:p>
          <a:p>
            <a:r>
              <a:rPr lang="en-US" sz="2880" dirty="0" smtClean="0"/>
              <a:t>44% of </a:t>
            </a:r>
            <a:r>
              <a:rPr lang="en-US" sz="2880" dirty="0" smtClean="0"/>
              <a:t>lesbian women, 61% of bisexual women, and 35% of</a:t>
            </a:r>
            <a:r>
              <a:rPr lang="en-US" sz="2880" dirty="0" smtClean="0"/>
              <a:t> heterosexual </a:t>
            </a:r>
            <a:r>
              <a:rPr lang="en-US" sz="2880" dirty="0" smtClean="0"/>
              <a:t>women experienced rape, physical violence, and/or stalking by an</a:t>
            </a:r>
            <a:r>
              <a:rPr lang="en-US" sz="2880" dirty="0" smtClean="0"/>
              <a:t> intimate </a:t>
            </a:r>
            <a:r>
              <a:rPr lang="en-US" sz="2880" dirty="0" smtClean="0"/>
              <a:t>partner in their lifetime. </a:t>
            </a:r>
            <a:endParaRPr lang="en-US" sz="2880" dirty="0" smtClean="0"/>
          </a:p>
          <a:p>
            <a:r>
              <a:rPr lang="en-US" sz="2880" dirty="0" smtClean="0"/>
              <a:t>26% of </a:t>
            </a:r>
            <a:r>
              <a:rPr lang="en-US" sz="2880" dirty="0" smtClean="0"/>
              <a:t>gay men, 37% of bisexual men, and 29% of heterosexual</a:t>
            </a:r>
            <a:r>
              <a:rPr lang="en-US" sz="2880" dirty="0" smtClean="0"/>
              <a:t> men </a:t>
            </a:r>
            <a:r>
              <a:rPr lang="en-US" sz="2880" dirty="0" smtClean="0"/>
              <a:t>experienced rape, physical violence, and/or stalking by an intimate partner</a:t>
            </a:r>
            <a:r>
              <a:rPr lang="en-US" sz="2880" dirty="0" smtClean="0"/>
              <a:t> at </a:t>
            </a:r>
            <a:r>
              <a:rPr lang="en-US" sz="2880" dirty="0" smtClean="0"/>
              <a:t>some point in their lifetime. </a:t>
            </a:r>
            <a:endParaRPr lang="en-US" sz="2880" dirty="0" smtClean="0"/>
          </a:p>
          <a:p>
            <a:r>
              <a:rPr lang="en-US" sz="2880" dirty="0" smtClean="0"/>
              <a:t>Approximately </a:t>
            </a:r>
            <a:r>
              <a:rPr lang="en-US" sz="2880" dirty="0" smtClean="0"/>
              <a:t>1 in 5 bisexual women (22%) and nearly 1 in 10 heterosexual</a:t>
            </a:r>
            <a:r>
              <a:rPr lang="en-US" sz="2880" dirty="0" smtClean="0"/>
              <a:t> women </a:t>
            </a:r>
            <a:r>
              <a:rPr lang="en-US" sz="2880" dirty="0" smtClean="0"/>
              <a:t>(9%) have been raped by an intimate partner in their lifetime</a:t>
            </a:r>
            <a:r>
              <a:rPr lang="en-US" sz="2571" dirty="0" smtClean="0"/>
              <a:t>.</a:t>
            </a:r>
            <a:r>
              <a:rPr lang="en-US" sz="2571" dirty="0" smtClean="0"/>
              <a:t> </a:t>
            </a:r>
            <a:r>
              <a:rPr lang="en-US" dirty="0" smtClean="0">
                <a:solidFill>
                  <a:srgbClr val="0000FF"/>
                </a:solidFill>
              </a:rPr>
              <a:t> </a:t>
            </a:r>
            <a:endParaRPr lang="en-US" dirty="0" smtClean="0">
              <a:solidFill>
                <a:srgbClr val="0000FF"/>
              </a:solidFill>
            </a:endParaRPr>
          </a:p>
          <a:p>
            <a:r>
              <a:rPr lang="en-US" sz="4480" b="1" dirty="0" smtClean="0">
                <a:solidFill>
                  <a:srgbClr val="0000FF"/>
                </a:solidFill>
              </a:rPr>
              <a:t>How might greater awareness of intimate partner violence experienced by lesbian, gay, and bisexual men and women improve health </a:t>
            </a:r>
            <a:r>
              <a:rPr lang="en-US" sz="4480" b="1" dirty="0" smtClean="0">
                <a:solidFill>
                  <a:srgbClr val="0000FF"/>
                </a:solidFill>
              </a:rPr>
              <a:t>outcomes</a:t>
            </a:r>
            <a:r>
              <a:rPr lang="en-US" sz="4480" b="1" dirty="0" smtClean="0">
                <a:solidFill>
                  <a:srgbClr val="0000FF"/>
                </a:solidFill>
              </a:rPr>
              <a:t>?</a:t>
            </a:r>
            <a:endParaRPr lang="en-US" sz="4480" dirty="0" smtClean="0">
              <a:solidFill>
                <a:srgbClr val="0000FF"/>
              </a:solidFill>
            </a:endParaRPr>
          </a:p>
        </p:txBody>
      </p:sp>
      <p:pic>
        <p:nvPicPr>
          <p:cNvPr id="4" name="Picture 3"/>
          <p:cNvPicPr>
            <a:picLocks noChangeAspect="1"/>
          </p:cNvPicPr>
          <p:nvPr/>
        </p:nvPicPr>
        <p:blipFill>
          <a:blip r:embed="rId3"/>
          <a:stretch>
            <a:fillRect/>
          </a:stretch>
        </p:blipFill>
        <p:spPr>
          <a:xfrm>
            <a:off x="8254219" y="292369"/>
            <a:ext cx="749300" cy="553831"/>
          </a:xfrm>
          <a:prstGeom prst="rect">
            <a:avLst/>
          </a:prstGeom>
        </p:spPr>
      </p:pic>
      <p:sp>
        <p:nvSpPr>
          <p:cNvPr id="5" name="TextBox 4"/>
          <p:cNvSpPr txBox="1"/>
          <p:nvPr/>
        </p:nvSpPr>
        <p:spPr>
          <a:xfrm>
            <a:off x="0" y="6457398"/>
            <a:ext cx="7520007" cy="307777"/>
          </a:xfrm>
          <a:prstGeom prst="rect">
            <a:avLst/>
          </a:prstGeom>
          <a:noFill/>
        </p:spPr>
        <p:txBody>
          <a:bodyPr wrap="none" rtlCol="0">
            <a:spAutoFit/>
          </a:bodyPr>
          <a:lstStyle/>
          <a:p>
            <a:r>
              <a:rPr lang="en-US" sz="1400" b="1" dirty="0" smtClean="0"/>
              <a:t>Source:</a:t>
            </a:r>
            <a:r>
              <a:rPr lang="en-US" sz="1400" dirty="0" smtClean="0"/>
              <a:t> CDC, NISVS (</a:t>
            </a:r>
            <a:r>
              <a:rPr lang="en-US" sz="1400" dirty="0" smtClean="0">
                <a:hlinkClick r:id="rId4"/>
              </a:rPr>
              <a:t>http://www.cdc.gov/violenceprevention/pdf/cdc_nisvs_victimization_final-a.pdf</a:t>
            </a:r>
            <a:r>
              <a:rPr lang="en-US" sz="1400" dirty="0" smtClean="0"/>
              <a:t>)</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IPV?</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Intimate partner violence (IPV) is a serious, preventable public health problem that affects millions of Americans. The term "intimate partner violence" describes physical, sexual, or psychological harm by a current or former partner or spouse. This type of violence can occur among heterosexual or same-sex couples and does not require sexual intimacy. IPV can vary in frequency and severity. It occurs on a continuum, ranging from one hit that may or may not impact the victim to chronic, severe battering</a:t>
            </a:r>
            <a:r>
              <a:rPr lang="en-US" dirty="0" smtClean="0"/>
              <a:t>. </a:t>
            </a:r>
            <a:endParaRPr lang="en-US" dirty="0" smtClean="0"/>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TextBox 4"/>
          <p:cNvSpPr txBox="1"/>
          <p:nvPr/>
        </p:nvSpPr>
        <p:spPr>
          <a:xfrm>
            <a:off x="0" y="6528808"/>
            <a:ext cx="9220794" cy="338554"/>
          </a:xfrm>
          <a:prstGeom prst="rect">
            <a:avLst/>
          </a:prstGeom>
          <a:noFill/>
        </p:spPr>
        <p:txBody>
          <a:bodyPr wrap="none" rtlCol="0">
            <a:spAutoFit/>
          </a:bodyPr>
          <a:lstStyle/>
          <a:p>
            <a:r>
              <a:rPr lang="en-US" sz="1600" b="1" dirty="0" smtClean="0"/>
              <a:t>Source</a:t>
            </a:r>
            <a:r>
              <a:rPr lang="en-US" sz="1600" dirty="0" smtClean="0"/>
              <a:t>: CDC, IPV Definitions (</a:t>
            </a:r>
            <a:r>
              <a:rPr lang="en-US" sz="1600" dirty="0" smtClean="0">
                <a:hlinkClick r:id="rId4"/>
              </a:rPr>
              <a:t>http://www.cdc.gov/violenceprevention/intimatepartnerviolence/definitions.html</a:t>
            </a:r>
            <a:r>
              <a:rPr lang="en-US" sz="1600"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“When Closeness Goes Wrong”</a:t>
            </a:r>
            <a:endParaRPr lang="en-US" b="1" i="1" dirty="0"/>
          </a:p>
        </p:txBody>
      </p:sp>
      <p:pic>
        <p:nvPicPr>
          <p:cNvPr id="5" name="Picture 4"/>
          <p:cNvPicPr>
            <a:picLocks noChangeAspect="1"/>
          </p:cNvPicPr>
          <p:nvPr/>
        </p:nvPicPr>
        <p:blipFill>
          <a:blip r:embed="rId3"/>
          <a:stretch>
            <a:fillRect/>
          </a:stretch>
        </p:blipFill>
        <p:spPr>
          <a:xfrm>
            <a:off x="8048239" y="5588662"/>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a:bodyPr>
          <a:lstStyle/>
          <a:p>
            <a:r>
              <a:rPr lang="en-US" sz="2000" dirty="0" smtClean="0"/>
              <a:t>Listen </a:t>
            </a:r>
            <a:r>
              <a:rPr lang="en-US" sz="2000" dirty="0" smtClean="0"/>
              <a:t>to the </a:t>
            </a:r>
            <a:r>
              <a:rPr lang="en-US" sz="2000" i="1" dirty="0" smtClean="0"/>
              <a:t>A Cup of Health with CDC</a:t>
            </a:r>
            <a:r>
              <a:rPr lang="en-US" sz="2000" dirty="0" smtClean="0"/>
              <a:t> </a:t>
            </a:r>
            <a:r>
              <a:rPr lang="en-US" sz="2000" dirty="0" err="1" smtClean="0"/>
              <a:t>podcast</a:t>
            </a:r>
            <a:r>
              <a:rPr lang="en-US" sz="2000" dirty="0" smtClean="0"/>
              <a:t>, “When Closeness Goes Wrong” (Runtime:</a:t>
            </a:r>
            <a:r>
              <a:rPr lang="en-US" sz="2000" dirty="0" smtClean="0"/>
              <a:t> 8</a:t>
            </a:r>
            <a:r>
              <a:rPr lang="en-US" sz="2000" dirty="0" smtClean="0"/>
              <a:t>:22) about IPV with Dr. Michelle Black. As you listen, answer the questions below:</a:t>
            </a:r>
            <a:endParaRPr lang="en-US" sz="2400" dirty="0" smtClean="0"/>
          </a:p>
          <a:p>
            <a:pPr lvl="1"/>
            <a:r>
              <a:rPr lang="en-US" sz="3200" dirty="0" smtClean="0"/>
              <a:t>What are the effects of IPV?</a:t>
            </a:r>
            <a:endParaRPr lang="en-US" sz="3600" dirty="0" smtClean="0"/>
          </a:p>
          <a:p>
            <a:pPr lvl="1"/>
            <a:r>
              <a:rPr lang="en-US" sz="3200" dirty="0" smtClean="0"/>
              <a:t>Is IPV usually a one-time event?</a:t>
            </a:r>
            <a:endParaRPr lang="en-US" sz="3600" dirty="0" smtClean="0"/>
          </a:p>
          <a:p>
            <a:pPr lvl="1"/>
            <a:r>
              <a:rPr lang="en-US" sz="3200" dirty="0" smtClean="0"/>
              <a:t>Are victims of IPV willing to talk openly about the issue?</a:t>
            </a:r>
            <a:endParaRPr lang="en-US" sz="3600" dirty="0" smtClean="0"/>
          </a:p>
          <a:p>
            <a:pPr lvl="1"/>
            <a:r>
              <a:rPr lang="en-US" sz="3200" dirty="0" smtClean="0"/>
              <a:t>Why might IPV be linked with chronic disease?</a:t>
            </a:r>
            <a:endParaRPr lang="en-US" sz="3600" dirty="0" smtClean="0"/>
          </a:p>
          <a:p>
            <a:endParaRPr lang="en-US" b="1" dirty="0"/>
          </a:p>
        </p:txBody>
      </p:sp>
      <p:sp>
        <p:nvSpPr>
          <p:cNvPr id="6" name="TextBox 5"/>
          <p:cNvSpPr txBox="1"/>
          <p:nvPr/>
        </p:nvSpPr>
        <p:spPr>
          <a:xfrm>
            <a:off x="0" y="6446194"/>
            <a:ext cx="8545929" cy="338554"/>
          </a:xfrm>
          <a:prstGeom prst="rect">
            <a:avLst/>
          </a:prstGeom>
          <a:noFill/>
        </p:spPr>
        <p:txBody>
          <a:bodyPr wrap="none" rtlCol="0">
            <a:spAutoFit/>
          </a:bodyPr>
          <a:lstStyle/>
          <a:p>
            <a:r>
              <a:rPr lang="en-US" sz="1600" dirty="0" smtClean="0"/>
              <a:t>CDC A Cup of Health </a:t>
            </a:r>
            <a:r>
              <a:rPr lang="en-US" sz="1600" dirty="0" err="1" smtClean="0"/>
              <a:t>Podcast</a:t>
            </a:r>
            <a:r>
              <a:rPr lang="en-US" sz="1600" dirty="0" smtClean="0"/>
              <a:t> on IPV source link: </a:t>
            </a:r>
            <a:r>
              <a:rPr lang="en-US" sz="1600" dirty="0" smtClean="0">
                <a:hlinkClick r:id="rId4"/>
              </a:rPr>
              <a:t>http://www2c.cdc.gov/podcasts/player.asp?f=7993</a:t>
            </a:r>
            <a:endParaRPr lang="en-US" sz="16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Teen Dating Violence</a:t>
            </a:r>
            <a:endParaRPr lang="en-US" b="1" dirty="0"/>
          </a:p>
        </p:txBody>
      </p:sp>
      <p:sp>
        <p:nvSpPr>
          <p:cNvPr id="3" name="Content Placeholder 2"/>
          <p:cNvSpPr>
            <a:spLocks noGrp="1"/>
          </p:cNvSpPr>
          <p:nvPr>
            <p:ph sz="quarter" idx="1"/>
          </p:nvPr>
        </p:nvSpPr>
        <p:spPr>
          <a:xfrm>
            <a:off x="612648" y="1600200"/>
            <a:ext cx="8153400" cy="1295400"/>
          </a:xfrm>
        </p:spPr>
        <p:txBody>
          <a:bodyPr>
            <a:normAutofit/>
          </a:bodyPr>
          <a:lstStyle/>
          <a:p>
            <a:r>
              <a:rPr lang="en-US" sz="2000" dirty="0" smtClean="0"/>
              <a:t>Read the handout entitled </a:t>
            </a:r>
            <a:r>
              <a:rPr lang="en-US" sz="2000" b="1" dirty="0" smtClean="0"/>
              <a:t>“Understanding Teen Dating Violence” </a:t>
            </a:r>
            <a:r>
              <a:rPr lang="en-US" sz="2000" dirty="0" smtClean="0"/>
              <a:t>and use the information to complete the chart below on teen dating violence.</a:t>
            </a:r>
          </a:p>
          <a:p>
            <a:endParaRPr lang="en-US" b="1" dirty="0"/>
          </a:p>
        </p:txBody>
      </p:sp>
      <p:pic>
        <p:nvPicPr>
          <p:cNvPr id="5" name="Picture 4"/>
          <p:cNvPicPr>
            <a:picLocks noChangeAspect="1"/>
          </p:cNvPicPr>
          <p:nvPr/>
        </p:nvPicPr>
        <p:blipFill>
          <a:blip r:embed="rId3"/>
          <a:stretch>
            <a:fillRect/>
          </a:stretch>
        </p:blipFill>
        <p:spPr>
          <a:xfrm>
            <a:off x="7464541" y="228600"/>
            <a:ext cx="1301507" cy="841218"/>
          </a:xfrm>
          <a:prstGeom prst="rect">
            <a:avLst/>
          </a:prstGeom>
        </p:spPr>
      </p:pic>
      <p:pic>
        <p:nvPicPr>
          <p:cNvPr id="6" name="Picture 5"/>
          <p:cNvPicPr>
            <a:picLocks noChangeAspect="1"/>
          </p:cNvPicPr>
          <p:nvPr/>
        </p:nvPicPr>
        <p:blipFill>
          <a:blip r:embed="rId4"/>
          <a:stretch>
            <a:fillRect/>
          </a:stretch>
        </p:blipFill>
        <p:spPr>
          <a:xfrm>
            <a:off x="136151" y="2468396"/>
            <a:ext cx="8903120" cy="426431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Teen Dating Violence: </a:t>
            </a:r>
            <a:r>
              <a:rPr lang="en-US" dirty="0" smtClean="0"/>
              <a:t>Scenario 1</a:t>
            </a:r>
            <a:endParaRPr lang="en-US" dirty="0"/>
          </a:p>
        </p:txBody>
      </p:sp>
      <p:pic>
        <p:nvPicPr>
          <p:cNvPr id="6" name="Picture 5"/>
          <p:cNvPicPr>
            <a:picLocks noChangeAspect="1"/>
          </p:cNvPicPr>
          <p:nvPr/>
        </p:nvPicPr>
        <p:blipFill>
          <a:blip r:embed="rId3"/>
          <a:stretch>
            <a:fillRect/>
          </a:stretch>
        </p:blipFill>
        <p:spPr>
          <a:xfrm>
            <a:off x="8416239" y="6075871"/>
            <a:ext cx="614343" cy="654409"/>
          </a:xfrm>
          <a:prstGeom prst="rect">
            <a:avLst/>
          </a:prstGeom>
        </p:spPr>
      </p:pic>
      <p:sp>
        <p:nvSpPr>
          <p:cNvPr id="5" name="Content Placeholder 2"/>
          <p:cNvSpPr>
            <a:spLocks noGrp="1"/>
          </p:cNvSpPr>
          <p:nvPr>
            <p:ph sz="quarter" idx="1"/>
          </p:nvPr>
        </p:nvSpPr>
        <p:spPr>
          <a:xfrm>
            <a:off x="612648" y="1600200"/>
            <a:ext cx="8153400" cy="3962400"/>
          </a:xfrm>
        </p:spPr>
        <p:txBody>
          <a:bodyPr>
            <a:normAutofit/>
          </a:bodyPr>
          <a:lstStyle/>
          <a:p>
            <a:r>
              <a:rPr lang="en-US" sz="2400" dirty="0" err="1" smtClean="0"/>
              <a:t>Julisa</a:t>
            </a:r>
            <a:r>
              <a:rPr lang="en-US" sz="2400" dirty="0" smtClean="0"/>
              <a:t> </a:t>
            </a:r>
            <a:r>
              <a:rPr lang="en-US" sz="2400" dirty="0" smtClean="0"/>
              <a:t>has recently been diagnosed with clinical depression. She goes out and binge drinks nearly every weekend with her boyfriend and friends. When she drinks, her boyfriend often pressures her to have sex, even when she doesn’t want to. He also make rude an inappropriate comments about her in front of all of their friends, which make her feel bad about herself. </a:t>
            </a:r>
            <a:r>
              <a:rPr lang="en-US" sz="2400" dirty="0" err="1" smtClean="0"/>
              <a:t>Julisa</a:t>
            </a:r>
            <a:r>
              <a:rPr lang="en-US" sz="2400" dirty="0" smtClean="0"/>
              <a:t> recently started a health course in school and learned about the signs of being in an abusing teen dating relationship. She now realizes she should get out of the relationship.</a:t>
            </a:r>
          </a:p>
          <a:p>
            <a:endParaRPr lang="en-US" b="1" dirty="0"/>
          </a:p>
        </p:txBody>
      </p:sp>
      <p:pic>
        <p:nvPicPr>
          <p:cNvPr id="7" name="Picture 6"/>
          <p:cNvPicPr>
            <a:picLocks noChangeAspect="1"/>
          </p:cNvPicPr>
          <p:nvPr/>
        </p:nvPicPr>
        <p:blipFill>
          <a:blip r:embed="rId4"/>
          <a:stretch>
            <a:fillRect/>
          </a:stretch>
        </p:blipFill>
        <p:spPr>
          <a:xfrm>
            <a:off x="403098" y="5063576"/>
            <a:ext cx="8362950" cy="99804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Teen Dating Violence: </a:t>
            </a:r>
            <a:r>
              <a:rPr lang="en-US" dirty="0" smtClean="0"/>
              <a:t>Scenario 2</a:t>
            </a:r>
            <a:endParaRPr lang="en-US" dirty="0"/>
          </a:p>
        </p:txBody>
      </p:sp>
      <p:pic>
        <p:nvPicPr>
          <p:cNvPr id="6" name="Picture 5"/>
          <p:cNvPicPr>
            <a:picLocks noChangeAspect="1"/>
          </p:cNvPicPr>
          <p:nvPr/>
        </p:nvPicPr>
        <p:blipFill>
          <a:blip r:embed="rId3"/>
          <a:stretch>
            <a:fillRect/>
          </a:stretch>
        </p:blipFill>
        <p:spPr>
          <a:xfrm>
            <a:off x="8416239" y="6075871"/>
            <a:ext cx="614343" cy="654409"/>
          </a:xfrm>
          <a:prstGeom prst="rect">
            <a:avLst/>
          </a:prstGeom>
        </p:spPr>
      </p:pic>
      <p:sp>
        <p:nvSpPr>
          <p:cNvPr id="5" name="Content Placeholder 2"/>
          <p:cNvSpPr>
            <a:spLocks noGrp="1"/>
          </p:cNvSpPr>
          <p:nvPr>
            <p:ph sz="quarter" idx="1"/>
          </p:nvPr>
        </p:nvSpPr>
        <p:spPr>
          <a:xfrm>
            <a:off x="612648" y="1600200"/>
            <a:ext cx="8153400" cy="3962400"/>
          </a:xfrm>
        </p:spPr>
        <p:txBody>
          <a:bodyPr>
            <a:normAutofit/>
          </a:bodyPr>
          <a:lstStyle/>
          <a:p>
            <a:r>
              <a:rPr lang="en-US" sz="2000" dirty="0" smtClean="0"/>
              <a:t>Ryan suffers from severe anxiety, but has learned to cope with the symptoms in his teen years. He recently came out to his friends and family. He has not had a close relationship with another boy before, but decided to go on a date with another boy, Paul, who expressed interest in a relationship. He quickly realized that the relationship would not work, and tried to end things. But since then, Paul has not stopped calling, </a:t>
            </a:r>
            <a:r>
              <a:rPr lang="en-US" sz="2000" dirty="0" err="1" smtClean="0"/>
              <a:t>texting</a:t>
            </a:r>
            <a:r>
              <a:rPr lang="en-US" sz="2000" dirty="0" smtClean="0"/>
              <a:t>, and seems to track his every movement on social media. He asks Paul to lay off, but this only makes him pursue Ryan even more. Ryan’s mom notices something is wrong and reports the boys behavior to his parents and school officials.</a:t>
            </a:r>
          </a:p>
          <a:p>
            <a:endParaRPr lang="en-US" b="1" dirty="0"/>
          </a:p>
        </p:txBody>
      </p:sp>
      <p:pic>
        <p:nvPicPr>
          <p:cNvPr id="7" name="Picture 6"/>
          <p:cNvPicPr>
            <a:picLocks noChangeAspect="1"/>
          </p:cNvPicPr>
          <p:nvPr/>
        </p:nvPicPr>
        <p:blipFill>
          <a:blip r:embed="rId4"/>
          <a:stretch>
            <a:fillRect/>
          </a:stretch>
        </p:blipFill>
        <p:spPr>
          <a:xfrm>
            <a:off x="403098" y="5063576"/>
            <a:ext cx="8362950" cy="99804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3672</TotalTime>
  <Words>1494</Words>
  <Application>Microsoft Macintosh PowerPoint</Application>
  <PresentationFormat>On-screen Show (4:3)</PresentationFormat>
  <Paragraphs>74</Paragraphs>
  <Slides>10</Slides>
  <Notes>10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Median</vt:lpstr>
      <vt:lpstr>Lesson 7.4: Intimate Partner Violence</vt:lpstr>
      <vt:lpstr>Do Now: IPV by the Numbers…</vt:lpstr>
      <vt:lpstr>Do Now: IPV by the Numbers…</vt:lpstr>
      <vt:lpstr>Victimization by Sexual Orientation</vt:lpstr>
      <vt:lpstr>What is IPV?</vt:lpstr>
      <vt:lpstr>“When Closeness Goes Wrong”</vt:lpstr>
      <vt:lpstr>Teen Dating Violence</vt:lpstr>
      <vt:lpstr>Teen Dating Violence: Scenario 1</vt:lpstr>
      <vt:lpstr>Teen Dating Violence: Scenario 2</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84</cp:revision>
  <dcterms:created xsi:type="dcterms:W3CDTF">2014-02-27T17:19:55Z</dcterms:created>
  <dcterms:modified xsi:type="dcterms:W3CDTF">2014-02-28T00:47:08Z</dcterms:modified>
</cp:coreProperties>
</file>