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9" r:id="rId6"/>
    <p:sldId id="271" r:id="rId7"/>
    <p:sldId id="272" r:id="rId8"/>
    <p:sldId id="273" r:id="rId9"/>
    <p:sldId id="274" r:id="rId10"/>
    <p:sldId id="270" r:id="rId11"/>
    <p:sldId id="266"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extLst>
      <p:ext uri="{BB962C8B-B14F-4D97-AF65-F5344CB8AC3E}">
        <p14:creationId xmlns:p14="http://schemas.microsoft.com/office/powerpoint/2010/main" val="23414217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This lesson will engage students in thinking about what rural health is, by examining their own community and health experiences, focusing on both</a:t>
            </a:r>
            <a:r>
              <a:rPr lang="en-US" baseline="0" dirty="0" smtClean="0"/>
              <a:t> the positive assets of the community as well as the challenges and disparities, and reading a call to action from the leader of our nation. Students will begin with a fun exercise in brainstorming, where they’ll design </a:t>
            </a:r>
            <a:r>
              <a:rPr lang="en-US" baseline="0" dirty="0" err="1" smtClean="0"/>
              <a:t>instagram</a:t>
            </a:r>
            <a:r>
              <a:rPr lang="en-US" baseline="0" dirty="0" smtClean="0"/>
              <a:t> photo squares representing one aspect of rural health. Next they will get grounded in a few basic definitions, followed by a chance to identify assets and challenges relating to rural health in three vignettes and an opportunity to create their own vignette. Finally, they will read a letter from the President describing more of the assets and challenges common in rural health.</a:t>
            </a:r>
            <a:endParaRPr lang="en-US" dirty="0" smtClean="0"/>
          </a:p>
          <a:p>
            <a:endParaRPr lang="en-US" dirty="0" smtClean="0"/>
          </a:p>
          <a:p>
            <a:r>
              <a:rPr lang="en-US" dirty="0" smtClean="0"/>
              <a:t>Image source:  http://www.flickr.com/photos/28549294@N05/3224708424/in/set-72157612891773241/</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having students read twice:</a:t>
            </a:r>
            <a:r>
              <a:rPr lang="en-US" baseline="0" dirty="0" smtClean="0"/>
              <a:t>  1</a:t>
            </a:r>
            <a:r>
              <a:rPr lang="en-US" baseline="30000" dirty="0" smtClean="0"/>
              <a:t>st</a:t>
            </a:r>
            <a:r>
              <a:rPr lang="en-US" baseline="0" dirty="0" smtClean="0"/>
              <a:t> </a:t>
            </a:r>
            <a:r>
              <a:rPr lang="en-US" dirty="0" smtClean="0"/>
              <a:t>read: Teacher (or strong</a:t>
            </a:r>
            <a:r>
              <a:rPr lang="en-US" baseline="0" dirty="0" smtClean="0"/>
              <a:t> reader) stands and reads letter</a:t>
            </a:r>
            <a:r>
              <a:rPr lang="en-US" dirty="0" smtClean="0"/>
              <a:t> aloud</a:t>
            </a:r>
            <a:r>
              <a:rPr lang="en-US" baseline="0" dirty="0" smtClean="0"/>
              <a:t> to the class, but all writing utensils are down and students are just listening.  2</a:t>
            </a:r>
            <a:r>
              <a:rPr lang="en-US" baseline="30000" dirty="0" smtClean="0"/>
              <a:t>nd</a:t>
            </a:r>
            <a:r>
              <a:rPr lang="en-US" baseline="0" dirty="0" smtClean="0"/>
              <a:t> read: Students in pairs or as individuals can re-read to mark for assets and needs. After they finish, new assets and needs can be added to the board or butcher paper.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The</a:t>
            </a:r>
            <a:r>
              <a:rPr lang="en-US" baseline="0" dirty="0" smtClean="0"/>
              <a:t> recall of one asset and one need is the primary form of the assessment, but the added layer is articulating the significance. WHY is this an important asset or need? Students may not have evidence on hand (although if time and technology permit, they could be allowed to look up a statistic or fact), but they can use logic or their experiences to rationalize.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assignment is to encourage students to consider exploring what rural health is all about in an engaging way.</a:t>
            </a:r>
          </a:p>
          <a:p>
            <a:r>
              <a:rPr lang="en-US" baseline="0" dirty="0" smtClean="0"/>
              <a:t>Instruct students on HOW to share photos if they choose the first option.  Here are some ideas: </a:t>
            </a:r>
          </a:p>
          <a:p>
            <a:pPr marL="228600" indent="-228600">
              <a:buAutoNum type="arabicParenR"/>
            </a:pPr>
            <a:r>
              <a:rPr lang="en-US" baseline="0" dirty="0" smtClean="0"/>
              <a:t>EMAIL: have all students email you their 3 photos and captions; </a:t>
            </a:r>
          </a:p>
          <a:p>
            <a:pPr marL="228600" indent="-228600">
              <a:buAutoNum type="arabicParenR"/>
            </a:pPr>
            <a:r>
              <a:rPr lang="en-US" baseline="0" dirty="0" smtClean="0"/>
              <a:t>COURSE SITE OR FACEBOOK PAGE: have them upload to a course site or a </a:t>
            </a:r>
            <a:r>
              <a:rPr lang="en-US" baseline="0" dirty="0" err="1" smtClean="0"/>
              <a:t>facebook</a:t>
            </a:r>
            <a:r>
              <a:rPr lang="en-US" baseline="0" dirty="0" smtClean="0"/>
              <a:t> page created for the class (excellent option for sharing with their fellow classmates)</a:t>
            </a:r>
          </a:p>
          <a:p>
            <a:pPr marL="228600" indent="-228600">
              <a:buAutoNum type="arabicParenR"/>
            </a:pPr>
            <a:r>
              <a:rPr lang="en-US" baseline="0" dirty="0" smtClean="0"/>
              <a:t>HASHTAGS ON INSTAGRAM: have them add a unique </a:t>
            </a:r>
            <a:r>
              <a:rPr lang="en-US" baseline="0" dirty="0" err="1" smtClean="0"/>
              <a:t>hashtag</a:t>
            </a:r>
            <a:r>
              <a:rPr lang="en-US" baseline="0" dirty="0" smtClean="0"/>
              <a:t> (ex: #</a:t>
            </a:r>
            <a:r>
              <a:rPr lang="en-US" baseline="0" dirty="0" err="1" smtClean="0"/>
              <a:t>ruralhealthimages</a:t>
            </a:r>
            <a:r>
              <a:rPr lang="en-US" baseline="0" dirty="0" smtClean="0"/>
              <a:t>) and search through the </a:t>
            </a:r>
            <a:r>
              <a:rPr lang="en-US" baseline="0" dirty="0" err="1" smtClean="0"/>
              <a:t>hashtags</a:t>
            </a:r>
            <a:r>
              <a:rPr lang="en-US" baseline="0" dirty="0" smtClean="0"/>
              <a:t> for users who uploaded (Warning: this option is also great for sharing, but may make it a bit more cumbersome to grade; also, some students (and you) may be hesitant about connecting on </a:t>
            </a:r>
            <a:r>
              <a:rPr lang="en-US" baseline="0" dirty="0" err="1" smtClean="0"/>
              <a:t>Instagram</a:t>
            </a:r>
            <a:r>
              <a:rPr lang="en-US" baseline="0" dirty="0" smtClean="0"/>
              <a:t>, so use your discretion or school policies as they apply.)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Provide specific</a:t>
            </a:r>
            <a:r>
              <a:rPr lang="en-US" baseline="0" dirty="0" smtClean="0"/>
              <a:t> timeframes and set a timer (some students will want all class period to work on their art!)  Suggestion: 3 min. for brainstorming, 1 min. for the rough sketch, and 3-5 min. for the final drawing.  Provide colored pencils, crayons or markers if you want students to color their images (note: this may add time).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a spot on the wall prepared for each class,</a:t>
            </a:r>
            <a:r>
              <a:rPr lang="en-US" baseline="0" dirty="0" smtClean="0"/>
              <a:t> with materials for them to quickly affix their square to the wall prepared.  </a:t>
            </a:r>
          </a:p>
          <a:p>
            <a:endParaRPr lang="en-US" baseline="0" dirty="0" smtClean="0"/>
          </a:p>
          <a:p>
            <a:r>
              <a:rPr lang="en-US" dirty="0" smtClean="0"/>
              <a:t>These questions are very</a:t>
            </a:r>
            <a:r>
              <a:rPr lang="en-US" baseline="0" dirty="0" smtClean="0"/>
              <a:t> important for uncovering students’ pre-conceived notions about rural health, and may start some very interesting discussion.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students that we will focus on domestic (within the U.S.)</a:t>
            </a:r>
            <a:r>
              <a:rPr lang="en-US" baseline="0" dirty="0" smtClean="0"/>
              <a:t> rural health in this module, but global rural health has many parallels.</a:t>
            </a:r>
          </a:p>
          <a:p>
            <a:endParaRPr lang="en-US" baseline="0" dirty="0" smtClean="0"/>
          </a:p>
          <a:p>
            <a:r>
              <a:rPr lang="en-US" baseline="0" dirty="0" smtClean="0"/>
              <a:t>Ask students: What are some health disparities you know about?  What are some things that could be considered assets for your family? For our school?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a:t>
            </a:r>
            <a:r>
              <a:rPr lang="en-US" baseline="0" dirty="0" smtClean="0"/>
              <a:t> students to work individually, in pairs, or teams as appropriate. Each vignette should take approximately 3-5 minutes. Consider starting a running list of challenges and assets on the board or on butcher paper, by choosing a student recorder. Later, when they read the letter from </a:t>
            </a:r>
            <a:r>
              <a:rPr lang="en-US" baseline="0" dirty="0" err="1" smtClean="0"/>
              <a:t>Obama</a:t>
            </a:r>
            <a:r>
              <a:rPr lang="en-US" baseline="0" dirty="0" smtClean="0"/>
              <a:t>, they can add to this list.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answers: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asset:</a:t>
            </a:r>
            <a:r>
              <a:rPr lang="en-US" sz="1200" kern="1200" dirty="0" smtClean="0">
                <a:solidFill>
                  <a:schemeClr val="tx1"/>
                </a:solidFill>
                <a:latin typeface="+mn-lt"/>
                <a:ea typeface="+mn-ea"/>
                <a:cs typeface="+mn-cs"/>
              </a:rPr>
              <a:t> youth</a:t>
            </a:r>
            <a:r>
              <a:rPr lang="en-US" sz="1200" kern="1200" baseline="0" dirty="0" smtClean="0">
                <a:solidFill>
                  <a:schemeClr val="tx1"/>
                </a:solidFill>
                <a:latin typeface="+mn-lt"/>
                <a:ea typeface="+mn-ea"/>
                <a:cs typeface="+mn-cs"/>
              </a:rPr>
              <a:t> are getting </a:t>
            </a:r>
            <a:r>
              <a:rPr lang="en-US" sz="1200" kern="1200" dirty="0" smtClean="0">
                <a:solidFill>
                  <a:schemeClr val="tx1"/>
                </a:solidFill>
                <a:latin typeface="+mn-lt"/>
                <a:ea typeface="+mn-ea"/>
                <a:cs typeface="+mn-cs"/>
              </a:rPr>
              <a:t>exercise (through sports); access to trainer and paramedics for sporting events  </a:t>
            </a:r>
          </a:p>
          <a:p>
            <a:r>
              <a:rPr lang="en-US" sz="1200" b="1" kern="1200" dirty="0" smtClean="0">
                <a:solidFill>
                  <a:schemeClr val="tx1"/>
                </a:solidFill>
                <a:latin typeface="+mn-lt"/>
                <a:ea typeface="+mn-ea"/>
                <a:cs typeface="+mn-cs"/>
              </a:rPr>
              <a:t>challenge: </a:t>
            </a:r>
            <a:r>
              <a:rPr lang="en-US" sz="1200" kern="1200" dirty="0" smtClean="0">
                <a:solidFill>
                  <a:schemeClr val="tx1"/>
                </a:solidFill>
                <a:latin typeface="+mn-lt"/>
                <a:ea typeface="+mn-ea"/>
                <a:cs typeface="+mn-cs"/>
              </a:rPr>
              <a:t>distance to hospital; health literacy; health care provider communication</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Possible answers: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asset:</a:t>
            </a:r>
            <a:r>
              <a:rPr lang="en-US" sz="1200" kern="1200" dirty="0" smtClean="0">
                <a:solidFill>
                  <a:schemeClr val="tx1"/>
                </a:solidFill>
                <a:latin typeface="+mn-lt"/>
                <a:ea typeface="+mn-ea"/>
                <a:cs typeface="+mn-cs"/>
              </a:rPr>
              <a:t> healthy diet--produce, clean air and access to outdoor spaces </a:t>
            </a:r>
          </a:p>
          <a:p>
            <a:r>
              <a:rPr lang="en-US" sz="1200" b="1" kern="1200" dirty="0" smtClean="0">
                <a:solidFill>
                  <a:schemeClr val="tx1"/>
                </a:solidFill>
                <a:latin typeface="+mn-lt"/>
                <a:ea typeface="+mn-ea"/>
                <a:cs typeface="+mn-cs"/>
              </a:rPr>
              <a:t>challenge</a:t>
            </a:r>
            <a:r>
              <a:rPr lang="en-US" sz="1200" kern="1200" dirty="0" smtClean="0">
                <a:solidFill>
                  <a:schemeClr val="tx1"/>
                </a:solidFill>
                <a:latin typeface="+mn-lt"/>
                <a:ea typeface="+mn-ea"/>
                <a:cs typeface="+mn-cs"/>
              </a:rPr>
              <a:t>: poverty, lack of insurance, farm accidents</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answers:</a:t>
            </a:r>
          </a:p>
          <a:p>
            <a:r>
              <a:rPr lang="en-US" sz="1200" b="1" kern="1200" dirty="0" smtClean="0">
                <a:solidFill>
                  <a:schemeClr val="tx1"/>
                </a:solidFill>
                <a:latin typeface="+mn-lt"/>
                <a:ea typeface="+mn-ea"/>
                <a:cs typeface="+mn-cs"/>
              </a:rPr>
              <a:t>asset</a:t>
            </a:r>
            <a:r>
              <a:rPr lang="en-US" sz="1200" kern="1200" dirty="0" smtClean="0">
                <a:solidFill>
                  <a:schemeClr val="tx1"/>
                </a:solidFill>
                <a:latin typeface="+mn-lt"/>
                <a:ea typeface="+mn-ea"/>
                <a:cs typeface="+mn-cs"/>
              </a:rPr>
              <a:t>:  close-knit &amp; supportive community,  </a:t>
            </a:r>
          </a:p>
          <a:p>
            <a:r>
              <a:rPr lang="en-US" sz="1200" b="1" kern="1200" dirty="0" smtClean="0">
                <a:solidFill>
                  <a:schemeClr val="tx1"/>
                </a:solidFill>
                <a:latin typeface="+mn-lt"/>
                <a:ea typeface="+mn-ea"/>
                <a:cs typeface="+mn-cs"/>
              </a:rPr>
              <a:t>challenge:</a:t>
            </a:r>
            <a:r>
              <a:rPr lang="en-US" sz="1200" kern="1200" dirty="0" smtClean="0">
                <a:solidFill>
                  <a:schemeClr val="tx1"/>
                </a:solidFill>
                <a:latin typeface="+mn-lt"/>
                <a:ea typeface="+mn-ea"/>
                <a:cs typeface="+mn-cs"/>
              </a:rPr>
              <a:t> lack of mental health care, distance to grocery stores, obesity </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choose to</a:t>
            </a:r>
            <a:r>
              <a:rPr lang="en-US" baseline="0" dirty="0" smtClean="0"/>
              <a:t> make it personal or generic/random. Ask for a few volunteers to read aloud to the class after partners have exchanged vignettes.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lang="en-US" smtClean="0"/>
              <a:pPr/>
              <a:t>10/8/2014</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lang="en-US" smtClean="0"/>
              <a:pPr/>
              <a:t>10/8/2014</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lang="en-US" smtClean="0"/>
              <a:pPr/>
              <a:t>10/8/2014</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lang="en-US" smtClean="0"/>
              <a:pPr/>
              <a:t>10/8/2014</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lang="en-US" smtClean="0"/>
              <a:pPr/>
              <a:t>10/8/2014</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lang="en-US" smtClean="0"/>
              <a:pPr/>
              <a:t>10/8/2014</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lang="en-US" smtClean="0"/>
              <a:pPr/>
              <a:t>10/8/2014</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lang="en-US" smtClean="0"/>
              <a:pPr/>
              <a:t>10/8/2014</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lang="en-US" smtClean="0"/>
              <a:pPr/>
              <a:t>10/8/2014</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lang="en-US" smtClean="0"/>
              <a:pPr/>
              <a:t>10/8/2014</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6.1:</a:t>
            </a:r>
            <a:br>
              <a:rPr lang="en-US" dirty="0" smtClean="0"/>
            </a:br>
            <a:r>
              <a:rPr lang="en-US" dirty="0" smtClean="0"/>
              <a:t>Rural Health</a:t>
            </a:r>
            <a:endParaRPr lang="en-US" sz="4444" dirty="0"/>
          </a:p>
        </p:txBody>
      </p:sp>
      <p:sp>
        <p:nvSpPr>
          <p:cNvPr id="3" name="Subtitle 2"/>
          <p:cNvSpPr>
            <a:spLocks noGrp="1"/>
          </p:cNvSpPr>
          <p:nvPr>
            <p:ph type="subTitle" idx="1"/>
          </p:nvPr>
        </p:nvSpPr>
        <p:spPr/>
        <p:txBody>
          <a:bodyPr/>
          <a:lstStyle/>
          <a:p>
            <a:r>
              <a:rPr lang="en-US" dirty="0" smtClean="0"/>
              <a:t>Module 6: Rural Health</a:t>
            </a:r>
            <a:endParaRPr lang="en-US" dirty="0"/>
          </a:p>
        </p:txBody>
      </p:sp>
      <p:sp>
        <p:nvSpPr>
          <p:cNvPr id="4" name="Rectangle 3"/>
          <p:cNvSpPr/>
          <p:nvPr/>
        </p:nvSpPr>
        <p:spPr>
          <a:xfrm>
            <a:off x="304800" y="228600"/>
            <a:ext cx="3124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6.1: </a:t>
            </a:r>
            <a:r>
              <a:rPr lang="en-US" sz="2200" dirty="0" smtClean="0">
                <a:latin typeface="+mj-lt"/>
              </a:rPr>
              <a:t> </a:t>
            </a:r>
            <a:r>
              <a:rPr lang="en-US" sz="2400" dirty="0" smtClean="0"/>
              <a:t>Identify a community’s assets and needs related to rural health.</a:t>
            </a:r>
            <a:endParaRPr lang="en-US" sz="2200" dirty="0">
              <a:latin typeface="+mj-lt"/>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65600" y="1031748"/>
            <a:ext cx="4009136" cy="30068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86200" y="-1"/>
            <a:ext cx="5118424" cy="6861455"/>
          </a:xfrm>
          <a:prstGeom prst="rect">
            <a:avLst/>
          </a:prstGeom>
        </p:spPr>
      </p:pic>
      <p:sp>
        <p:nvSpPr>
          <p:cNvPr id="2" name="Title 1"/>
          <p:cNvSpPr>
            <a:spLocks noGrp="1"/>
          </p:cNvSpPr>
          <p:nvPr>
            <p:ph type="title"/>
          </p:nvPr>
        </p:nvSpPr>
        <p:spPr/>
        <p:txBody>
          <a:bodyPr/>
          <a:lstStyle/>
          <a:p>
            <a:r>
              <a:rPr lang="en-US" b="1" dirty="0" smtClean="0"/>
              <a:t>Letter from </a:t>
            </a:r>
            <a:r>
              <a:rPr lang="en-US" b="1" dirty="0" err="1" smtClean="0"/>
              <a:t>Obama</a:t>
            </a:r>
            <a:r>
              <a:rPr lang="en-US" b="1" dirty="0" smtClean="0"/>
              <a:t>:</a:t>
            </a:r>
            <a:endParaRPr lang="en-US" b="1" dirty="0"/>
          </a:p>
        </p:txBody>
      </p:sp>
      <p:sp>
        <p:nvSpPr>
          <p:cNvPr id="3" name="Content Placeholder 2"/>
          <p:cNvSpPr>
            <a:spLocks noGrp="1"/>
          </p:cNvSpPr>
          <p:nvPr>
            <p:ph sz="quarter" idx="1"/>
          </p:nvPr>
        </p:nvSpPr>
        <p:spPr>
          <a:xfrm>
            <a:off x="612648" y="1600200"/>
            <a:ext cx="3121152" cy="4495800"/>
          </a:xfrm>
        </p:spPr>
        <p:txBody>
          <a:bodyPr/>
          <a:lstStyle/>
          <a:p>
            <a:r>
              <a:rPr lang="en-US" dirty="0" smtClean="0"/>
              <a:t>Highlight to indicate:</a:t>
            </a:r>
          </a:p>
          <a:p>
            <a:pPr lvl="1"/>
            <a:r>
              <a:rPr lang="en-US" b="1" dirty="0" smtClean="0">
                <a:solidFill>
                  <a:srgbClr val="0000FF"/>
                </a:solidFill>
              </a:rPr>
              <a:t>positive factors (assets)</a:t>
            </a:r>
          </a:p>
          <a:p>
            <a:pPr lvl="1"/>
            <a:r>
              <a:rPr lang="en-US" b="1" dirty="0" smtClean="0">
                <a:solidFill>
                  <a:srgbClr val="FF0000"/>
                </a:solidFill>
              </a:rPr>
              <a:t>disparities and challenges (needs)</a:t>
            </a:r>
            <a:endParaRPr lang="en-US" dirty="0" smtClean="0"/>
          </a:p>
          <a:p>
            <a:endParaRPr lang="en-US" b="1" dirty="0"/>
          </a:p>
        </p:txBody>
      </p:sp>
      <p:pic>
        <p:nvPicPr>
          <p:cNvPr id="5" name="Picture 4"/>
          <p:cNvPicPr>
            <a:picLocks noChangeAspect="1"/>
          </p:cNvPicPr>
          <p:nvPr/>
        </p:nvPicPr>
        <p:blipFill>
          <a:blip r:embed="rId4"/>
          <a:stretch>
            <a:fillRect/>
          </a:stretch>
        </p:blipFill>
        <p:spPr>
          <a:xfrm>
            <a:off x="7703117" y="5854565"/>
            <a:ext cx="1301507" cy="8412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199"/>
            <a:ext cx="8153400" cy="5047247"/>
          </a:xfrm>
        </p:spPr>
        <p:txBody>
          <a:bodyPr/>
          <a:lstStyle/>
          <a:p>
            <a:r>
              <a:rPr lang="en-US" dirty="0" smtClean="0"/>
              <a:t>Choose one </a:t>
            </a:r>
            <a:r>
              <a:rPr lang="en-US" u="sng" dirty="0" smtClean="0"/>
              <a:t>asset</a:t>
            </a:r>
            <a:r>
              <a:rPr lang="en-US" dirty="0" smtClean="0"/>
              <a:t> and one </a:t>
            </a:r>
            <a:r>
              <a:rPr lang="en-US" u="sng" dirty="0" smtClean="0"/>
              <a:t>need</a:t>
            </a:r>
            <a:r>
              <a:rPr lang="en-US" dirty="0" smtClean="0"/>
              <a:t> that you found most compelling and explain why each is significant in rural health.</a:t>
            </a:r>
          </a:p>
          <a:p>
            <a:endParaRPr lang="en-US" dirty="0" smtClean="0"/>
          </a:p>
          <a:p>
            <a:endParaRPr lang="en-US" dirty="0" smtClean="0"/>
          </a:p>
          <a:p>
            <a:endParaRPr lang="en-US" dirty="0" smtClean="0"/>
          </a:p>
          <a:p>
            <a:endParaRPr lang="en-US" dirty="0" smtClean="0"/>
          </a:p>
          <a:p>
            <a:endParaRPr lang="en-US" dirty="0" smtClean="0"/>
          </a:p>
          <a:p>
            <a:r>
              <a:rPr lang="en-US" dirty="0" smtClean="0"/>
              <a:t>Share your answers with a partner.</a:t>
            </a:r>
          </a:p>
          <a:p>
            <a:pPr>
              <a:buNone/>
            </a:pPr>
            <a:endParaRPr lang="en-US" dirty="0" smtClean="0"/>
          </a:p>
          <a:p>
            <a:endParaRPr lang="en-US" b="1" dirty="0"/>
          </a:p>
        </p:txBody>
      </p:sp>
      <p:pic>
        <p:nvPicPr>
          <p:cNvPr id="7" name="Picture 6"/>
          <p:cNvPicPr>
            <a:picLocks noChangeAspect="1"/>
          </p:cNvPicPr>
          <p:nvPr/>
        </p:nvPicPr>
        <p:blipFill>
          <a:blip r:embed="rId4"/>
          <a:stretch>
            <a:fillRect/>
          </a:stretch>
        </p:blipFill>
        <p:spPr>
          <a:xfrm>
            <a:off x="685800" y="3124200"/>
            <a:ext cx="7772400" cy="2438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 </a:t>
            </a:r>
            <a:r>
              <a:rPr lang="en-US" dirty="0" err="1" smtClean="0"/>
              <a:t>Instagram</a:t>
            </a:r>
            <a:r>
              <a:rPr lang="en-US" dirty="0" smtClean="0"/>
              <a:t> or Interview?</a:t>
            </a:r>
            <a:endParaRPr lang="en-US" dirty="0"/>
          </a:p>
        </p:txBody>
      </p:sp>
      <p:sp>
        <p:nvSpPr>
          <p:cNvPr id="3" name="Content Placeholder 2"/>
          <p:cNvSpPr>
            <a:spLocks noGrp="1"/>
          </p:cNvSpPr>
          <p:nvPr>
            <p:ph sz="quarter" idx="1"/>
          </p:nvPr>
        </p:nvSpPr>
        <p:spPr>
          <a:xfrm>
            <a:off x="612648" y="1981200"/>
            <a:ext cx="8153400" cy="4495800"/>
          </a:xfrm>
        </p:spPr>
        <p:txBody>
          <a:bodyPr>
            <a:normAutofit fontScale="92500" lnSpcReduction="20000"/>
          </a:bodyPr>
          <a:lstStyle/>
          <a:p>
            <a:r>
              <a:rPr lang="en-US" dirty="0" smtClean="0"/>
              <a:t>Choose </a:t>
            </a:r>
            <a:r>
              <a:rPr lang="en-US" u="sng" dirty="0" smtClean="0"/>
              <a:t>one</a:t>
            </a:r>
            <a:r>
              <a:rPr lang="en-US" dirty="0" smtClean="0"/>
              <a:t> of the options below for your homework assignment: </a:t>
            </a:r>
          </a:p>
          <a:p>
            <a:pPr lvl="1"/>
            <a:r>
              <a:rPr lang="en-US" b="1" dirty="0" err="1" smtClean="0"/>
              <a:t>Instagram</a:t>
            </a:r>
            <a:r>
              <a:rPr lang="en-US" b="1" dirty="0" smtClean="0"/>
              <a:t>: </a:t>
            </a:r>
            <a:r>
              <a:rPr lang="en-US" dirty="0" smtClean="0"/>
              <a:t> </a:t>
            </a:r>
          </a:p>
          <a:p>
            <a:pPr lvl="2"/>
            <a:r>
              <a:rPr lang="en-US" dirty="0" smtClean="0"/>
              <a:t>Take 3 photos that capture the spirit of rural health in your community.  </a:t>
            </a:r>
          </a:p>
          <a:p>
            <a:pPr lvl="2"/>
            <a:r>
              <a:rPr lang="en-US" dirty="0" smtClean="0"/>
              <a:t>They can portray the assets or challenges, and you are encouraged to be creative. </a:t>
            </a:r>
          </a:p>
          <a:p>
            <a:pPr lvl="2"/>
            <a:r>
              <a:rPr lang="en-US" dirty="0" smtClean="0"/>
              <a:t>For each photo, write a short caption explaining it. </a:t>
            </a:r>
          </a:p>
          <a:p>
            <a:pPr lvl="1"/>
            <a:r>
              <a:rPr lang="en-US" b="1" dirty="0" smtClean="0"/>
              <a:t>Interview</a:t>
            </a:r>
            <a:r>
              <a:rPr lang="en-US" dirty="0" smtClean="0"/>
              <a:t>:   </a:t>
            </a:r>
          </a:p>
          <a:p>
            <a:pPr lvl="2"/>
            <a:r>
              <a:rPr lang="en-US" dirty="0" smtClean="0"/>
              <a:t>Interview someone in the community about the assets and challenges they observe related to health in your community.</a:t>
            </a:r>
          </a:p>
          <a:p>
            <a:pPr lvl="2"/>
            <a:r>
              <a:rPr lang="en-US" dirty="0" smtClean="0"/>
              <a:t>Record the questions you ask and a summary of their responses on a separate paper.</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p:txBody>
          <a:bodyPr/>
          <a:lstStyle/>
          <a:p>
            <a:r>
              <a:rPr lang="en-US" b="1" dirty="0" smtClean="0"/>
              <a:t>Goal: </a:t>
            </a:r>
            <a:r>
              <a:rPr lang="en-US" dirty="0" smtClean="0"/>
              <a:t>Collectively portray rural health using a series of representative images.</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4572000" y="3214431"/>
            <a:ext cx="3124200" cy="3390900"/>
          </a:xfrm>
          <a:prstGeom prst="rect">
            <a:avLst/>
          </a:prstGeom>
        </p:spPr>
      </p:pic>
      <p:pic>
        <p:nvPicPr>
          <p:cNvPr id="6" name="Picture 5"/>
          <p:cNvPicPr>
            <a:picLocks noChangeAspect="1"/>
          </p:cNvPicPr>
          <p:nvPr/>
        </p:nvPicPr>
        <p:blipFill>
          <a:blip r:embed="rId5"/>
          <a:stretch>
            <a:fillRect/>
          </a:stretch>
        </p:blipFill>
        <p:spPr>
          <a:xfrm>
            <a:off x="612648" y="2935031"/>
            <a:ext cx="3035300" cy="3670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 your </a:t>
            </a:r>
            <a:r>
              <a:rPr lang="en-US" b="1" dirty="0" err="1" smtClean="0"/>
              <a:t>Instagram</a:t>
            </a:r>
            <a:r>
              <a:rPr lang="en-US" b="1" dirty="0" smtClean="0"/>
              <a:t>!</a:t>
            </a:r>
            <a:endParaRPr lang="en-US" b="1" dirty="0"/>
          </a:p>
        </p:txBody>
      </p:sp>
      <p:sp>
        <p:nvSpPr>
          <p:cNvPr id="3" name="Content Placeholder 2"/>
          <p:cNvSpPr>
            <a:spLocks noGrp="1"/>
          </p:cNvSpPr>
          <p:nvPr>
            <p:ph sz="quarter" idx="1"/>
          </p:nvPr>
        </p:nvSpPr>
        <p:spPr/>
        <p:txBody>
          <a:bodyPr/>
          <a:lstStyle/>
          <a:p>
            <a:r>
              <a:rPr lang="en-US" dirty="0" smtClean="0"/>
              <a:t>Reflect: </a:t>
            </a:r>
          </a:p>
          <a:p>
            <a:pPr lvl="1"/>
            <a:r>
              <a:rPr lang="en-US" dirty="0" smtClean="0"/>
              <a:t>1. Which ideas were most surprising or unique?</a:t>
            </a:r>
          </a:p>
          <a:p>
            <a:pPr lvl="1"/>
            <a:r>
              <a:rPr lang="en-US" dirty="0" smtClean="0"/>
              <a:t>2. What were the most common themes?</a:t>
            </a:r>
          </a:p>
          <a:p>
            <a:pPr lvl="1"/>
            <a:r>
              <a:rPr lang="en-US" dirty="0" smtClean="0"/>
              <a:t>3. Do you think any of the ideas presented are stereotypes about rural health?</a:t>
            </a:r>
          </a:p>
          <a:p>
            <a:pPr lvl="1"/>
            <a:r>
              <a:rPr lang="en-US" dirty="0" smtClean="0"/>
              <a:t>4. What proportion of the ideas had a positive versus negative association?</a:t>
            </a:r>
          </a:p>
          <a:p>
            <a:pPr lvl="1"/>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Rural Health?</a:t>
            </a:r>
            <a:endParaRPr lang="en-US" b="1" dirty="0"/>
          </a:p>
        </p:txBody>
      </p:sp>
      <p:sp>
        <p:nvSpPr>
          <p:cNvPr id="3" name="Content Placeholder 2"/>
          <p:cNvSpPr>
            <a:spLocks noGrp="1"/>
          </p:cNvSpPr>
          <p:nvPr>
            <p:ph sz="quarter" idx="1"/>
          </p:nvPr>
        </p:nvSpPr>
        <p:spPr>
          <a:xfrm>
            <a:off x="381000" y="1600200"/>
            <a:ext cx="8153400" cy="4495800"/>
          </a:xfrm>
        </p:spPr>
        <p:txBody>
          <a:bodyPr>
            <a:normAutofit/>
          </a:bodyPr>
          <a:lstStyle/>
          <a:p>
            <a:r>
              <a:rPr lang="en-US" dirty="0" smtClean="0"/>
              <a:t>Differences in geography, population, economy, infrastructure, policies, resources, and ecosystems can all influence health</a:t>
            </a:r>
          </a:p>
          <a:p>
            <a:r>
              <a:rPr lang="en-US" dirty="0" smtClean="0"/>
              <a:t>Rural communities have assets and challenges:</a:t>
            </a:r>
          </a:p>
          <a:p>
            <a:pPr lvl="1"/>
            <a:r>
              <a:rPr lang="en-US" b="1" dirty="0" smtClean="0"/>
              <a:t>rural:</a:t>
            </a:r>
            <a:r>
              <a:rPr lang="en-US" dirty="0" smtClean="0"/>
              <a:t>  geographic area located outside of cities and towns; usually having low population density</a:t>
            </a:r>
          </a:p>
          <a:p>
            <a:pPr lvl="1"/>
            <a:r>
              <a:rPr lang="en-US" b="1" dirty="0" smtClean="0"/>
              <a:t>health disparity</a:t>
            </a:r>
            <a:r>
              <a:rPr lang="en-US" dirty="0" smtClean="0"/>
              <a:t>:   a type of difference in health that is closely linked with social or economic disadvantage</a:t>
            </a:r>
          </a:p>
          <a:p>
            <a:pPr lvl="1"/>
            <a:r>
              <a:rPr lang="en-US" b="1" dirty="0" smtClean="0"/>
              <a:t>assets:  </a:t>
            </a:r>
            <a:r>
              <a:rPr lang="en-US" dirty="0" smtClean="0"/>
              <a:t>a useful or valuable thing, person, or quality</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&amp; Assets:</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lstStyle/>
          <a:p>
            <a:r>
              <a:rPr lang="en-US" b="1" dirty="0" smtClean="0"/>
              <a:t>Goal: </a:t>
            </a:r>
            <a:r>
              <a:rPr lang="en-US" dirty="0" smtClean="0"/>
              <a:t>Consider the needs and assets in a community that may influence health.</a:t>
            </a:r>
          </a:p>
          <a:p>
            <a:endParaRPr lang="en-US" b="1" dirty="0"/>
          </a:p>
        </p:txBody>
      </p:sp>
      <p:pic>
        <p:nvPicPr>
          <p:cNvPr id="6" name="Picture 5"/>
          <p:cNvPicPr>
            <a:picLocks noChangeAspect="1"/>
          </p:cNvPicPr>
          <p:nvPr/>
        </p:nvPicPr>
        <p:blipFill>
          <a:blip r:embed="rId4"/>
          <a:stretch>
            <a:fillRect/>
          </a:stretch>
        </p:blipFill>
        <p:spPr>
          <a:xfrm>
            <a:off x="212339" y="2630360"/>
            <a:ext cx="7835900" cy="4000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Vignette #1:</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lnSpcReduction="10000"/>
          </a:bodyPr>
          <a:lstStyle/>
          <a:p>
            <a:r>
              <a:rPr lang="en-US" b="1" dirty="0" smtClean="0"/>
              <a:t>1:  </a:t>
            </a:r>
            <a:r>
              <a:rPr lang="en-US" dirty="0" smtClean="0"/>
              <a:t>During a football game, a young quarterback is knocked unconscious. The trainer is on the field immediately, and assesses the player’s head injury.  The nearest hospital is 40 minutes away, but luckily an ambulance is on-call at the game.  At the hospital, the player’s parents are told about dangers of repetitive head injuries from contact sports, but they don’t understand the doctor’s explanation because of the complex medical language he uses.</a:t>
            </a:r>
          </a:p>
          <a:p>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Vignette #2:</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fontScale="92500" lnSpcReduction="10000"/>
          </a:bodyPr>
          <a:lstStyle/>
          <a:p>
            <a:r>
              <a:rPr lang="en-US" dirty="0" smtClean="0"/>
              <a:t>2:  June is a single-mother raising two children on a farm. Her husband died four years ago in a farming accident. June provides her children with fresh fruits and vegetables from a small garden she planted years ago for the family. But managing the farm has become difficult without her husband. June does not have health insurance and struggles to pay the bills every month. Despite all her struggles, whenever June gets too stressed, she takes long walks around in the woods surrounding the farm. The clean air, wildlife, and nature have a way of calming her.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Vignette #3:</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lnSpcReduction="10000"/>
          </a:bodyPr>
          <a:lstStyle/>
          <a:p>
            <a:r>
              <a:rPr lang="en-US" dirty="0" smtClean="0"/>
              <a:t>3:  Dennis is a single middle-aged man, working as a custodian. He has dealt with mental health issues his whole life, but recently his bouts of depression seem to be coming more often and lasting longer. He has never been diagnosed or treated, but his family and neighbors have long suspected and they tend to help him through his most difficult times with small gestures of kindness. Dennis is also obese. He limits his trips to the grocery store  to every six weeks (due to distance) and doesn’t have another source for fresh produce.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Write Your Own Vignette!</a:t>
            </a:r>
            <a:endParaRPr lang="en-US" b="1"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
        <p:nvSpPr>
          <p:cNvPr id="5" name="Content Placeholder 4"/>
          <p:cNvSpPr>
            <a:spLocks noGrp="1"/>
          </p:cNvSpPr>
          <p:nvPr>
            <p:ph sz="quarter" idx="1"/>
          </p:nvPr>
        </p:nvSpPr>
        <p:spPr/>
        <p:txBody>
          <a:bodyPr/>
          <a:lstStyle/>
          <a:p>
            <a:r>
              <a:rPr lang="en-US" dirty="0" smtClean="0"/>
              <a:t>Write another vignette related to your community. Include at least one asset and one challenge. Then exchange vignettes with a partner and have them identify the </a:t>
            </a:r>
            <a:r>
              <a:rPr lang="en-US" dirty="0" err="1" smtClean="0"/>
              <a:t>challenge(s</a:t>
            </a:r>
            <a:r>
              <a:rPr lang="en-US" dirty="0" smtClean="0"/>
              <a:t>) and </a:t>
            </a:r>
            <a:r>
              <a:rPr lang="en-US" dirty="0" err="1" smtClean="0"/>
              <a:t>asset(s</a:t>
            </a:r>
            <a:r>
              <a:rPr lang="en-US" dirty="0" smtClean="0"/>
              <a:t>).</a:t>
            </a:r>
          </a:p>
          <a:p>
            <a:endParaRPr lang="en-US" dirty="0"/>
          </a:p>
        </p:txBody>
      </p:sp>
      <p:pic>
        <p:nvPicPr>
          <p:cNvPr id="6" name="Picture 5"/>
          <p:cNvPicPr>
            <a:picLocks noChangeAspect="1"/>
          </p:cNvPicPr>
          <p:nvPr/>
        </p:nvPicPr>
        <p:blipFill>
          <a:blip r:embed="rId4"/>
          <a:stretch>
            <a:fillRect/>
          </a:stretch>
        </p:blipFill>
        <p:spPr>
          <a:xfrm>
            <a:off x="640258" y="3686016"/>
            <a:ext cx="7772400" cy="18415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3407</TotalTime>
  <Words>1407</Words>
  <Application>Microsoft Office PowerPoint</Application>
  <PresentationFormat>On-screen Show (4:3)</PresentationFormat>
  <Paragraphs>88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Lesson 6.1: Rural Health</vt:lpstr>
      <vt:lpstr>Do Now</vt:lpstr>
      <vt:lpstr>Present your Instagram!</vt:lpstr>
      <vt:lpstr>What is Rural Health?</vt:lpstr>
      <vt:lpstr>Challenges &amp; Assets:</vt:lpstr>
      <vt:lpstr>Vignette #1:</vt:lpstr>
      <vt:lpstr>Vignette #2:</vt:lpstr>
      <vt:lpstr>Vignette #3:</vt:lpstr>
      <vt:lpstr>Write Your Own Vignette!</vt:lpstr>
      <vt:lpstr>Letter from Obama:</vt:lpstr>
      <vt:lpstr>Assess:</vt:lpstr>
      <vt:lpstr>Homework: Instagram or Interview?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Scarlett VanStechelman</cp:lastModifiedBy>
  <cp:revision>82</cp:revision>
  <dcterms:created xsi:type="dcterms:W3CDTF">2014-02-20T18:05:41Z</dcterms:created>
  <dcterms:modified xsi:type="dcterms:W3CDTF">2014-10-08T14:24:52Z</dcterms:modified>
</cp:coreProperties>
</file>