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58" r:id="rId4"/>
    <p:sldId id="259" r:id="rId5"/>
    <p:sldId id="268" r:id="rId6"/>
    <p:sldId id="261" r:id="rId7"/>
    <p:sldId id="269" r:id="rId8"/>
    <p:sldId id="270" r:id="rId9"/>
    <p:sldId id="264" r:id="rId10"/>
    <p:sldId id="271" r:id="rId11"/>
    <p:sldId id="262"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6" d="100"/>
          <a:sy n="96" d="100"/>
        </p:scale>
        <p:origin x="-5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baseline="0" dirty="0" smtClean="0"/>
              <a:t>   </a:t>
            </a:r>
            <a:r>
              <a:rPr lang="en-US" sz="1200" kern="1200" dirty="0" smtClean="0">
                <a:solidFill>
                  <a:schemeClr val="tx1"/>
                </a:solidFill>
                <a:latin typeface="+mn-lt"/>
                <a:ea typeface="+mn-ea"/>
                <a:cs typeface="+mn-cs"/>
              </a:rPr>
              <a:t>This lesson follows the abstinence lesson by providing students with accurate and unbiased information on various contraceptive methods. Students will engage in discussion, analyze a CDC chart comparing efficacy of various methods, interpret data on various racial groups’ use of these methods, and create a chart with the advantages and disadvantages of various methods. </a:t>
            </a:r>
          </a:p>
          <a:p>
            <a:endParaRPr lang="en-US" dirty="0" smtClean="0"/>
          </a:p>
          <a:p>
            <a:r>
              <a:rPr lang="en-US" dirty="0" smtClean="0"/>
              <a:t>Image source:  </a:t>
            </a:r>
            <a:r>
              <a:rPr lang="en-US" dirty="0" err="1" smtClean="0"/>
              <a:t>http://en.wikipedia.org/wiki/Birth_control_movement_in_the_United_States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a:t>
            </a:r>
            <a:r>
              <a:rPr lang="en-US" baseline="0" dirty="0" smtClean="0"/>
              <a:t> that there is no BEST form of birth control. While we obviously wan the ones that fail the least or are most effective, other factors are important to for each individual (lifestyles, habits, goals for the future, relationship status, etc.)</a:t>
            </a:r>
            <a:endParaRPr lang="en-US" dirty="0" smtClean="0"/>
          </a:p>
          <a:p>
            <a:r>
              <a:rPr lang="en-US" dirty="0" smtClean="0"/>
              <a:t>One good websites to direct students to is:</a:t>
            </a:r>
            <a:r>
              <a:rPr lang="en-US" baseline="0" dirty="0" smtClean="0"/>
              <a:t> </a:t>
            </a:r>
            <a:r>
              <a:rPr lang="en-US" dirty="0" err="1" smtClean="0"/>
              <a:t>http://www.womenshealth.gov/publications/our-publications/fact-sheet/birth-control-methods.html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probably already internalized</a:t>
            </a:r>
            <a:r>
              <a:rPr lang="en-US" baseline="0" dirty="0" smtClean="0"/>
              <a:t> by students, but it is good for them to repeat it in their own words. There is no SINGLE BEST form of contraception for teens who choose to be sexually active, but some are indeed better than others. Ultimately, it comes down to all those factors discussed before (lifestyle, etc.), and is an individual decision between the teen, his/her partner, and aided by the health care provider. This is also a good time to remind students that hormonal contraception does not protect against </a:t>
            </a:r>
            <a:r>
              <a:rPr lang="en-US" baseline="0" dirty="0" err="1" smtClean="0"/>
              <a:t>STIs</a:t>
            </a:r>
            <a:r>
              <a:rPr lang="en-US" baseline="0" dirty="0" smtClean="0"/>
              <a:t>, so when it is used it should be in conjunction with condoms.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1.D;  2. C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homework is for students to review what they have learned and explain it (the teach back method).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up questions:  Do you believe schools should adopt</a:t>
            </a:r>
            <a:r>
              <a:rPr lang="en-US" baseline="0" dirty="0" smtClean="0"/>
              <a:t> abstinence-only or comprehensive sexual education?  Why?  What potential risks might there be in providing education on contraception? (ex: inaccurate information; reducing likelihood of students to seek medical advice; giving teens a false sense of reassurance)  What are the benefits of providing education on contraception? (ex: build awareness and understanding of options; provide a foundation and level of comfort with the subject so teens are more comfortable talking to parents and health care practitioners, giving teens an accurate sense of the risks still involved even when contraception is used—failure rates,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to</a:t>
            </a:r>
            <a:r>
              <a:rPr lang="en-US" baseline="0" dirty="0" smtClean="0"/>
              <a:t> students that they CAN get confidential services regarding birth control, </a:t>
            </a:r>
            <a:r>
              <a:rPr lang="en-US" baseline="0" dirty="0" err="1" smtClean="0"/>
              <a:t>STIs</a:t>
            </a:r>
            <a:r>
              <a:rPr lang="en-US" baseline="0" dirty="0" smtClean="0"/>
              <a:t>, pregnancy testing, etc. (although it’s often easiest through agencies like Planned Parenthood), however the law can be confusing so it’s important to ask a trusted adult or someone from an agency that works in these areas what the best way to seek out these services. Often, students will not have a close relationship with their doctor (unfortunately), but that is the most direct route if they do have one, or feel comfortable seeking out a physician.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Emphasize</a:t>
            </a:r>
            <a:r>
              <a:rPr lang="en-US" baseline="0" dirty="0" smtClean="0"/>
              <a:t> the point:  </a:t>
            </a:r>
            <a:r>
              <a:rPr lang="en-US" dirty="0" smtClean="0"/>
              <a:t>Oral contraception does not provide STI protection!  (And</a:t>
            </a:r>
            <a:r>
              <a:rPr lang="en-US" baseline="0" dirty="0" smtClean="0"/>
              <a:t> repeat, repeat, repeat!)</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 to reflect upon the “What If’s” to effectively convey the risk involved in sex, even when contraception is used correctly:  </a:t>
            </a:r>
          </a:p>
          <a:p>
            <a:pPr eaLnBrk="1" hangingPunct="1"/>
            <a:r>
              <a:rPr lang="en-US" dirty="0" smtClean="0"/>
              <a:t>WHAT IF…</a:t>
            </a:r>
          </a:p>
          <a:p>
            <a:pPr eaLnBrk="1" hangingPunct="1"/>
            <a:r>
              <a:rPr lang="en-US" dirty="0" smtClean="0"/>
              <a:t>-Condom breaks</a:t>
            </a:r>
          </a:p>
          <a:p>
            <a:pPr eaLnBrk="1" hangingPunct="1"/>
            <a:r>
              <a:rPr lang="en-US" dirty="0" smtClean="0"/>
              <a:t>-A pill is missed</a:t>
            </a:r>
          </a:p>
          <a:p>
            <a:pPr eaLnBrk="1" hangingPunct="1"/>
            <a:r>
              <a:rPr lang="en-US" dirty="0" smtClean="0"/>
              <a:t>-Patch falls off</a:t>
            </a:r>
          </a:p>
          <a:p>
            <a:pPr eaLnBrk="1" hangingPunct="1"/>
            <a:r>
              <a:rPr lang="en-US" dirty="0" smtClean="0"/>
              <a:t>-You missed a shot</a:t>
            </a:r>
          </a:p>
          <a:p>
            <a:pPr eaLnBrk="1" hangingPunct="1"/>
            <a:r>
              <a:rPr lang="en-US" dirty="0" smtClean="0"/>
              <a:t>-Ring falls out</a:t>
            </a:r>
          </a:p>
          <a:p>
            <a:pPr eaLnBrk="1" hangingPunct="1"/>
            <a:r>
              <a:rPr lang="en-US" dirty="0" smtClean="0"/>
              <a:t>-Diaphragm slipped</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WHICH</a:t>
            </a:r>
            <a:r>
              <a:rPr lang="en-US" baseline="0" dirty="0" smtClean="0"/>
              <a:t> of the methods on this chart are targeted at the male side of the equation. (Male condom, withdrawal, vasectomy—and abstinence, although it is not on this chart). While men can take part in helping a partner use the other methods of contraception (ex: asking about correct use of contraception, applying spermicidal gel, using female condoms with partner, etc.) a lot of burden does fall on the female. Ask students their reactions and reflections on this fact. Ask about how this affects the relationship, and the outcomes that may result from sex.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a:t>
            </a:r>
          </a:p>
          <a:p>
            <a:pPr marL="228600" indent="-228600">
              <a:buAutoNum type="arabicPeriod"/>
            </a:pPr>
            <a:r>
              <a:rPr lang="en-US" dirty="0" smtClean="0"/>
              <a:t>Implant, IUD, &amp; Male-Female</a:t>
            </a:r>
            <a:r>
              <a:rPr lang="en-US" baseline="0" dirty="0" smtClean="0"/>
              <a:t> Sterilization</a:t>
            </a:r>
          </a:p>
          <a:p>
            <a:pPr marL="228600" indent="-228600">
              <a:buAutoNum type="arabicPeriod"/>
            </a:pPr>
            <a:r>
              <a:rPr lang="en-US" baseline="0" dirty="0" smtClean="0"/>
              <a:t>18</a:t>
            </a:r>
          </a:p>
          <a:p>
            <a:pPr marL="228600" indent="-228600">
              <a:buAutoNum type="arabicPeriod"/>
            </a:pPr>
            <a:r>
              <a:rPr lang="en-US" baseline="0" dirty="0" smtClean="0"/>
              <a:t>9</a:t>
            </a:r>
          </a:p>
          <a:p>
            <a:pPr marL="228600" indent="-228600">
              <a:buAutoNum type="arabicPeriod"/>
            </a:pPr>
            <a:r>
              <a:rPr lang="en-US" baseline="0" dirty="0" smtClean="0"/>
              <a:t>Fertility-Awareness based methods and </a:t>
            </a:r>
            <a:r>
              <a:rPr lang="en-US" baseline="0" dirty="0" err="1" smtClean="0"/>
              <a:t>Spermicide</a:t>
            </a:r>
            <a:endParaRPr lang="en-US" baseline="0" dirty="0" smtClean="0"/>
          </a:p>
          <a:p>
            <a:pPr marL="228600" indent="-228600">
              <a:buAutoNum type="arabicPeriod"/>
            </a:pPr>
            <a:r>
              <a:rPr lang="en-US" baseline="0" dirty="0" smtClean="0"/>
              <a:t>22  </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http://www.cdc.gov/nchs/data/series/sr_23/sr23_024.pdf</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Hispanic</a:t>
            </a:r>
          </a:p>
          <a:p>
            <a:pPr marL="228600" indent="-228600">
              <a:buAutoNum type="arabicPeriod"/>
            </a:pPr>
            <a:r>
              <a:rPr lang="en-US" dirty="0" smtClean="0"/>
              <a:t>Non-Hispanic white</a:t>
            </a:r>
          </a:p>
          <a:p>
            <a:pPr marL="228600" indent="-228600">
              <a:buAutoNum type="arabicPeriod"/>
            </a:pPr>
            <a:r>
              <a:rPr lang="en-US" dirty="0" smtClean="0"/>
              <a:t>3-month</a:t>
            </a:r>
            <a:r>
              <a:rPr lang="en-US" baseline="0" dirty="0" smtClean="0"/>
              <a:t> </a:t>
            </a:r>
            <a:r>
              <a:rPr lang="en-US" baseline="0" dirty="0" err="1" smtClean="0"/>
              <a:t>injectable</a:t>
            </a:r>
            <a:r>
              <a:rPr lang="en-US" baseline="0" dirty="0" smtClean="0"/>
              <a:t> (Depo-Provera)</a:t>
            </a:r>
          </a:p>
          <a:p>
            <a:pPr marL="228600" indent="-228600">
              <a:buAutoNum type="arabicPeriod"/>
            </a:pPr>
            <a:r>
              <a:rPr lang="en-US" baseline="0" dirty="0" smtClean="0"/>
              <a:t>Shot (6%) vs. Pill (9%) and male condom (18%)</a:t>
            </a:r>
          </a:p>
          <a:p>
            <a:pPr marL="228600" indent="-228600">
              <a:buAutoNum type="arabicPeriod"/>
            </a:pPr>
            <a:r>
              <a:rPr lang="en-US" baseline="0" dirty="0" smtClean="0"/>
              <a:t>Non-Hispanic black</a:t>
            </a:r>
          </a:p>
          <a:p>
            <a:pPr marL="228600" indent="-228600">
              <a:buAutoNum type="arabicPeriod"/>
            </a:pPr>
            <a:r>
              <a:rPr lang="en-US" baseline="0" dirty="0" smtClean="0"/>
              <a:t>Non-Hispanic white</a:t>
            </a:r>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4.6:</a:t>
            </a:r>
            <a:r>
              <a:rPr lang="en-US" smtClean="0"/>
              <a:t/>
            </a:r>
            <a:br>
              <a:rPr lang="en-US" smtClean="0"/>
            </a:br>
            <a:r>
              <a:rPr lang="en-US" smtClean="0"/>
              <a:t>Contraception</a:t>
            </a:r>
            <a:endParaRPr lang="en-US" dirty="0"/>
          </a:p>
        </p:txBody>
      </p:sp>
      <p:sp>
        <p:nvSpPr>
          <p:cNvPr id="3" name="Subtitle 2"/>
          <p:cNvSpPr>
            <a:spLocks noGrp="1"/>
          </p:cNvSpPr>
          <p:nvPr>
            <p:ph type="subTitle" idx="1"/>
          </p:nvPr>
        </p:nvSpPr>
        <p:spPr/>
        <p:txBody>
          <a:bodyPr/>
          <a:lstStyle/>
          <a:p>
            <a:r>
              <a:rPr lang="en-US" dirty="0" smtClean="0"/>
              <a:t>Module 4: Sexual Health</a:t>
            </a:r>
            <a:endParaRPr lang="en-US" dirty="0"/>
          </a:p>
        </p:txBody>
      </p:sp>
      <p:sp>
        <p:nvSpPr>
          <p:cNvPr id="4" name="Rectangle 3"/>
          <p:cNvSpPr/>
          <p:nvPr/>
        </p:nvSpPr>
        <p:spPr>
          <a:xfrm>
            <a:off x="304800" y="228600"/>
            <a:ext cx="3505200" cy="646331"/>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dirty="0" smtClean="0"/>
              <a:t>Obj. 4.6: </a:t>
            </a:r>
            <a:r>
              <a:rPr lang="en-US" dirty="0" smtClean="0"/>
              <a:t> Compare the efficacy of various contraceptive methods.</a:t>
            </a:r>
            <a:endParaRPr lang="en-US" dirty="0"/>
          </a:p>
        </p:txBody>
      </p:sp>
      <p:pic>
        <p:nvPicPr>
          <p:cNvPr id="14338" name="Picture 2"/>
          <p:cNvPicPr>
            <a:picLocks noChangeAspect="1" noChangeArrowheads="1"/>
          </p:cNvPicPr>
          <p:nvPr/>
        </p:nvPicPr>
        <p:blipFill>
          <a:blip r:embed="rId3"/>
          <a:srcRect/>
          <a:stretch>
            <a:fillRect/>
          </a:stretch>
        </p:blipFill>
        <p:spPr bwMode="auto">
          <a:xfrm>
            <a:off x="4383087" y="874931"/>
            <a:ext cx="4456113" cy="34967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93280"/>
            <a:ext cx="2168652" cy="990600"/>
          </a:xfrm>
        </p:spPr>
        <p:txBody>
          <a:bodyPr>
            <a:normAutofit fontScale="90000"/>
          </a:bodyPr>
          <a:lstStyle/>
          <a:p>
            <a:r>
              <a:rPr lang="en-US" b="1" dirty="0" smtClean="0"/>
              <a:t>Pros &amp; Cons: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2781300" y="0"/>
            <a:ext cx="6362700" cy="680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dirty="0"/>
          </a:p>
        </p:txBody>
      </p:sp>
      <p:sp>
        <p:nvSpPr>
          <p:cNvPr id="3" name="Content Placeholder 2"/>
          <p:cNvSpPr>
            <a:spLocks noGrp="1"/>
          </p:cNvSpPr>
          <p:nvPr>
            <p:ph sz="quarter" idx="1"/>
          </p:nvPr>
        </p:nvSpPr>
        <p:spPr>
          <a:xfrm>
            <a:off x="381000" y="1828800"/>
            <a:ext cx="8153400" cy="4495800"/>
          </a:xfrm>
        </p:spPr>
        <p:txBody>
          <a:bodyPr/>
          <a:lstStyle/>
          <a:p>
            <a:r>
              <a:rPr lang="en-US" dirty="0" smtClean="0"/>
              <a:t>Is there a specific contraceptive method that is best for teenagers? Why or why not?</a:t>
            </a:r>
          </a:p>
          <a:p>
            <a:pPr>
              <a:buNone/>
            </a:pPr>
            <a:endParaRPr lang="en-US"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7004338" cy="4495800"/>
          </a:xfrm>
        </p:spPr>
        <p:txBody>
          <a:bodyPr>
            <a:normAutofit fontScale="85000" lnSpcReduction="20000"/>
          </a:bodyPr>
          <a:lstStyle/>
          <a:p>
            <a:r>
              <a:rPr lang="en-US" dirty="0" smtClean="0"/>
              <a:t>1. Which </a:t>
            </a:r>
            <a:r>
              <a:rPr lang="en-US" dirty="0" smtClean="0"/>
              <a:t>of the following </a:t>
            </a:r>
            <a:r>
              <a:rPr lang="en-US" dirty="0" smtClean="0"/>
              <a:t>methods </a:t>
            </a:r>
            <a:r>
              <a:rPr lang="en-US" dirty="0" smtClean="0"/>
              <a:t>is most effective in preventing pregnancy</a:t>
            </a:r>
            <a:r>
              <a:rPr lang="en-US" dirty="0" smtClean="0"/>
              <a:t>?</a:t>
            </a:r>
          </a:p>
          <a:p>
            <a:pPr lvl="1"/>
            <a:r>
              <a:rPr lang="en-US" dirty="0" smtClean="0"/>
              <a:t>A. Male condom</a:t>
            </a:r>
          </a:p>
          <a:p>
            <a:pPr lvl="1"/>
            <a:r>
              <a:rPr lang="en-US" dirty="0" smtClean="0"/>
              <a:t>B. IUD</a:t>
            </a:r>
          </a:p>
          <a:p>
            <a:pPr lvl="1"/>
            <a:r>
              <a:rPr lang="en-US" dirty="0" smtClean="0"/>
              <a:t>C. Birth </a:t>
            </a:r>
            <a:r>
              <a:rPr lang="en-US" dirty="0" smtClean="0"/>
              <a:t>Control </a:t>
            </a:r>
            <a:r>
              <a:rPr lang="en-US" dirty="0" smtClean="0"/>
              <a:t>Pill</a:t>
            </a:r>
          </a:p>
          <a:p>
            <a:pPr lvl="1"/>
            <a:r>
              <a:rPr lang="en-US" dirty="0" smtClean="0"/>
              <a:t>D. Abstinence </a:t>
            </a:r>
          </a:p>
          <a:p>
            <a:r>
              <a:rPr lang="en-US" dirty="0" smtClean="0"/>
              <a:t>2. Which </a:t>
            </a:r>
            <a:r>
              <a:rPr lang="en-US" dirty="0" smtClean="0"/>
              <a:t>of the following methods of contraception is most effective in preventing the spread of </a:t>
            </a:r>
            <a:r>
              <a:rPr lang="en-US" dirty="0" err="1" smtClean="0"/>
              <a:t>STIs</a:t>
            </a:r>
            <a:r>
              <a:rPr lang="en-US" dirty="0" smtClean="0"/>
              <a:t>?</a:t>
            </a:r>
          </a:p>
          <a:p>
            <a:pPr lvl="1"/>
            <a:r>
              <a:rPr lang="en-US" dirty="0" smtClean="0"/>
              <a:t>A. The Shot</a:t>
            </a:r>
          </a:p>
          <a:p>
            <a:pPr lvl="1"/>
            <a:r>
              <a:rPr lang="en-US" dirty="0" smtClean="0"/>
              <a:t>B. </a:t>
            </a:r>
            <a:r>
              <a:rPr lang="en-US" dirty="0" err="1" smtClean="0"/>
              <a:t>Spermicide</a:t>
            </a:r>
            <a:endParaRPr lang="en-US" dirty="0" smtClean="0"/>
          </a:p>
          <a:p>
            <a:pPr lvl="1"/>
            <a:r>
              <a:rPr lang="en-US" dirty="0" smtClean="0"/>
              <a:t>C. Condom</a:t>
            </a:r>
          </a:p>
          <a:p>
            <a:pPr lvl="1"/>
            <a:r>
              <a:rPr lang="en-US" dirty="0" smtClean="0"/>
              <a:t>D. Cervical </a:t>
            </a:r>
            <a:r>
              <a:rPr lang="en-US" dirty="0" smtClean="0"/>
              <a:t>Cap</a:t>
            </a: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You are a pediatrician and have a 17-year-old female patient at your clinic for a routine annual physical.  During the course of the interview, she asks you about birth control options. She tells you that she has only had one partner, but neither she nor her partner have been tested for </a:t>
            </a:r>
            <a:r>
              <a:rPr lang="en-US" dirty="0" err="1" smtClean="0"/>
              <a:t>STIs</a:t>
            </a:r>
            <a:r>
              <a:rPr lang="en-US" dirty="0" smtClean="0"/>
              <a:t>. She is extremely busy with school and extracurricular activities, and has a hard time keeping track of everything in her life.</a:t>
            </a:r>
            <a:r>
              <a:rPr lang="en-US" dirty="0" smtClean="0"/>
              <a:t>  </a:t>
            </a:r>
            <a:endParaRPr lang="en-US" dirty="0" smtClean="0"/>
          </a:p>
          <a:p>
            <a:pPr lvl="1"/>
            <a:r>
              <a:rPr lang="en-US" dirty="0" smtClean="0"/>
              <a:t>What contraceptive </a:t>
            </a:r>
            <a:r>
              <a:rPr lang="en-US" dirty="0" err="1" smtClean="0"/>
              <a:t>method(s</a:t>
            </a:r>
            <a:r>
              <a:rPr lang="en-US" dirty="0" smtClean="0"/>
              <a:t>) would would recommend for this patient? Why?</a:t>
            </a:r>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dirty="0" smtClean="0"/>
              <a:t>Why might providing education on contraception in schools be a controversial issue?</a:t>
            </a:r>
            <a:endParaRPr lang="en-US" dirty="0" smtClean="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In Illinois, the following law regulates birth control accessibility for minors</a:t>
            </a:r>
            <a:r>
              <a:rPr lang="en-US" dirty="0" smtClean="0"/>
              <a:t>: </a:t>
            </a:r>
            <a:endParaRPr lang="en-US" dirty="0" smtClean="0"/>
          </a:p>
          <a:p>
            <a:pPr lvl="1"/>
            <a:r>
              <a:rPr lang="en-US" b="1" u="sng" dirty="0" smtClean="0">
                <a:solidFill>
                  <a:srgbClr val="900000"/>
                </a:solidFill>
              </a:rPr>
              <a:t>BI</a:t>
            </a:r>
            <a:r>
              <a:rPr lang="en-US" b="1" u="sng" dirty="0" smtClean="0">
                <a:solidFill>
                  <a:schemeClr val="accent6">
                    <a:lumMod val="75000"/>
                  </a:schemeClr>
                </a:solidFill>
              </a:rPr>
              <a:t>RTH CONTROL</a:t>
            </a:r>
            <a:r>
              <a:rPr lang="en-US" b="1" dirty="0" smtClean="0">
                <a:solidFill>
                  <a:schemeClr val="accent6">
                    <a:lumMod val="75000"/>
                  </a:schemeClr>
                </a:solidFill>
              </a:rPr>
              <a:t>: </a:t>
            </a:r>
            <a:r>
              <a:rPr lang="en-US" dirty="0" smtClean="0">
                <a:solidFill>
                  <a:schemeClr val="accent6">
                    <a:lumMod val="75000"/>
                  </a:schemeClr>
                </a:solidFill>
              </a:rPr>
              <a:t>Doctors may provide birth control services and information to minors (under the age of 18 years), without the consent of parents or guardians, if they are married, a parent, pregnant, or referred for birth control services by a physician, clergyman, or a planned parenthood agency, or where a serious health hazard would be created by the failure to provide such services</a:t>
            </a:r>
            <a:r>
              <a:rPr lang="en-US" dirty="0" smtClean="0">
                <a:solidFill>
                  <a:schemeClr val="accent6">
                    <a:lumMod val="75000"/>
                  </a:schemeClr>
                </a:solidFill>
              </a:rPr>
              <a:t>. </a:t>
            </a:r>
            <a:endParaRPr lang="en-US" dirty="0" smtClean="0">
              <a:solidFill>
                <a:schemeClr val="accent6">
                  <a:lumMod val="75000"/>
                </a:schemeClr>
              </a:solidFill>
            </a:endParaRPr>
          </a:p>
          <a:p>
            <a:r>
              <a:rPr lang="en-US" dirty="0" smtClean="0">
                <a:solidFill>
                  <a:srgbClr val="0000FF"/>
                </a:solidFill>
              </a:rPr>
              <a:t>1. Why would some people support this law</a:t>
            </a:r>
            <a:r>
              <a:rPr lang="en-US" dirty="0" smtClean="0">
                <a:solidFill>
                  <a:srgbClr val="0000FF"/>
                </a:solidFill>
              </a:rPr>
              <a:t>? </a:t>
            </a:r>
          </a:p>
          <a:p>
            <a:r>
              <a:rPr lang="en-US" dirty="0" smtClean="0">
                <a:solidFill>
                  <a:srgbClr val="0000FF"/>
                </a:solidFill>
              </a:rPr>
              <a:t>2</a:t>
            </a:r>
            <a:r>
              <a:rPr lang="en-US" dirty="0" smtClean="0">
                <a:solidFill>
                  <a:srgbClr val="0000FF"/>
                </a:solidFill>
              </a:rPr>
              <a:t>. Why might some people disagree with this law?</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Facts:</a:t>
            </a:r>
            <a:endParaRPr lang="en-US" b="1" dirty="0"/>
          </a:p>
        </p:txBody>
      </p:sp>
      <p:sp>
        <p:nvSpPr>
          <p:cNvPr id="3" name="Content Placeholder 2"/>
          <p:cNvSpPr>
            <a:spLocks noGrp="1"/>
          </p:cNvSpPr>
          <p:nvPr>
            <p:ph sz="quarter" idx="1"/>
          </p:nvPr>
        </p:nvSpPr>
        <p:spPr/>
        <p:txBody>
          <a:bodyPr>
            <a:normAutofit/>
          </a:bodyPr>
          <a:lstStyle/>
          <a:p>
            <a:pPr lvl="0"/>
            <a:r>
              <a:rPr lang="en-US" dirty="0" smtClean="0"/>
              <a:t>For sexually active people who do not use birth control, the chance of the woman getting pregnant is 85-90% in the first year. </a:t>
            </a:r>
          </a:p>
          <a:p>
            <a:pPr lvl="0"/>
            <a:r>
              <a:rPr lang="en-US" dirty="0" smtClean="0"/>
              <a:t>A pregnancy can happen the 1</a:t>
            </a:r>
            <a:r>
              <a:rPr lang="en-US" baseline="30000" dirty="0" smtClean="0"/>
              <a:t>st</a:t>
            </a:r>
            <a:r>
              <a:rPr lang="en-US" dirty="0" smtClean="0"/>
              <a:t> time a girl has sex.</a:t>
            </a:r>
          </a:p>
          <a:p>
            <a:pPr lvl="0"/>
            <a:r>
              <a:rPr lang="en-US" dirty="0" smtClean="0"/>
              <a:t>Abstinence is the only 100% effective method for preventing pregnancy.</a:t>
            </a:r>
          </a:p>
          <a:p>
            <a:pPr lvl="0"/>
            <a:r>
              <a:rPr lang="en-US" dirty="0" smtClean="0"/>
              <a:t>Condoms are the only birth control that also provide protection against </a:t>
            </a:r>
            <a:r>
              <a:rPr lang="en-US" dirty="0" err="1" smtClean="0"/>
              <a:t>STIs</a:t>
            </a:r>
            <a:r>
              <a:rPr lang="en-US" dirty="0" smtClean="0"/>
              <a:t>.</a:t>
            </a:r>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Facts:</a:t>
            </a:r>
            <a:endParaRPr lang="en-US" b="1" dirty="0"/>
          </a:p>
        </p:txBody>
      </p:sp>
      <p:sp>
        <p:nvSpPr>
          <p:cNvPr id="3" name="Content Placeholder 2"/>
          <p:cNvSpPr>
            <a:spLocks noGrp="1"/>
          </p:cNvSpPr>
          <p:nvPr>
            <p:ph sz="quarter" idx="1"/>
          </p:nvPr>
        </p:nvSpPr>
        <p:spPr/>
        <p:txBody>
          <a:bodyPr>
            <a:normAutofit/>
          </a:bodyPr>
          <a:lstStyle/>
          <a:p>
            <a:pPr lvl="0"/>
            <a:r>
              <a:rPr lang="en-US" dirty="0" smtClean="0"/>
              <a:t>Choosing to have sex is a choice that requires careful thought.</a:t>
            </a:r>
          </a:p>
          <a:p>
            <a:pPr lvl="0"/>
            <a:r>
              <a:rPr lang="en-US" dirty="0" smtClean="0"/>
              <a:t>If you do choose to become sexually active, there are a number of ways to protect yourself from pregnancy and </a:t>
            </a:r>
            <a:r>
              <a:rPr lang="en-US" dirty="0" err="1" smtClean="0"/>
              <a:t>STI’s</a:t>
            </a:r>
            <a:r>
              <a:rPr lang="en-US" dirty="0" smtClean="0"/>
              <a:t>.</a:t>
            </a:r>
          </a:p>
          <a:p>
            <a:r>
              <a:rPr lang="en-US" dirty="0" smtClean="0"/>
              <a:t>A provider can help you choose a </a:t>
            </a:r>
            <a:r>
              <a:rPr lang="en-US" dirty="0" err="1" smtClean="0"/>
              <a:t>method(s</a:t>
            </a:r>
            <a:r>
              <a:rPr lang="en-US" dirty="0" smtClean="0"/>
              <a:t>) that is most appropriate for you.</a:t>
            </a:r>
            <a:endParaRPr lang="en-US" dirty="0" smtClean="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9165345" cy="662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Questions:</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304800" y="2199983"/>
            <a:ext cx="8153400" cy="4495800"/>
          </a:xfrm>
        </p:spPr>
        <p:txBody>
          <a:bodyPr>
            <a:normAutofit fontScale="85000" lnSpcReduction="20000"/>
          </a:bodyPr>
          <a:lstStyle/>
          <a:p>
            <a:r>
              <a:rPr lang="en-US" dirty="0" smtClean="0"/>
              <a:t>1. Besides abstinence (which is 100% effective), which methods of contraception are most effective?</a:t>
            </a:r>
          </a:p>
          <a:p>
            <a:r>
              <a:rPr lang="en-US" dirty="0" smtClean="0"/>
              <a:t>2. For users of </a:t>
            </a:r>
            <a:r>
              <a:rPr lang="en-US" b="1" dirty="0" smtClean="0"/>
              <a:t>male condoms</a:t>
            </a:r>
            <a:r>
              <a:rPr lang="en-US" dirty="0" smtClean="0"/>
              <a:t>, how many out of every 100 women would experience an unintended pregnancy within the first year of typical use?</a:t>
            </a:r>
          </a:p>
          <a:p>
            <a:r>
              <a:rPr lang="en-US" dirty="0" smtClean="0"/>
              <a:t>3. For users of the </a:t>
            </a:r>
            <a:r>
              <a:rPr lang="en-US" b="1" dirty="0" smtClean="0"/>
              <a:t>pill</a:t>
            </a:r>
            <a:r>
              <a:rPr lang="en-US" dirty="0" smtClean="0"/>
              <a:t>, how many out of every 100 women would experience an unintended pregnancy within the first year of typical use?</a:t>
            </a:r>
          </a:p>
          <a:p>
            <a:r>
              <a:rPr lang="en-US" dirty="0" smtClean="0"/>
              <a:t>4. Which two methods are least effective when used exclusively?</a:t>
            </a:r>
          </a:p>
          <a:p>
            <a:r>
              <a:rPr lang="en-US" dirty="0" smtClean="0"/>
              <a:t>5. For users of the </a:t>
            </a:r>
            <a:r>
              <a:rPr lang="en-US" b="1" dirty="0" smtClean="0"/>
              <a:t>withdrawal method</a:t>
            </a:r>
            <a:r>
              <a:rPr lang="en-US" dirty="0" smtClean="0"/>
              <a:t>, how many out of every 100 women would experience an unintended pregnancy within the first year of typical use?</a:t>
            </a:r>
          </a:p>
          <a:p>
            <a:endParaRPr lang="en-US" dirty="0"/>
          </a:p>
        </p:txBody>
      </p:sp>
      <p:pic>
        <p:nvPicPr>
          <p:cNvPr id="7" name="Picture 6"/>
          <p:cNvPicPr>
            <a:picLocks noChangeAspect="1"/>
          </p:cNvPicPr>
          <p:nvPr/>
        </p:nvPicPr>
        <p:blipFill>
          <a:blip r:embed="rId4"/>
          <a:stretch>
            <a:fillRect/>
          </a:stretch>
        </p:blipFill>
        <p:spPr>
          <a:xfrm>
            <a:off x="4495800" y="66383"/>
            <a:ext cx="2949766" cy="213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of Contraceptives: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990600" y="1758950"/>
            <a:ext cx="6397752" cy="48074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sz="quarter" idx="1"/>
          </p:nvPr>
        </p:nvSpPr>
        <p:spPr>
          <a:xfrm>
            <a:off x="612648" y="1981200"/>
            <a:ext cx="8153400" cy="4495800"/>
          </a:xfrm>
        </p:spPr>
        <p:txBody>
          <a:bodyPr>
            <a:normAutofit fontScale="77500" lnSpcReduction="20000"/>
          </a:bodyPr>
          <a:lstStyle/>
          <a:p>
            <a:r>
              <a:rPr lang="en-US" dirty="0" smtClean="0"/>
              <a:t>1. Which racial group uses the condom as a contraceptive method the least frequently? </a:t>
            </a:r>
          </a:p>
          <a:p>
            <a:r>
              <a:rPr lang="en-US" dirty="0" smtClean="0"/>
              <a:t>2. Which racial group uses the pill as a contraceptive method most frequently?</a:t>
            </a:r>
          </a:p>
          <a:p>
            <a:r>
              <a:rPr lang="en-US" dirty="0" smtClean="0"/>
              <a:t>3. Which type of birth control (of these three methods) is the least commonly used among all races?</a:t>
            </a:r>
          </a:p>
          <a:p>
            <a:r>
              <a:rPr lang="en-US" dirty="0" smtClean="0"/>
              <a:t>4. Of the three types of contraceptives in the graph above, which is the most reliable (use the chart from the previous page)?</a:t>
            </a:r>
          </a:p>
          <a:p>
            <a:r>
              <a:rPr lang="en-US" dirty="0" smtClean="0"/>
              <a:t>5. Based on this data, which racial group is using the most reliable form of contraception most often? </a:t>
            </a:r>
          </a:p>
          <a:p>
            <a:r>
              <a:rPr lang="en-US" dirty="0" smtClean="0"/>
              <a:t>6. Based on this data, which racial group is using the least reliable form of contraception most often?</a:t>
            </a:r>
            <a:r>
              <a:rPr lang="en-US" dirty="0" smtClean="0"/>
              <a:t> </a:t>
            </a:r>
            <a:endParaRPr lang="en-US" dirty="0" smtClean="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1095</TotalTime>
  <Words>1524</Words>
  <Application>Microsoft Macintosh PowerPoint</Application>
  <PresentationFormat>On-screen Show (4:3)</PresentationFormat>
  <Paragraphs>97</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4.6: Contraception</vt:lpstr>
      <vt:lpstr>Do Now</vt:lpstr>
      <vt:lpstr>Discuss</vt:lpstr>
      <vt:lpstr>Facts:</vt:lpstr>
      <vt:lpstr>More Facts:</vt:lpstr>
      <vt:lpstr>Slide 6</vt:lpstr>
      <vt:lpstr>Questions:</vt:lpstr>
      <vt:lpstr>Use of Contraceptives:</vt:lpstr>
      <vt:lpstr>Questions:</vt:lpstr>
      <vt:lpstr>Pros &amp; Cons:</vt:lpstr>
      <vt:lpstr>Discuss:</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72</cp:revision>
  <dcterms:created xsi:type="dcterms:W3CDTF">2014-01-24T16:35:26Z</dcterms:created>
  <dcterms:modified xsi:type="dcterms:W3CDTF">2014-01-25T01:26:56Z</dcterms:modified>
</cp:coreProperties>
</file>