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10"/>
  </p:notesMasterIdLst>
  <p:sldIdLst>
    <p:sldId id="256" r:id="rId2"/>
    <p:sldId id="257" r:id="rId3"/>
    <p:sldId id="268" r:id="rId4"/>
    <p:sldId id="261" r:id="rId5"/>
    <p:sldId id="259" r:id="rId6"/>
    <p:sldId id="266" r:id="rId7"/>
    <p:sldId id="269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90" d="100"/>
          <a:sy n="90" d="100"/>
        </p:scale>
        <p:origin x="-11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152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143165-D33B-324B-B2D5-58110A9F63B3}" type="datetimeFigureOut">
              <a:rPr lang="en-US" smtClean="0"/>
              <a:pPr/>
              <a:t>1/21/14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877844-E64D-F740-948F-BB0BB58356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9" Type="http://schemas.openxmlformats.org/officeDocument/2006/relationships/hyperlink" Target="http://en.wikipedia.org/wiki/Testicles" TargetMode="External"/><Relationship Id="rId20" Type="http://schemas.openxmlformats.org/officeDocument/2006/relationships/hyperlink" Target="http://en.wikipedia.org/wiki/Androgenic_hair" TargetMode="External"/><Relationship Id="rId21" Type="http://schemas.openxmlformats.org/officeDocument/2006/relationships/hyperlink" Target="http://en.wikipedia.org/wiki/Testosterone%23cite_note-Mooradian_1987-3" TargetMode="External"/><Relationship Id="rId22" Type="http://schemas.openxmlformats.org/officeDocument/2006/relationships/hyperlink" Target="http://en.wikipedia.org/wiki/Testosterone%23cite_note-pmid19707253-4" TargetMode="External"/><Relationship Id="rId23" Type="http://schemas.openxmlformats.org/officeDocument/2006/relationships/hyperlink" Target="http://en.wikipedia.org/wiki/Osteoporosis" TargetMode="External"/><Relationship Id="rId24" Type="http://schemas.openxmlformats.org/officeDocument/2006/relationships/hyperlink" Target="http://en.wikipedia.org/wiki/Testosterone%23cite_note-pmid19011293-5" TargetMode="External"/><Relationship Id="rId10" Type="http://schemas.openxmlformats.org/officeDocument/2006/relationships/hyperlink" Target="http://en.wikipedia.org/wiki/Male" TargetMode="External"/><Relationship Id="rId11" Type="http://schemas.openxmlformats.org/officeDocument/2006/relationships/hyperlink" Target="http://en.wikipedia.org/wiki/Ovaries" TargetMode="External"/><Relationship Id="rId12" Type="http://schemas.openxmlformats.org/officeDocument/2006/relationships/hyperlink" Target="http://en.wikipedia.org/wiki/Female" TargetMode="External"/><Relationship Id="rId13" Type="http://schemas.openxmlformats.org/officeDocument/2006/relationships/hyperlink" Target="http://en.wikipedia.org/wiki/Adrenal_gland" TargetMode="External"/><Relationship Id="rId14" Type="http://schemas.openxmlformats.org/officeDocument/2006/relationships/hyperlink" Target="http://en.wikipedia.org/wiki/Hormone" TargetMode="External"/><Relationship Id="rId15" Type="http://schemas.openxmlformats.org/officeDocument/2006/relationships/hyperlink" Target="http://en.wikipedia.org/wiki/Anabolic_steroid" TargetMode="External"/><Relationship Id="rId16" Type="http://schemas.openxmlformats.org/officeDocument/2006/relationships/hyperlink" Target="http://en.wikipedia.org/wiki/Testis" TargetMode="External"/><Relationship Id="rId17" Type="http://schemas.openxmlformats.org/officeDocument/2006/relationships/hyperlink" Target="http://en.wikipedia.org/wiki/Prostate" TargetMode="External"/><Relationship Id="rId18" Type="http://schemas.openxmlformats.org/officeDocument/2006/relationships/hyperlink" Target="http://en.wikipedia.org/wiki/Muscle" TargetMode="External"/><Relationship Id="rId19" Type="http://schemas.openxmlformats.org/officeDocument/2006/relationships/hyperlink" Target="http://en.wikipedia.org/wiki/Bone" TargetMode="External"/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Relationship Id="rId3" Type="http://schemas.openxmlformats.org/officeDocument/2006/relationships/hyperlink" Target="http://en.wikipedia.org/wiki/Steroid_hormone" TargetMode="External"/><Relationship Id="rId4" Type="http://schemas.openxmlformats.org/officeDocument/2006/relationships/hyperlink" Target="http://en.wikipedia.org/wiki/Androgen" TargetMode="External"/><Relationship Id="rId5" Type="http://schemas.openxmlformats.org/officeDocument/2006/relationships/hyperlink" Target="http://en.wikipedia.org/wiki/Testosterone%23cite_note-pmid16326949-1" TargetMode="External"/><Relationship Id="rId6" Type="http://schemas.openxmlformats.org/officeDocument/2006/relationships/hyperlink" Target="http://en.wikipedia.org/wiki/Testosterone%23cite_note-pmid16671011-2" TargetMode="External"/><Relationship Id="rId7" Type="http://schemas.openxmlformats.org/officeDocument/2006/relationships/hyperlink" Target="http://en.wikipedia.org/wiki/Vertebrate" TargetMode="External"/><Relationship Id="rId8" Type="http://schemas.openxmlformats.org/officeDocument/2006/relationships/hyperlink" Target="http://en.wikipedia.org/wiki/Mammal" TargetMode="Externa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etus" TargetMode="External"/><Relationship Id="rId4" Type="http://schemas.openxmlformats.org/officeDocument/2006/relationships/hyperlink" Target="http://en.wikipedia.org/wiki/Sex" TargetMode="External"/><Relationship Id="rId5" Type="http://schemas.openxmlformats.org/officeDocument/2006/relationships/hyperlink" Target="http://en.wikipedia.org/wiki/Karyotype" TargetMode="External"/><Relationship Id="rId6" Type="http://schemas.openxmlformats.org/officeDocument/2006/relationships/hyperlink" Target="http://en.wikipedia.org/wiki/Gonad" TargetMode="External"/><Relationship Id="rId7" Type="http://schemas.openxmlformats.org/officeDocument/2006/relationships/hyperlink" Target="http://en.wikipedia.org/wiki/Society" TargetMode="External"/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lesson will provide a basic backgroun</a:t>
            </a:r>
            <a:r>
              <a:rPr lang="en-US" baseline="0" dirty="0" smtClean="0"/>
              <a:t>d of the male reproductive system, focusing on the structures and functions of the main reproductive organs. Students will complete a labeling exercise, a short reading, and note-taking.   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Image source: http://pixabay.com/en/dance-people-boy-happy-man-guy-32193/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77844-E64D-F740-948F-BB0BB583565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Revisit the conversation on norms (from lesson 4.1) before beginning this lesson. </a:t>
            </a:r>
          </a:p>
          <a:p>
            <a:endParaRPr lang="en-US" dirty="0" smtClean="0"/>
          </a:p>
          <a:p>
            <a:r>
              <a:rPr lang="en-US" dirty="0" smtClean="0"/>
              <a:t>There</a:t>
            </a:r>
            <a:r>
              <a:rPr lang="en-US" baseline="0" dirty="0" smtClean="0"/>
              <a:t> is more to the male reproductive system than many students think. Ask students if they are aware of illnesses or dysfunctions of the male reproductive system (ex: prostate cancer, testicular cancer, erectile dysfunction, etc.)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77844-E64D-F740-948F-BB0BB583565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ductus</a:t>
            </a:r>
            <a:r>
              <a:rPr lang="en-US" dirty="0" smtClean="0"/>
              <a:t> deferens is</a:t>
            </a:r>
            <a:r>
              <a:rPr lang="en-US" baseline="0" dirty="0" smtClean="0"/>
              <a:t> the same anatomical part as the vas deferens. Ask students if they know what a vasectomy is? (What part in particular is cut?)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77844-E64D-F740-948F-BB0BB583565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77844-E64D-F740-948F-BB0BB583565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Ask students if they know what testosterone is responsible for?</a:t>
            </a:r>
          </a:p>
          <a:p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Testosterone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is a </a:t>
            </a:r>
            <a:r>
              <a:rPr lang="en-US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steroid hormone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from the </a:t>
            </a:r>
            <a:r>
              <a:rPr lang="en-US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androgen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group and is found in mammals, reptiles,</a:t>
            </a:r>
            <a:r>
              <a:rPr lang="en-US" sz="1200" u="none" strike="noStrike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/>
              </a:rPr>
              <a:t>[1]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birds,</a:t>
            </a:r>
            <a:r>
              <a:rPr lang="en-US" sz="1200" u="none" strike="noStrike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6"/>
              </a:rPr>
              <a:t>[2]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and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other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7"/>
              </a:rPr>
              <a:t>vertebrates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 </a:t>
            </a:r>
            <a:r>
              <a:rPr lang="en-US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8"/>
              </a:rPr>
              <a:t>mammals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testosterone is secreted primarily in the </a:t>
            </a:r>
            <a:r>
              <a:rPr lang="en-US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9"/>
              </a:rPr>
              <a:t>testicles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of </a:t>
            </a:r>
            <a:r>
              <a:rPr lang="en-US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0"/>
              </a:rPr>
              <a:t>males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and the </a:t>
            </a:r>
            <a:r>
              <a:rPr lang="en-US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1"/>
              </a:rPr>
              <a:t>ovaries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of </a:t>
            </a:r>
            <a:r>
              <a:rPr lang="en-US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2"/>
              </a:rPr>
              <a:t>females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although small amounts are also secreted by the </a:t>
            </a:r>
            <a:r>
              <a:rPr lang="en-US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3"/>
              </a:rPr>
              <a:t>adrenal glands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It is the principal </a:t>
            </a:r>
            <a:r>
              <a:rPr lang="en-US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0"/>
              </a:rPr>
              <a:t>male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sex </a:t>
            </a:r>
            <a:r>
              <a:rPr lang="en-US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4"/>
              </a:rPr>
              <a:t>hormone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and an </a:t>
            </a:r>
            <a:r>
              <a:rPr lang="en-US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5"/>
              </a:rPr>
              <a:t>anabolic steroid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men, testosterone plays a key role in the development of male reproductive tissues such as the </a:t>
            </a:r>
            <a:r>
              <a:rPr lang="en-US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6"/>
              </a:rPr>
              <a:t>testis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and </a:t>
            </a:r>
            <a:r>
              <a:rPr lang="en-US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7"/>
              </a:rPr>
              <a:t>prostate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as well as promoting secondary sexual characteristics such as increased </a:t>
            </a:r>
            <a:r>
              <a:rPr lang="en-US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8"/>
              </a:rPr>
              <a:t>muscle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 </a:t>
            </a:r>
            <a:r>
              <a:rPr lang="en-US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9"/>
              </a:rPr>
              <a:t>bone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mass, and the growth of </a:t>
            </a:r>
            <a:r>
              <a:rPr lang="en-US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20"/>
              </a:rPr>
              <a:t>body hair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en-US" sz="1200" u="none" strike="noStrike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21"/>
              </a:rPr>
              <a:t>[3]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addition, testosterone is essential for health and well-being</a:t>
            </a:r>
            <a:r>
              <a:rPr lang="en-US" sz="1200" u="none" strike="noStrike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22"/>
              </a:rPr>
              <a:t>[4]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as well as the prevention of </a:t>
            </a:r>
            <a:r>
              <a:rPr lang="en-US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23"/>
              </a:rPr>
              <a:t>osteoporosis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en-US" sz="1200" u="none" strike="noStrike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24"/>
              </a:rPr>
              <a:t>[5]</a:t>
            </a:r>
            <a:r>
              <a:rPr lang="en-US" sz="120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(From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wikipedia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77844-E64D-F740-948F-BB0BB583565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77844-E64D-F740-948F-BB0BB583565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Answers:</a:t>
            </a:r>
          </a:p>
          <a:p>
            <a:r>
              <a:rPr lang="en-US" baseline="0" dirty="0" smtClean="0"/>
              <a:t>Urethra: transports semen and urine out of body</a:t>
            </a:r>
          </a:p>
          <a:p>
            <a:r>
              <a:rPr lang="en-US" baseline="0" dirty="0" smtClean="0"/>
              <a:t>Penis: acts as a conduit for sperm to enter vagina during intercourse</a:t>
            </a:r>
          </a:p>
          <a:p>
            <a:r>
              <a:rPr lang="en-US" baseline="0" dirty="0" smtClean="0"/>
              <a:t>Seminal vesicle: secrete fluid containing nutrients for sperm</a:t>
            </a:r>
          </a:p>
          <a:p>
            <a:r>
              <a:rPr lang="en-US" baseline="0" dirty="0" smtClean="0"/>
              <a:t>Prostate gland: secrete an alkaline (basic) fluid to counter the acidity of vagina, protecting sperm</a:t>
            </a:r>
          </a:p>
          <a:p>
            <a:r>
              <a:rPr lang="en-US" baseline="0" dirty="0" smtClean="0"/>
              <a:t>Vas deferens: Transport system for sperm; propels sperm forward</a:t>
            </a:r>
          </a:p>
          <a:p>
            <a:r>
              <a:rPr lang="en-US" baseline="0" dirty="0" smtClean="0"/>
              <a:t>Epididymis: Storage reservoir for sperm, where they will mature and become activated</a:t>
            </a:r>
          </a:p>
          <a:p>
            <a:r>
              <a:rPr lang="en-US" baseline="0" dirty="0" smtClean="0"/>
              <a:t>Testicle: Production of sperm and testosterone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77844-E64D-F740-948F-BB0BB583565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purpose of this homework assignment is for students to discover the</a:t>
            </a:r>
            <a:r>
              <a:rPr lang="en-US" baseline="0" dirty="0" smtClean="0"/>
              <a:t> parallels between the male and female reproductive systems. Ultimately, students should learn that, “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In the first weeks of life, a 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fetus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has no anatomic or hormonal 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sex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only a 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/>
              </a:rPr>
              <a:t>karyotype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distinguishes male from female. Specific genes induce 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6"/>
              </a:rPr>
              <a:t>gonadal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differences, which produce hormonal differences, which cause anatomic differences, leading to psychological and behavioral differences, some of which are innate and some induced by the 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7"/>
              </a:rPr>
              <a:t>social environment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.” (from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wikipedia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77844-E64D-F740-948F-BB0BB583565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18ED403-8E6D-470F-9368-65BF869872DD}" type="datetime1">
              <a:rPr smtClean="0"/>
              <a:pPr/>
              <a:t>10/25/2007</a:t>
            </a:fld>
            <a:endParaRPr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smtClean="0"/>
              <a:t>
              </a:t>
            </a:r>
            <a:endParaRPr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B7CC652-A623-41D2-B0ED-8F1D217186B4}" type="slidenum">
              <a:rPr smtClean="0"/>
              <a:pPr/>
              <a:t>‹#›</a:t>
            </a:fld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6956B-C6A6-4998-B6F9-4158C8926225}" type="datetime1">
              <a:rPr smtClean="0"/>
              <a:pPr/>
              <a:t>10/25/2007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619C8-A375-448C-891B-9999C6BE8E64}" type="slidenum">
              <a:rPr smtClean="0"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FA6A671-5254-49D4-B317-082B93EA859A}" type="datetime1">
              <a:rPr smtClean="0"/>
              <a:pPr/>
              <a:t>10/25/2007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99619C8-A375-448C-891B-9999C6BE8E64}" type="slidenum">
              <a:rPr smtClean="0"/>
              <a:pPr/>
              <a:t>‹#›</a:t>
            </a:fld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BD73B-607F-4953-87E4-4C3BC6D541E5}" type="datetime1">
              <a:rPr smtClean="0"/>
              <a:pPr/>
              <a:t>10/25/2007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99619C8-A375-448C-891B-9999C6BE8E64}" type="slidenum">
              <a:rPr smtClean="0"/>
              <a:pPr/>
              <a:t>‹#›</a:t>
            </a:fld>
            <a:endParaRPr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526B2-0DCD-4FC8-BB6D-71A89413C313}" type="datetime1">
              <a:rPr smtClean="0"/>
              <a:pPr/>
              <a:t>10/25/2007</a:t>
            </a:fld>
            <a:endParaRPr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FCB81ED-A29D-4740-A68B-F596A2FF137E}" type="datetime1">
              <a:rPr smtClean="0"/>
              <a:pPr/>
              <a:t>10/25/2007</a:t>
            </a:fld>
            <a:endParaRPr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99619C8-A375-448C-891B-9999C6BE8E64}" type="slidenum">
              <a:rPr smtClean="0"/>
              <a:pPr/>
              <a:t>‹#›</a:t>
            </a:fld>
            <a:endParaRPr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smtClean="0"/>
              <a:t>
              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CE825CE-32D5-4C4C-A5D0-8BCDD70F5880}" type="datetime1">
              <a:rPr smtClean="0"/>
              <a:pPr/>
              <a:t>10/25/2007</a:t>
            </a:fld>
            <a:endParaRPr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99619C8-A375-448C-891B-9999C6BE8E64}" type="slidenum">
              <a:rPr smtClean="0"/>
              <a:pPr/>
              <a:t>‹#›</a:t>
            </a:fld>
            <a:endParaRPr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DC3FE-52E1-433F-A1A1-742295C2EFEB}" type="datetime1">
              <a:rPr smtClean="0"/>
              <a:pPr/>
              <a:t>10/25/2007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99619C8-A375-448C-891B-9999C6BE8E64}" type="slidenum">
              <a:rPr smtClean="0"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69193-A413-4918-A15C-32FE3683F878}" type="datetime1">
              <a:rPr smtClean="0"/>
              <a:pPr/>
              <a:t>10/25/2007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99619C8-A375-448C-891B-9999C6BE8E64}" type="slidenum">
              <a:rPr smtClean="0"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B771B-174A-41D3-8078-EEED53AE7A49}" type="datetime1">
              <a:rPr smtClean="0"/>
              <a:pPr/>
              <a:t>10/25/2007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99619C8-A375-448C-891B-9999C6BE8E64}" type="slidenum">
              <a:rPr smtClean="0"/>
              <a:pPr/>
              <a:t>‹#›</a:t>
            </a:fld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D98379E-7B25-4BA9-AA4E-73FE673939C3}" type="datetime1">
              <a:rPr smtClean="0"/>
              <a:pPr/>
              <a:t>10/25/2007</a:t>
            </a:fld>
            <a:endParaRPr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99619C8-A375-448C-891B-9999C6BE8E64}" type="slidenum">
              <a:rPr smtClean="0"/>
              <a:pPr/>
              <a:t>‹#›</a:t>
            </a:fld>
            <a:endParaRPr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9F78B67-B4C5-45C3-BA2A-CBC3E34415B2}" type="datetime1">
              <a:rPr smtClean="0"/>
              <a:pPr/>
              <a:t>10/25/2007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99619C8-A375-448C-891B-9999C6BE8E64}" type="slidenum">
              <a:rPr smtClean="0"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Lesson 4.2:</a:t>
            </a:r>
            <a:br>
              <a:rPr lang="en-US" dirty="0" smtClean="0"/>
            </a:br>
            <a:r>
              <a:rPr lang="en-US" dirty="0" smtClean="0"/>
              <a:t>Male Reproductive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Module 4: Sexual Health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228600"/>
            <a:ext cx="3505200" cy="923330"/>
          </a:xfrm>
          <a:prstGeom prst="rect">
            <a:avLst/>
          </a:prstGeom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r>
              <a:rPr lang="en-US" dirty="0" smtClean="0"/>
              <a:t>Obj. 4.2: Explain the anatomy &amp; physiology of the male reproductive system.</a:t>
            </a:r>
            <a:endParaRPr 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609600"/>
            <a:ext cx="2132886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Do Now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9363" y="5670133"/>
            <a:ext cx="993648" cy="93519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599" y="1752600"/>
            <a:ext cx="7690905" cy="4419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72978" y="2121066"/>
            <a:ext cx="141457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rgbClr val="FF0000"/>
                </a:solidFill>
              </a:rPr>
              <a:t>Pubic bone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25378" y="3048000"/>
            <a:ext cx="17834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</a:rPr>
              <a:t>Ductus</a:t>
            </a:r>
            <a:r>
              <a:rPr lang="en-US" sz="2000" dirty="0" smtClean="0">
                <a:solidFill>
                  <a:srgbClr val="FF0000"/>
                </a:solidFill>
              </a:rPr>
              <a:t> deferens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2648" y="4191000"/>
            <a:ext cx="72922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rgbClr val="FF0000"/>
                </a:solidFill>
              </a:rPr>
              <a:t>Penis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68939" y="4828250"/>
            <a:ext cx="17626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Spongy urethra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09187" y="2190048"/>
            <a:ext cx="108959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rgbClr val="FF0000"/>
                </a:solidFill>
              </a:rPr>
              <a:t>Bladder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82164" y="2797997"/>
            <a:ext cx="187483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rgbClr val="FF0000"/>
                </a:solidFill>
              </a:rPr>
              <a:t>Seminal vesicle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58913" y="3730185"/>
            <a:ext cx="182894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rgbClr val="FF0000"/>
                </a:solidFill>
              </a:rPr>
              <a:t>Prostate gland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85347" y="4500253"/>
            <a:ext cx="137558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rgbClr val="FF0000"/>
                </a:solidFill>
              </a:rPr>
              <a:t>Epididymis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37787" y="5081182"/>
            <a:ext cx="7529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rgbClr val="FF0000"/>
                </a:solidFill>
              </a:rPr>
              <a:t>Testis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66417" y="5596919"/>
            <a:ext cx="106467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rgbClr val="FF0000"/>
                </a:solidFill>
              </a:rPr>
              <a:t>Scrotum</a:t>
            </a:r>
            <a:endParaRPr lang="en-US" sz="2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Male System Parts</a:t>
            </a:r>
            <a:endParaRPr lang="en-US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38012" y="228600"/>
            <a:ext cx="628035" cy="966208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0060" y="1600200"/>
          <a:ext cx="8843244" cy="51421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9740"/>
                <a:gridCol w="6773504"/>
              </a:tblGrid>
              <a:tr h="500186">
                <a:tc>
                  <a:txBody>
                    <a:bodyPr/>
                    <a:lstStyle/>
                    <a:p>
                      <a:r>
                        <a:rPr lang="en-US" dirty="0" smtClean="0"/>
                        <a:t>Part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464198">
                <a:tc>
                  <a:txBody>
                    <a:bodyPr/>
                    <a:lstStyle/>
                    <a:p>
                      <a:r>
                        <a:rPr lang="en-US" dirty="0" smtClean="0"/>
                        <a:t>1. Pubic bones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Make up</a:t>
                      </a:r>
                      <a:r>
                        <a:rPr lang="en-US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the anterior (front) portion of the pelvis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64198">
                <a:tc>
                  <a:txBody>
                    <a:bodyPr/>
                    <a:lstStyle/>
                    <a:p>
                      <a:r>
                        <a:rPr lang="en-US" dirty="0" smtClean="0"/>
                        <a:t>2. </a:t>
                      </a:r>
                      <a:r>
                        <a:rPr lang="en-US" dirty="0" err="1" smtClean="0"/>
                        <a:t>Ductus</a:t>
                      </a:r>
                      <a:r>
                        <a:rPr lang="en-US" baseline="0" dirty="0" smtClean="0"/>
                        <a:t> deferens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Tube sperm travel through</a:t>
                      </a:r>
                      <a:r>
                        <a:rPr lang="en-US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from epididymis to seminal vesicle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64198">
                <a:tc>
                  <a:txBody>
                    <a:bodyPr/>
                    <a:lstStyle/>
                    <a:p>
                      <a:r>
                        <a:rPr lang="en-US" dirty="0" smtClean="0"/>
                        <a:t>3. Penis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Fleshy extension used in intercourse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64198">
                <a:tc>
                  <a:txBody>
                    <a:bodyPr/>
                    <a:lstStyle/>
                    <a:p>
                      <a:r>
                        <a:rPr lang="en-US" dirty="0" smtClean="0"/>
                        <a:t>4. Spongy</a:t>
                      </a:r>
                      <a:r>
                        <a:rPr lang="en-US" baseline="0" dirty="0" smtClean="0"/>
                        <a:t> urethra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Tube for semen</a:t>
                      </a:r>
                      <a:r>
                        <a:rPr lang="en-US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&amp; urine flow out of the penis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64198">
                <a:tc>
                  <a:txBody>
                    <a:bodyPr/>
                    <a:lstStyle/>
                    <a:p>
                      <a:r>
                        <a:rPr lang="en-US" dirty="0" smtClean="0"/>
                        <a:t>5. Bladder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Storage</a:t>
                      </a:r>
                      <a:r>
                        <a:rPr lang="en-US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chamber for urine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64198">
                <a:tc>
                  <a:txBody>
                    <a:bodyPr/>
                    <a:lstStyle/>
                    <a:p>
                      <a:r>
                        <a:rPr lang="en-US" dirty="0" smtClean="0"/>
                        <a:t>6. Seminal vesicle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Adds fluid to</a:t>
                      </a:r>
                      <a:r>
                        <a:rPr lang="en-US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semen providing a source of energy for sperm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64198">
                <a:tc>
                  <a:txBody>
                    <a:bodyPr/>
                    <a:lstStyle/>
                    <a:p>
                      <a:r>
                        <a:rPr lang="en-US" dirty="0" smtClean="0"/>
                        <a:t>7. Prostate</a:t>
                      </a:r>
                      <a:r>
                        <a:rPr lang="en-US" baseline="0" dirty="0" smtClean="0"/>
                        <a:t> gland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Adds fluid to semen</a:t>
                      </a:r>
                      <a:r>
                        <a:rPr lang="en-US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the protects the sperm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64198">
                <a:tc>
                  <a:txBody>
                    <a:bodyPr/>
                    <a:lstStyle/>
                    <a:p>
                      <a:r>
                        <a:rPr lang="en-US" dirty="0" smtClean="0"/>
                        <a:t>8. Epididymis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Collects &amp; stores sperm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64198">
                <a:tc>
                  <a:txBody>
                    <a:bodyPr/>
                    <a:lstStyle/>
                    <a:p>
                      <a:r>
                        <a:rPr lang="en-US" dirty="0" smtClean="0"/>
                        <a:t>9. Testis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Produces</a:t>
                      </a:r>
                      <a:r>
                        <a:rPr lang="en-US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sperm &amp; testosterone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64198">
                <a:tc>
                  <a:txBody>
                    <a:bodyPr/>
                    <a:lstStyle/>
                    <a:p>
                      <a:r>
                        <a:rPr lang="en-US" dirty="0" smtClean="0"/>
                        <a:t>10. Scrotum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Pouch</a:t>
                      </a:r>
                      <a:r>
                        <a:rPr lang="en-US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of skin holding the testicles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>Read</a:t>
            </a:r>
            <a:endParaRPr lang="en-US" sz="40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03117" y="5854565"/>
            <a:ext cx="1301507" cy="841218"/>
          </a:xfrm>
          <a:prstGeom prst="rect">
            <a:avLst/>
          </a:prstGeom>
        </p:spPr>
      </p:pic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Male reproductive organs: both inside and outside the pelvis. </a:t>
            </a:r>
            <a:endParaRPr lang="en-US" sz="3600" dirty="0" smtClean="0"/>
          </a:p>
          <a:p>
            <a:r>
              <a:rPr lang="en-US" sz="3200" dirty="0" smtClean="0"/>
              <a:t>Male genitals include:</a:t>
            </a:r>
            <a:endParaRPr lang="en-US" sz="3600" dirty="0" smtClean="0"/>
          </a:p>
          <a:p>
            <a:pPr lvl="1"/>
            <a:r>
              <a:rPr lang="en-US" dirty="0" smtClean="0"/>
              <a:t>the testicles</a:t>
            </a:r>
            <a:endParaRPr lang="en-US" sz="3300" dirty="0" smtClean="0"/>
          </a:p>
          <a:p>
            <a:pPr lvl="2"/>
            <a:r>
              <a:rPr lang="en-US" sz="2500" dirty="0" smtClean="0"/>
              <a:t>produce sperm and testosterone</a:t>
            </a:r>
            <a:endParaRPr lang="en-US" sz="2900" dirty="0" smtClean="0"/>
          </a:p>
          <a:p>
            <a:pPr lvl="1"/>
            <a:r>
              <a:rPr lang="en-US" dirty="0" smtClean="0"/>
              <a:t>the duct system, which is made up of the epididymis and the vas deferens</a:t>
            </a:r>
            <a:endParaRPr lang="en-US" sz="3300" dirty="0" smtClean="0"/>
          </a:p>
          <a:p>
            <a:pPr lvl="1"/>
            <a:r>
              <a:rPr lang="en-US" dirty="0" smtClean="0"/>
              <a:t>the accessory glands, which include the seminal vesicles and prostate gland</a:t>
            </a:r>
            <a:endParaRPr lang="en-US" sz="3300" dirty="0" smtClean="0"/>
          </a:p>
          <a:p>
            <a:pPr lvl="1"/>
            <a:r>
              <a:rPr lang="en-US" dirty="0" smtClean="0"/>
              <a:t>the penis</a:t>
            </a:r>
            <a:endParaRPr lang="en-US" sz="33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Functions, Sex Cells &amp; Puberty…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525364" cy="52578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1.  FUNCTIONS:  </a:t>
            </a:r>
            <a:r>
              <a:rPr lang="en-US" dirty="0" smtClean="0"/>
              <a:t>What are the 3 main functions of the male reproductive system?</a:t>
            </a:r>
            <a:r>
              <a:rPr lang="en-US" b="1" dirty="0" smtClean="0"/>
              <a:t> </a:t>
            </a:r>
            <a:endParaRPr lang="en-US" dirty="0" smtClean="0"/>
          </a:p>
          <a:p>
            <a:pPr lvl="1"/>
            <a:r>
              <a:rPr lang="en-US" b="1" dirty="0" smtClean="0"/>
              <a:t>1. </a:t>
            </a:r>
            <a:r>
              <a:rPr lang="en-US" b="1" dirty="0" smtClean="0">
                <a:solidFill>
                  <a:srgbClr val="900000"/>
                </a:solidFill>
              </a:rPr>
              <a:t>Produce sex hormones (testosterone)</a:t>
            </a:r>
            <a:r>
              <a:rPr lang="en-US" b="1" dirty="0" smtClean="0"/>
              <a:t>  </a:t>
            </a:r>
            <a:endParaRPr lang="en-US" dirty="0" smtClean="0"/>
          </a:p>
          <a:p>
            <a:pPr lvl="1"/>
            <a:r>
              <a:rPr lang="en-US" b="1" dirty="0" smtClean="0"/>
              <a:t>2.</a:t>
            </a:r>
            <a:r>
              <a:rPr lang="en-US" b="1" dirty="0" smtClean="0">
                <a:solidFill>
                  <a:srgbClr val="900000"/>
                </a:solidFill>
              </a:rPr>
              <a:t> Produce &amp; store sperm</a:t>
            </a:r>
            <a:r>
              <a:rPr lang="en-US" b="1" dirty="0" smtClean="0"/>
              <a:t>  </a:t>
            </a:r>
            <a:endParaRPr lang="en-US" dirty="0" smtClean="0"/>
          </a:p>
          <a:p>
            <a:pPr lvl="1"/>
            <a:r>
              <a:rPr lang="en-US" b="1" dirty="0" smtClean="0"/>
              <a:t>3.</a:t>
            </a:r>
            <a:r>
              <a:rPr lang="en-US" b="1" dirty="0" smtClean="0">
                <a:solidFill>
                  <a:srgbClr val="900000"/>
                </a:solidFill>
              </a:rPr>
              <a:t> Deliver sperm to female reproductive system</a:t>
            </a:r>
            <a:r>
              <a:rPr lang="en-US" b="1" dirty="0" smtClean="0"/>
              <a:t>  </a:t>
            </a:r>
            <a:endParaRPr lang="en-US" dirty="0" smtClean="0"/>
          </a:p>
          <a:p>
            <a:r>
              <a:rPr lang="en-US" b="1" dirty="0" smtClean="0"/>
              <a:t>2. SEX CELLS:  </a:t>
            </a:r>
            <a:r>
              <a:rPr lang="en-US" dirty="0" smtClean="0"/>
              <a:t>What are the male sex cells and how are they delivered? </a:t>
            </a:r>
          </a:p>
          <a:p>
            <a:pPr lvl="1"/>
            <a:r>
              <a:rPr lang="en-US" dirty="0" smtClean="0"/>
              <a:t>Sperm: </a:t>
            </a:r>
            <a:r>
              <a:rPr lang="en-US" b="1" dirty="0" smtClean="0">
                <a:solidFill>
                  <a:srgbClr val="900000"/>
                </a:solidFill>
              </a:rPr>
              <a:t>(spermatozoa) cells that carry male’s genetic material</a:t>
            </a:r>
            <a:r>
              <a:rPr lang="en-US" dirty="0" smtClean="0"/>
              <a:t>  </a:t>
            </a:r>
          </a:p>
          <a:p>
            <a:pPr lvl="1"/>
            <a:r>
              <a:rPr lang="en-US" dirty="0" smtClean="0"/>
              <a:t>Semen: </a:t>
            </a:r>
            <a:r>
              <a:rPr lang="en-US" b="1" dirty="0" smtClean="0">
                <a:solidFill>
                  <a:srgbClr val="900000"/>
                </a:solidFill>
              </a:rPr>
              <a:t>fluid leaving penis during ejaculation; millions of sperm in each drop of semen</a:t>
            </a:r>
            <a:r>
              <a:rPr lang="en-US" dirty="0" smtClean="0"/>
              <a:t> </a:t>
            </a:r>
          </a:p>
          <a:p>
            <a:pPr lvl="1"/>
            <a:r>
              <a:rPr lang="en-US" dirty="0" smtClean="0"/>
              <a:t>Pre-ejaculate: </a:t>
            </a:r>
            <a:r>
              <a:rPr lang="en-US" b="1" dirty="0" smtClean="0">
                <a:solidFill>
                  <a:srgbClr val="900000"/>
                </a:solidFill>
              </a:rPr>
              <a:t>released from an erect penis immediately, may contain sperm</a:t>
            </a:r>
            <a:r>
              <a:rPr lang="en-US" dirty="0" smtClean="0"/>
              <a:t> </a:t>
            </a:r>
          </a:p>
          <a:p>
            <a:r>
              <a:rPr lang="en-US" b="1" dirty="0" smtClean="0"/>
              <a:t>PUBERTY:  </a:t>
            </a:r>
            <a:r>
              <a:rPr lang="en-US" dirty="0" smtClean="0"/>
              <a:t>What are some changes males undergo during puberty?</a:t>
            </a:r>
          </a:p>
          <a:p>
            <a:r>
              <a:rPr lang="en-US" b="1" dirty="0" smtClean="0">
                <a:solidFill>
                  <a:srgbClr val="900000"/>
                </a:solidFill>
              </a:rPr>
              <a:t>Shoulders widen, testes drop/grow, increase of body/pubic hair, increase of body oil, voice deepens</a:t>
            </a:r>
            <a:endParaRPr lang="en-US" dirty="0" smtClean="0"/>
          </a:p>
          <a:p>
            <a:endParaRPr lang="en-US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38012" y="5562600"/>
            <a:ext cx="628035" cy="96620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Assess:</a:t>
            </a:r>
            <a:endParaRPr lang="en-US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5848" y="5748089"/>
            <a:ext cx="844295" cy="89935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2648" y="1828800"/>
            <a:ext cx="7244744" cy="4191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Assess:</a:t>
            </a:r>
            <a:endParaRPr lang="en-US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5848" y="5748089"/>
            <a:ext cx="844295" cy="89935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2648" y="1676400"/>
            <a:ext cx="7899400" cy="37084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Homework: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Research embryonic sex development to find out when and how sex is determined in the womb. Write a short explanation, citing your sources.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1000" y="5905563"/>
            <a:ext cx="765048" cy="780987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678</TotalTime>
  <Words>923</Words>
  <Application>Microsoft Macintosh PowerPoint</Application>
  <PresentationFormat>On-screen Show (4:3)</PresentationFormat>
  <Paragraphs>90</Paragraphs>
  <Slides>8</Slides>
  <Notes>8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Median</vt:lpstr>
      <vt:lpstr>Lesson 4.2: Male Reproductive System</vt:lpstr>
      <vt:lpstr>Do Now</vt:lpstr>
      <vt:lpstr>Male System Parts</vt:lpstr>
      <vt:lpstr>Read</vt:lpstr>
      <vt:lpstr>Functions, Sex Cells &amp; Puberty…</vt:lpstr>
      <vt:lpstr>Assess:</vt:lpstr>
      <vt:lpstr>Assess:</vt:lpstr>
      <vt:lpstr>Homework: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1: What is Health?</dc:title>
  <dc:creator>Kate</dc:creator>
  <cp:lastModifiedBy>Kate</cp:lastModifiedBy>
  <cp:revision>51</cp:revision>
  <dcterms:created xsi:type="dcterms:W3CDTF">2014-01-21T16:03:55Z</dcterms:created>
  <dcterms:modified xsi:type="dcterms:W3CDTF">2014-01-21T16:04:52Z</dcterms:modified>
</cp:coreProperties>
</file>