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0"/>
  </p:notesMasterIdLst>
  <p:sldIdLst>
    <p:sldId id="256" r:id="rId2"/>
    <p:sldId id="257" r:id="rId3"/>
    <p:sldId id="258" r:id="rId4"/>
    <p:sldId id="269" r:id="rId5"/>
    <p:sldId id="270" r:id="rId6"/>
    <p:sldId id="259" r:id="rId7"/>
    <p:sldId id="266" r:id="rId8"/>
    <p:sldId id="2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1/28/14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Overview</a:t>
            </a:r>
            <a:r>
              <a:rPr lang="en-US" dirty="0" smtClean="0"/>
              <a:t>: This lesson will introduce students</a:t>
            </a:r>
            <a:r>
              <a:rPr lang="en-US" baseline="0" dirty="0" smtClean="0"/>
              <a:t> to the idea of interviewing someone as a source of data and information on their upcoming case study project. In reality, the students may be in a class setting with an expert (group interview!) or in a small group visiting a site, but these are practical skills to develop for application in a variety of settings.  First, students will reflect on their experience and knowledge with interviewing. Then they will role play an interview. Next they will read information on professionalism in interviews and brainstorm pros/cons of different types of interviews.</a:t>
            </a:r>
            <a:endParaRPr lang="en-US" dirty="0" smtClean="0"/>
          </a:p>
          <a:p>
            <a:endParaRPr lang="en-US" dirty="0" smtClean="0"/>
          </a:p>
          <a:p>
            <a:r>
              <a:rPr lang="en-US" dirty="0" smtClean="0"/>
              <a:t>Image </a:t>
            </a:r>
            <a:r>
              <a:rPr lang="en-US" dirty="0" smtClean="0"/>
              <a:t>source:  http://</a:t>
            </a:r>
            <a:r>
              <a:rPr lang="en-US" dirty="0" err="1" smtClean="0"/>
              <a:t>en.wikipedia.org/wiki/Handshake</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Compile Do’s and Don’ts on butcher</a:t>
            </a:r>
            <a:r>
              <a:rPr lang="en-US" baseline="0" dirty="0" smtClean="0"/>
              <a:t> paper (choose student recorders), an a PowerPoint slide, etc. These will be handy reminders for the future!</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Allow students to</a:t>
            </a:r>
            <a:r>
              <a:rPr lang="en-US" baseline="0" dirty="0" smtClean="0"/>
              <a:t> switch roles and do it again, if time permits. This will allow them to practice incorporating the constructive feedback they gave into their new roles. If desired, the scenario can be switched to almost anything (job interview, college interview, etc.)</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Possible answers:</a:t>
            </a:r>
          </a:p>
          <a:p>
            <a:r>
              <a:rPr lang="en-US" dirty="0" smtClean="0"/>
              <a:t>Face to face:  PRO: personal, can read body language, can develo</a:t>
            </a:r>
            <a:r>
              <a:rPr lang="en-US" baseline="0" dirty="0" smtClean="0"/>
              <a:t>p closer relationship  CON: may be difficult if distance/time pose problems, can be uncomfortable for those who are nervous/anxious</a:t>
            </a:r>
          </a:p>
          <a:p>
            <a:r>
              <a:rPr lang="en-US" baseline="0" dirty="0" smtClean="0"/>
              <a:t>Phone interview:  PRO: Able to write/type without worrying about eye contact; convenient  CON: impossible to read body language</a:t>
            </a:r>
          </a:p>
          <a:p>
            <a:r>
              <a:rPr lang="en-US" baseline="0" dirty="0" err="1" smtClean="0"/>
              <a:t>Skyppe/Facetime</a:t>
            </a:r>
            <a:r>
              <a:rPr lang="en-US" baseline="0" dirty="0" smtClean="0"/>
              <a:t>:  PRO: body language, more personal; convenient;  CON: possible problems </a:t>
            </a:r>
            <a:r>
              <a:rPr lang="en-US" baseline="0" dirty="0" err="1" smtClean="0"/>
              <a:t>w</a:t>
            </a:r>
            <a:r>
              <a:rPr lang="en-US" baseline="0" dirty="0" smtClean="0"/>
              <a:t>/ tech</a:t>
            </a:r>
          </a:p>
          <a:p>
            <a:r>
              <a:rPr lang="en-US" baseline="0" dirty="0" smtClean="0"/>
              <a:t>Email: PRO: flexible, gives interviewee time to think about answers  CON: some prefer not to type long answers; can’t convey emotion/tone in text, etc.</a:t>
            </a:r>
          </a:p>
          <a:p>
            <a:r>
              <a:rPr lang="en-US" baseline="0" dirty="0" smtClean="0"/>
              <a:t>Chat:  PRO: more interactive than email; gives each party time to process/think between typing;  CON: possible tech issues; misinterpreting tone</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Which guidelines do you find most helpful? Least helpful?  What would you add to this list?  (add any</a:t>
            </a:r>
            <a:r>
              <a:rPr lang="en-US" baseline="0" dirty="0" smtClean="0"/>
              <a:t> additional tips to butcher paper or board, along with the other dos and don’ts for display in room)</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questions may end up</a:t>
            </a:r>
            <a:r>
              <a:rPr lang="en-US" baseline="0" dirty="0" smtClean="0"/>
              <a:t> being applicable to the students’ actual interactions with the health professionals for Case Study 4.11.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purpose of this homework</a:t>
            </a:r>
            <a:r>
              <a:rPr lang="en-US" baseline="0" dirty="0" smtClean="0"/>
              <a:t> assignment is to help prepare for the case study 4.11 by giving students a chance to research the resources in their communities. Even if the case study is set up with the instructor assigning sites, bringing in one expert/organization, or some other way, having a list of resources will equip students to seek even more information on their own. Consider offering extra credit for this (if documentation of interview and signature is provided), if your policies permit.</a:t>
            </a:r>
            <a:endParaRPr lang="en-US" dirty="0" smtClean="0"/>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a:t>
            </a:r>
            <a:r>
              <a:rPr lang="en-US" dirty="0" smtClean="0"/>
              <a:t>4.10:</a:t>
            </a:r>
            <a:br>
              <a:rPr lang="en-US" dirty="0" smtClean="0"/>
            </a:br>
            <a:r>
              <a:rPr lang="en-US" dirty="0" smtClean="0"/>
              <a:t>Interviews</a:t>
            </a:r>
            <a:endParaRPr lang="en-US" sz="4444" dirty="0"/>
          </a:p>
        </p:txBody>
      </p:sp>
      <p:sp>
        <p:nvSpPr>
          <p:cNvPr id="3" name="Subtitle 2"/>
          <p:cNvSpPr>
            <a:spLocks noGrp="1"/>
          </p:cNvSpPr>
          <p:nvPr>
            <p:ph type="subTitle" idx="1"/>
          </p:nvPr>
        </p:nvSpPr>
        <p:spPr/>
        <p:txBody>
          <a:bodyPr/>
          <a:lstStyle/>
          <a:p>
            <a:r>
              <a:rPr lang="en-US" dirty="0" smtClean="0"/>
              <a:t>Module 4: Sexual Health</a:t>
            </a:r>
            <a:endParaRPr lang="en-US" dirty="0"/>
          </a:p>
        </p:txBody>
      </p:sp>
      <p:sp>
        <p:nvSpPr>
          <p:cNvPr id="4" name="Rectangle 3"/>
          <p:cNvSpPr/>
          <p:nvPr/>
        </p:nvSpPr>
        <p:spPr>
          <a:xfrm>
            <a:off x="304800" y="228600"/>
            <a:ext cx="3505200" cy="923330"/>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dirty="0" smtClean="0"/>
              <a:t>Obj. </a:t>
            </a:r>
            <a:r>
              <a:rPr lang="en-US" dirty="0" smtClean="0"/>
              <a:t>4.10: </a:t>
            </a:r>
            <a:r>
              <a:rPr lang="en-US" dirty="0" smtClean="0">
                <a:latin typeface="+mj-lt"/>
              </a:rPr>
              <a:t> Demonstrate professionalism and effective interviewing technique.</a:t>
            </a:r>
            <a:endParaRPr lang="en-US"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4572000" y="533400"/>
            <a:ext cx="3515390" cy="3505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Now</a:t>
            </a:r>
            <a:endParaRPr lang="en-US" b="1" dirty="0"/>
          </a:p>
        </p:txBody>
      </p:sp>
      <p:sp>
        <p:nvSpPr>
          <p:cNvPr id="3" name="Content Placeholder 2"/>
          <p:cNvSpPr>
            <a:spLocks noGrp="1"/>
          </p:cNvSpPr>
          <p:nvPr>
            <p:ph sz="quarter" idx="1"/>
          </p:nvPr>
        </p:nvSpPr>
        <p:spPr/>
        <p:txBody>
          <a:bodyPr/>
          <a:lstStyle/>
          <a:p>
            <a:r>
              <a:rPr lang="en-US" dirty="0" smtClean="0"/>
              <a:t>1. Have you ever been interviewed or conducted an interview? What were the positive and negative aspects of this experience</a:t>
            </a:r>
            <a:r>
              <a:rPr lang="en-US" dirty="0" smtClean="0"/>
              <a:t>? </a:t>
            </a:r>
            <a:endParaRPr lang="en-US" dirty="0" smtClean="0"/>
          </a:p>
          <a:p>
            <a:r>
              <a:rPr lang="en-US" dirty="0" smtClean="0"/>
              <a:t>2. Many websites will share lists of Do’s and Don’ts for interviewing. Write your own </a:t>
            </a:r>
            <a:r>
              <a:rPr lang="en-US" dirty="0" smtClean="0"/>
              <a:t>tips. </a:t>
            </a:r>
            <a:r>
              <a:rPr lang="en-US" dirty="0" smtClean="0"/>
              <a:t>Try to include at least 3 Do’s and 3 Don’ts.</a:t>
            </a:r>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pic>
        <p:nvPicPr>
          <p:cNvPr id="5" name="Picture 4"/>
          <p:cNvPicPr>
            <a:picLocks noChangeAspect="1"/>
          </p:cNvPicPr>
          <p:nvPr/>
        </p:nvPicPr>
        <p:blipFill>
          <a:blip r:embed="rId4"/>
          <a:stretch>
            <a:fillRect/>
          </a:stretch>
        </p:blipFill>
        <p:spPr>
          <a:xfrm>
            <a:off x="1828800" y="4856283"/>
            <a:ext cx="5022850" cy="162769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a:t>
            </a:r>
            <a:endParaRPr lang="en-US" b="1" dirty="0"/>
          </a:p>
        </p:txBody>
      </p:sp>
      <p:sp>
        <p:nvSpPr>
          <p:cNvPr id="3" name="Content Placeholder 2"/>
          <p:cNvSpPr>
            <a:spLocks noGrp="1"/>
          </p:cNvSpPr>
          <p:nvPr>
            <p:ph sz="quarter" idx="1"/>
          </p:nvPr>
        </p:nvSpPr>
        <p:spPr/>
        <p:txBody>
          <a:bodyPr>
            <a:normAutofit fontScale="77500" lnSpcReduction="20000"/>
          </a:bodyPr>
          <a:lstStyle/>
          <a:p>
            <a:r>
              <a:rPr lang="en-US" dirty="0" smtClean="0"/>
              <a:t>1. With a partner, each take one of the following roles:</a:t>
            </a:r>
          </a:p>
          <a:p>
            <a:pPr lvl="1"/>
            <a:r>
              <a:rPr lang="en-US" b="1" dirty="0" smtClean="0"/>
              <a:t>MANAGER (Interviewer):</a:t>
            </a:r>
            <a:r>
              <a:rPr lang="en-US" dirty="0" smtClean="0"/>
              <a:t>  You are the manager of an </a:t>
            </a:r>
            <a:r>
              <a:rPr lang="en-US" dirty="0" err="1" smtClean="0"/>
              <a:t>indie</a:t>
            </a:r>
            <a:r>
              <a:rPr lang="en-US" dirty="0" smtClean="0"/>
              <a:t> rock band. You’ve just held tryouts to fill the position of drummer and now you are interviewing one of the top three contenders to see if the band should select him to join.</a:t>
            </a:r>
          </a:p>
          <a:p>
            <a:pPr lvl="1"/>
            <a:r>
              <a:rPr lang="en-US" b="1" dirty="0" smtClean="0"/>
              <a:t>DRUMMER (Interviewee): </a:t>
            </a:r>
            <a:r>
              <a:rPr lang="en-US" dirty="0" smtClean="0"/>
              <a:t>You are looking to join an </a:t>
            </a:r>
            <a:r>
              <a:rPr lang="en-US" dirty="0" err="1" smtClean="0"/>
              <a:t>indie</a:t>
            </a:r>
            <a:r>
              <a:rPr lang="en-US" dirty="0" smtClean="0"/>
              <a:t> rock band and successfully advanced to the next round after the tryouts. Now you are ready to interview.</a:t>
            </a:r>
          </a:p>
          <a:p>
            <a:r>
              <a:rPr lang="en-US" dirty="0" smtClean="0"/>
              <a:t>2. </a:t>
            </a:r>
            <a:r>
              <a:rPr lang="en-US" b="1" dirty="0" smtClean="0"/>
              <a:t>Prepare: </a:t>
            </a:r>
            <a:r>
              <a:rPr lang="en-US" dirty="0" smtClean="0"/>
              <a:t>To prepare for the interview. the manager should jot down at least 4 questions and the drummer should prepare answers to questions he anticipates the manager might ask.</a:t>
            </a:r>
          </a:p>
          <a:p>
            <a:r>
              <a:rPr lang="en-US" dirty="0" smtClean="0"/>
              <a:t>3. </a:t>
            </a:r>
            <a:r>
              <a:rPr lang="en-US" b="1" dirty="0" smtClean="0"/>
              <a:t>Conduct the interview:</a:t>
            </a:r>
            <a:r>
              <a:rPr lang="en-US" dirty="0" smtClean="0"/>
              <a:t> Act as authentically as possible in your roles.</a:t>
            </a:r>
          </a:p>
          <a:p>
            <a:r>
              <a:rPr lang="en-US" dirty="0" smtClean="0"/>
              <a:t>4. </a:t>
            </a:r>
            <a:r>
              <a:rPr lang="en-US" b="1" dirty="0" smtClean="0"/>
              <a:t>Reflect:</a:t>
            </a:r>
            <a:r>
              <a:rPr lang="en-US" dirty="0" smtClean="0"/>
              <a:t> How did it go? What were the strengths and weaknesses of the interviewer and interviewee.</a:t>
            </a:r>
          </a:p>
          <a:p>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Interviews:</a:t>
            </a:r>
            <a:endParaRPr lang="en-US" b="1"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pic>
        <p:nvPicPr>
          <p:cNvPr id="6" name="Picture 5"/>
          <p:cNvPicPr>
            <a:picLocks noChangeAspect="1"/>
          </p:cNvPicPr>
          <p:nvPr/>
        </p:nvPicPr>
        <p:blipFill>
          <a:blip r:embed="rId4"/>
          <a:stretch>
            <a:fillRect/>
          </a:stretch>
        </p:blipFill>
        <p:spPr>
          <a:xfrm>
            <a:off x="90890" y="1559607"/>
            <a:ext cx="7681510" cy="486294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Professionalism in Interviews:</a:t>
            </a:r>
            <a:endParaRPr lang="en-US" b="1" dirty="0"/>
          </a:p>
        </p:txBody>
      </p:sp>
      <p:sp>
        <p:nvSpPr>
          <p:cNvPr id="3" name="Content Placeholder 2"/>
          <p:cNvSpPr>
            <a:spLocks noGrp="1"/>
          </p:cNvSpPr>
          <p:nvPr>
            <p:ph sz="quarter" idx="1"/>
          </p:nvPr>
        </p:nvSpPr>
        <p:spPr>
          <a:xfrm>
            <a:off x="612648" y="1600200"/>
            <a:ext cx="8153400" cy="4953000"/>
          </a:xfrm>
        </p:spPr>
        <p:txBody>
          <a:bodyPr>
            <a:normAutofit/>
          </a:bodyPr>
          <a:lstStyle/>
          <a:p>
            <a:r>
              <a:rPr lang="en-US" b="1" dirty="0" smtClean="0"/>
              <a:t>Before:</a:t>
            </a:r>
          </a:p>
          <a:p>
            <a:pPr lvl="1"/>
            <a:r>
              <a:rPr lang="en-US" b="1" dirty="0" smtClean="0"/>
              <a:t>Setting it up</a:t>
            </a:r>
          </a:p>
          <a:p>
            <a:pPr lvl="1"/>
            <a:r>
              <a:rPr lang="en-US" b="1" dirty="0" smtClean="0"/>
              <a:t>Preparing</a:t>
            </a:r>
          </a:p>
          <a:p>
            <a:r>
              <a:rPr lang="en-US" b="1" dirty="0" smtClean="0"/>
              <a:t>During:</a:t>
            </a:r>
          </a:p>
          <a:p>
            <a:pPr lvl="1"/>
            <a:r>
              <a:rPr lang="en-US" b="1" dirty="0" smtClean="0"/>
              <a:t>Listen</a:t>
            </a:r>
          </a:p>
          <a:p>
            <a:pPr lvl="1"/>
            <a:r>
              <a:rPr lang="en-US" b="1" dirty="0" smtClean="0"/>
              <a:t>Formality</a:t>
            </a:r>
          </a:p>
          <a:p>
            <a:pPr lvl="1"/>
            <a:r>
              <a:rPr lang="en-US" b="1" dirty="0" smtClean="0"/>
              <a:t>Recording</a:t>
            </a:r>
          </a:p>
          <a:p>
            <a:r>
              <a:rPr lang="en-US" b="1" dirty="0" smtClean="0"/>
              <a:t>After:</a:t>
            </a:r>
          </a:p>
          <a:p>
            <a:pPr lvl="1"/>
            <a:r>
              <a:rPr lang="en-US" b="1" dirty="0" smtClean="0"/>
              <a:t>Thanking</a:t>
            </a:r>
          </a:p>
          <a:p>
            <a:pPr lvl="1"/>
            <a:r>
              <a:rPr lang="en-US" b="1" dirty="0" smtClean="0"/>
              <a:t>Processing info</a:t>
            </a:r>
            <a:endParaRPr lang="en-US" b="1" dirty="0"/>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sp>
        <p:nvSpPr>
          <p:cNvPr id="6" name="TextBox 5"/>
          <p:cNvSpPr txBox="1"/>
          <p:nvPr/>
        </p:nvSpPr>
        <p:spPr>
          <a:xfrm>
            <a:off x="4069670" y="2267634"/>
            <a:ext cx="4007530" cy="2677656"/>
          </a:xfrm>
          <a:prstGeom prst="rect">
            <a:avLst/>
          </a:prstGeom>
          <a:noFill/>
        </p:spPr>
        <p:txBody>
          <a:bodyPr wrap="square" rtlCol="0">
            <a:spAutoFit/>
          </a:bodyPr>
          <a:lstStyle/>
          <a:p>
            <a:r>
              <a:rPr lang="en-US" sz="2800" i="1" dirty="0" smtClean="0">
                <a:solidFill>
                  <a:srgbClr val="C00000"/>
                </a:solidFill>
              </a:rPr>
              <a:t>Which of these guidelines do you find </a:t>
            </a:r>
            <a:r>
              <a:rPr lang="en-US" sz="2800" i="1" dirty="0" smtClean="0">
                <a:ln w="12700" cmpd="sng">
                  <a:solidFill>
                    <a:schemeClr val="tx1"/>
                  </a:solidFill>
                </a:ln>
                <a:solidFill>
                  <a:srgbClr val="C00000"/>
                </a:solidFill>
              </a:rPr>
              <a:t>most</a:t>
            </a:r>
            <a:r>
              <a:rPr lang="en-US" sz="2800" i="1" dirty="0" smtClean="0">
                <a:solidFill>
                  <a:srgbClr val="C00000"/>
                </a:solidFill>
              </a:rPr>
              <a:t> helpful? </a:t>
            </a:r>
            <a:r>
              <a:rPr lang="en-US" sz="2800" i="1" dirty="0" smtClean="0">
                <a:ln w="12700" cmpd="sng">
                  <a:solidFill>
                    <a:schemeClr val="tx1"/>
                  </a:solidFill>
                </a:ln>
                <a:solidFill>
                  <a:srgbClr val="C00000"/>
                </a:solidFill>
              </a:rPr>
              <a:t>least</a:t>
            </a:r>
            <a:r>
              <a:rPr lang="en-US" sz="2800" i="1" dirty="0" smtClean="0">
                <a:solidFill>
                  <a:srgbClr val="C00000"/>
                </a:solidFill>
              </a:rPr>
              <a:t> helpful?</a:t>
            </a:r>
          </a:p>
          <a:p>
            <a:endParaRPr lang="en-US" sz="2800" i="1" dirty="0" smtClean="0">
              <a:solidFill>
                <a:srgbClr val="C00000"/>
              </a:solidFill>
            </a:endParaRPr>
          </a:p>
          <a:p>
            <a:r>
              <a:rPr lang="en-US" sz="2800" i="1" dirty="0" smtClean="0">
                <a:solidFill>
                  <a:srgbClr val="C00000"/>
                </a:solidFill>
              </a:rPr>
              <a:t>What would you </a:t>
            </a:r>
            <a:r>
              <a:rPr lang="en-US" sz="2800" i="1" dirty="0" smtClean="0">
                <a:ln w="12700" cmpd="sng">
                  <a:solidFill>
                    <a:schemeClr val="tx1"/>
                  </a:solidFill>
                </a:ln>
                <a:solidFill>
                  <a:srgbClr val="C00000"/>
                </a:solidFill>
              </a:rPr>
              <a:t>add</a:t>
            </a:r>
            <a:r>
              <a:rPr lang="en-US" sz="2800" i="1" dirty="0" smtClean="0">
                <a:solidFill>
                  <a:srgbClr val="C00000"/>
                </a:solidFill>
              </a:rPr>
              <a:t> to this list?</a:t>
            </a:r>
            <a:endParaRPr lang="en-US" sz="2800" i="1" dirty="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Questioning:</a:t>
            </a:r>
            <a:endParaRPr lang="en-US" b="1" dirty="0"/>
          </a:p>
        </p:txBody>
      </p:sp>
      <p:sp>
        <p:nvSpPr>
          <p:cNvPr id="3" name="Content Placeholder 2"/>
          <p:cNvSpPr>
            <a:spLocks noGrp="1"/>
          </p:cNvSpPr>
          <p:nvPr>
            <p:ph sz="quarter" idx="1"/>
          </p:nvPr>
        </p:nvSpPr>
        <p:spPr>
          <a:xfrm>
            <a:off x="612648" y="1600200"/>
            <a:ext cx="8153400" cy="1905000"/>
          </a:xfrm>
        </p:spPr>
        <p:txBody>
          <a:bodyPr/>
          <a:lstStyle/>
          <a:p>
            <a:r>
              <a:rPr lang="en-US" dirty="0" smtClean="0"/>
              <a:t>Brainstorm questions you would ask a social worker who handles a caseload of pregnant teenagers and teen mothers and fathers. Write your questions below</a:t>
            </a:r>
            <a:r>
              <a:rPr lang="en-US" dirty="0" smtClean="0"/>
              <a:t>:</a:t>
            </a:r>
            <a:endParaRPr lang="en-US" dirty="0" smtClean="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pic>
        <p:nvPicPr>
          <p:cNvPr id="5" name="Picture 4"/>
          <p:cNvPicPr>
            <a:picLocks noChangeAspect="1"/>
          </p:cNvPicPr>
          <p:nvPr/>
        </p:nvPicPr>
        <p:blipFill>
          <a:blip r:embed="rId4"/>
          <a:stretch>
            <a:fillRect/>
          </a:stretch>
        </p:blipFill>
        <p:spPr>
          <a:xfrm>
            <a:off x="291067" y="3637767"/>
            <a:ext cx="7772400" cy="2921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a:t>
            </a:r>
            <a:endParaRPr lang="en-US" b="1" dirty="0"/>
          </a:p>
        </p:txBody>
      </p:sp>
      <p:sp>
        <p:nvSpPr>
          <p:cNvPr id="3" name="Content Placeholder 2"/>
          <p:cNvSpPr>
            <a:spLocks noGrp="1"/>
          </p:cNvSpPr>
          <p:nvPr>
            <p:ph sz="quarter" idx="1"/>
          </p:nvPr>
        </p:nvSpPr>
        <p:spPr>
          <a:xfrm>
            <a:off x="304800" y="1676400"/>
            <a:ext cx="8305800" cy="5181600"/>
          </a:xfrm>
        </p:spPr>
        <p:txBody>
          <a:bodyPr>
            <a:normAutofit/>
          </a:bodyPr>
          <a:lstStyle/>
          <a:p>
            <a:pPr>
              <a:buNone/>
            </a:pPr>
            <a:r>
              <a:rPr lang="en-US" dirty="0" smtClean="0"/>
              <a:t>Write down one way to be professional before, during and after an interview:</a:t>
            </a:r>
            <a:endParaRPr lang="en-US" dirty="0" smtClean="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pic>
        <p:nvPicPr>
          <p:cNvPr id="5" name="Picture 4"/>
          <p:cNvPicPr>
            <a:picLocks noChangeAspect="1"/>
          </p:cNvPicPr>
          <p:nvPr/>
        </p:nvPicPr>
        <p:blipFill>
          <a:blip r:embed="rId4"/>
          <a:stretch>
            <a:fillRect/>
          </a:stretch>
        </p:blipFill>
        <p:spPr>
          <a:xfrm>
            <a:off x="612648" y="3429000"/>
            <a:ext cx="8013700" cy="20828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sz="quarter" idx="1"/>
          </p:nvPr>
        </p:nvSpPr>
        <p:spPr>
          <a:xfrm>
            <a:off x="612648" y="1981200"/>
            <a:ext cx="8153400" cy="4495800"/>
          </a:xfrm>
        </p:spPr>
        <p:txBody>
          <a:bodyPr>
            <a:normAutofit/>
          </a:bodyPr>
          <a:lstStyle/>
          <a:p>
            <a:r>
              <a:rPr lang="en-US" dirty="0" smtClean="0"/>
              <a:t>Research your community. Find at least three people or sites (clinics, organizations, agencies, etc.) who do work related to adolescent sexual health. List them, along with their websites (if </a:t>
            </a:r>
            <a:r>
              <a:rPr lang="en-US" dirty="0" smtClean="0"/>
              <a:t>available) </a:t>
            </a:r>
            <a:r>
              <a:rPr lang="en-US" dirty="0" smtClean="0"/>
              <a:t>and contact </a:t>
            </a:r>
            <a:r>
              <a:rPr lang="en-US" dirty="0" smtClean="0"/>
              <a:t>information:</a:t>
            </a:r>
          </a:p>
          <a:p>
            <a:pPr lvl="2"/>
            <a:r>
              <a:rPr lang="en-US" dirty="0" smtClean="0"/>
              <a:t>1.</a:t>
            </a:r>
          </a:p>
          <a:p>
            <a:pPr lvl="2"/>
            <a:r>
              <a:rPr lang="en-US" dirty="0" smtClean="0"/>
              <a:t>2.</a:t>
            </a:r>
          </a:p>
          <a:p>
            <a:pPr lvl="2"/>
            <a:r>
              <a:rPr lang="en-US" dirty="0" smtClean="0"/>
              <a:t>3.</a:t>
            </a:r>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3348</TotalTime>
  <Words>904</Words>
  <Application>Microsoft Macintosh PowerPoint</Application>
  <PresentationFormat>On-screen Show (4:3)</PresentationFormat>
  <Paragraphs>59</Paragraphs>
  <Slides>8</Slides>
  <Notes>8</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Median</vt:lpstr>
      <vt:lpstr>Lesson 4.10: Interviews</vt:lpstr>
      <vt:lpstr>Do Now</vt:lpstr>
      <vt:lpstr>Discuss</vt:lpstr>
      <vt:lpstr>Types of Interviews:</vt:lpstr>
      <vt:lpstr>Professionalism in Interviews:</vt:lpstr>
      <vt:lpstr>Questioning:</vt:lpstr>
      <vt:lpstr>Assess:</vt:lpstr>
      <vt:lpstr>Homework: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73</cp:revision>
  <dcterms:created xsi:type="dcterms:W3CDTF">2014-01-28T16:15:19Z</dcterms:created>
  <dcterms:modified xsi:type="dcterms:W3CDTF">2014-01-28T18:19:48Z</dcterms:modified>
</cp:coreProperties>
</file>