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7"/>
  </p:notesMasterIdLst>
  <p:sldIdLst>
    <p:sldId id="256" r:id="rId2"/>
    <p:sldId id="257" r:id="rId3"/>
    <p:sldId id="258" r:id="rId4"/>
    <p:sldId id="259" r:id="rId5"/>
    <p:sldId id="264" r:id="rId6"/>
    <p:sldId id="268" r:id="rId7"/>
    <p:sldId id="269" r:id="rId8"/>
    <p:sldId id="270" r:id="rId9"/>
    <p:sldId id="271" r:id="rId10"/>
    <p:sldId id="272" r:id="rId11"/>
    <p:sldId id="273" r:id="rId12"/>
    <p:sldId id="274" r:id="rId13"/>
    <p:sldId id="276" r:id="rId14"/>
    <p:sldId id="275"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0" d="100"/>
          <a:sy n="90" d="100"/>
        </p:scale>
        <p:origin x="-1152" y="-96"/>
      </p:cViewPr>
      <p:guideLst>
        <p:guide orient="horz" pos="2160"/>
        <p:guide pos="2880"/>
      </p:guideLst>
    </p:cSldViewPr>
  </p:slideViewPr>
  <p:notesTextViewPr>
    <p:cViewPr>
      <p:scale>
        <a:sx n="100" d="100"/>
        <a:sy n="100" d="100"/>
      </p:scale>
      <p:origin x="0" y="24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lesson will expose students</a:t>
            </a:r>
            <a:r>
              <a:rPr lang="en-US" baseline="0" dirty="0" smtClean="0"/>
              <a:t> to some background on the identification of substance abuse issues and different stages of recovery that an addict can be in. This will help with the case study on Alexandria. First, students will examine a myth/truth table and reflect upon what they read. Then students will read about the spectrum of substance use, abuse, and addiction and try to identify where character’s are on the spectrum. Finally, students will read about the Developmental recovery and identify where a person is in a scenario on the path to recovery.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Maintenance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Stabilization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Addiction/Chemical</a:t>
            </a:r>
            <a:r>
              <a:rPr lang="en-US" baseline="0" dirty="0" smtClean="0"/>
              <a:t> Dependency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Stabilization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a:t>
            </a:r>
            <a:r>
              <a:rPr lang="en-US" baseline="0" dirty="0" smtClean="0"/>
              <a:t> of this homework assignment is to help students translate what they learned about substance abuse and recovery into the real world, by researching interventional substance abuse programs already existing.</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Government report, at</a:t>
            </a:r>
            <a:r>
              <a:rPr lang="en-US" baseline="0" dirty="0" smtClean="0"/>
              <a:t> http://aspe.hhs.gov/hsp/subabuse99/chap2.htm</a:t>
            </a:r>
          </a:p>
          <a:p>
            <a:r>
              <a:rPr lang="en-US" baseline="0" dirty="0" smtClean="0"/>
              <a:t>Answers will vary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Substance abuse affects and costs the individual, the family, and the community in significant, measurable ways including loss of productivity and </a:t>
            </a:r>
            <a:r>
              <a:rPr lang="en-US" sz="1200" kern="1200" dirty="0" err="1" smtClean="0">
                <a:solidFill>
                  <a:schemeClr val="tx1"/>
                </a:solidFill>
                <a:latin typeface="+mn-lt"/>
                <a:ea typeface="+mn-ea"/>
                <a:cs typeface="+mn-cs"/>
              </a:rPr>
              <a:t>unemployability</a:t>
            </a:r>
            <a:r>
              <a:rPr lang="en-US" sz="1200" kern="1200" dirty="0" smtClean="0">
                <a:solidFill>
                  <a:schemeClr val="tx1"/>
                </a:solidFill>
                <a:latin typeface="+mn-lt"/>
                <a:ea typeface="+mn-ea"/>
                <a:cs typeface="+mn-cs"/>
              </a:rPr>
              <a:t>; impairment in physical and mental health; reduced quality of life; increased crime; increased violence; abuse and neglect of children; dependence on non-familial support systems for survival; and expenses for treatment. (source: http://aspe.hhs.gov/hsp/subabuse99/chap2.htm)</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Image</a:t>
            </a:r>
            <a:r>
              <a:rPr lang="en-US" sz="1200" kern="1200" baseline="0" dirty="0" smtClean="0">
                <a:solidFill>
                  <a:schemeClr val="tx1"/>
                </a:solidFill>
                <a:latin typeface="+mn-lt"/>
                <a:ea typeface="+mn-ea"/>
                <a:cs typeface="+mn-cs"/>
              </a:rPr>
              <a:t> source: </a:t>
            </a:r>
            <a:r>
              <a:rPr lang="en-US" sz="1200" kern="1200" baseline="0" smtClean="0">
                <a:solidFill>
                  <a:schemeClr val="tx1"/>
                </a:solidFill>
                <a:latin typeface="+mn-lt"/>
                <a:ea typeface="+mn-ea"/>
                <a:cs typeface="+mn-cs"/>
              </a:rPr>
              <a:t>Seth Anderson, http://www.flickr.com/photos/swanksalot/3916151288/</a:t>
            </a:r>
            <a:endParaRPr lang="en-US" sz="1200" kern="120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American Society of Addiction Medicine describes drug dependence as having two possible components:  1) psychological dependence and 2) physical dependence.  Psychological dependence centers on the user's need of a drug to reach a level of functioning or feeling of well-being.  Due to the subjective nature of this term, it is not very useful in making a diagnosis.  Physical dependence, however, refers to the issues of physiologic dependence, establishment of tolerance, and evidence of an abstinence syndrome or withdrawal upon cessation of alcohol or other drug use.  Tolerance, dependence, and withdrawal develop differently depending on the particular substance (HHS/SAMHSA, 1994). (source: http://aspe.hhs.gov/hsp/subabuse99/chap2.htm)</a:t>
            </a:r>
          </a:p>
          <a:p>
            <a:r>
              <a:rPr lang="en-US" sz="1200" kern="1200" dirty="0" smtClean="0">
                <a:solidFill>
                  <a:schemeClr val="tx1"/>
                </a:solidFill>
                <a:latin typeface="+mn-lt"/>
                <a:ea typeface="+mn-ea"/>
                <a:cs typeface="+mn-cs"/>
              </a:rPr>
              <a:t>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Binge</a:t>
            </a:r>
            <a:r>
              <a:rPr lang="en-US" baseline="0" dirty="0" smtClean="0"/>
              <a:t> drinking</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Addiction/Chemical</a:t>
            </a:r>
            <a:r>
              <a:rPr lang="en-US" baseline="0" dirty="0" smtClean="0"/>
              <a:t> Dependency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Drug experimentation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 use of drugs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Substance abuse treatment may be based on one of several traditional approaches:  the</a:t>
            </a:r>
            <a:r>
              <a:rPr lang="en-US" sz="1200" b="1" kern="1200" dirty="0" smtClean="0">
                <a:solidFill>
                  <a:schemeClr val="tx1"/>
                </a:solidFill>
                <a:latin typeface="+mn-lt"/>
                <a:ea typeface="+mn-ea"/>
                <a:cs typeface="+mn-cs"/>
              </a:rPr>
              <a:t> Medical Model</a:t>
            </a:r>
            <a:r>
              <a:rPr lang="en-US" sz="1200" kern="1200" dirty="0" smtClean="0">
                <a:solidFill>
                  <a:schemeClr val="tx1"/>
                </a:solidFill>
                <a:latin typeface="+mn-lt"/>
                <a:ea typeface="+mn-ea"/>
                <a:cs typeface="+mn-cs"/>
              </a:rPr>
              <a:t> which focuses on the recognition of addiction as a bio/psycho/social disease, the need for life-long abstinence, and the use of an ongoing recovery program to maintain abstinence; the </a:t>
            </a:r>
            <a:r>
              <a:rPr lang="en-US" sz="1200" b="1" kern="1200" dirty="0" smtClean="0">
                <a:solidFill>
                  <a:schemeClr val="tx1"/>
                </a:solidFill>
                <a:latin typeface="+mn-lt"/>
                <a:ea typeface="+mn-ea"/>
                <a:cs typeface="+mn-cs"/>
              </a:rPr>
              <a:t>Social Model</a:t>
            </a:r>
            <a:r>
              <a:rPr lang="en-US" sz="1200" kern="1200" dirty="0" smtClean="0">
                <a:solidFill>
                  <a:schemeClr val="tx1"/>
                </a:solidFill>
                <a:latin typeface="+mn-lt"/>
                <a:ea typeface="+mn-ea"/>
                <a:cs typeface="+mn-cs"/>
              </a:rPr>
              <a:t> which focuses more on the need for long-term abstinence and the need for self-help recovery groups to maintain sobriety; and the </a:t>
            </a:r>
            <a:r>
              <a:rPr lang="en-US" sz="1200" b="1" kern="1200" dirty="0" smtClean="0">
                <a:solidFill>
                  <a:schemeClr val="tx1"/>
                </a:solidFill>
                <a:latin typeface="+mn-lt"/>
                <a:ea typeface="+mn-ea"/>
                <a:cs typeface="+mn-cs"/>
              </a:rPr>
              <a:t>Behavioral Model</a:t>
            </a:r>
            <a:r>
              <a:rPr lang="en-US" sz="1200" kern="1200" dirty="0" smtClean="0">
                <a:solidFill>
                  <a:schemeClr val="tx1"/>
                </a:solidFill>
                <a:latin typeface="+mn-lt"/>
                <a:ea typeface="+mn-ea"/>
                <a:cs typeface="+mn-cs"/>
              </a:rPr>
              <a:t> which focuses more on diagnosis and treatment of other problems or conditions that can interfere with recovery (HHS/SAMHSA, 1996a).  Many programs use a combination of some aspects of the various models in order to facilitate the most appropriate treatment for the individual and to give patients options.  Others also include innovative non-traditional models of treatment such as acupuncture and traditional healing practices associated with specific cultural groups. (source: http://aspe.hhs.gov/hsp/subabuse99/chap2.htm)</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Lesson </a:t>
            </a:r>
            <a:r>
              <a:rPr lang="en-US" dirty="0" smtClean="0"/>
              <a:t>3.9:</a:t>
            </a:r>
            <a:br>
              <a:rPr lang="en-US" dirty="0" smtClean="0"/>
            </a:br>
            <a:r>
              <a:rPr lang="en-US" dirty="0" smtClean="0"/>
              <a:t>Substance Abuse Treatment</a:t>
            </a:r>
            <a:endParaRPr lang="en-US" dirty="0"/>
          </a:p>
        </p:txBody>
      </p:sp>
      <p:sp>
        <p:nvSpPr>
          <p:cNvPr id="3" name="Subtitle 2"/>
          <p:cNvSpPr>
            <a:spLocks noGrp="1"/>
          </p:cNvSpPr>
          <p:nvPr>
            <p:ph type="subTitle" idx="1"/>
          </p:nvPr>
        </p:nvSpPr>
        <p:spPr/>
        <p:txBody>
          <a:bodyPr/>
          <a:lstStyle/>
          <a:p>
            <a:r>
              <a:rPr lang="en-US" dirty="0" smtClean="0"/>
              <a:t>Module 3: Drugs &amp; Addiction</a:t>
            </a:r>
            <a:endParaRPr lang="en-US" dirty="0"/>
          </a:p>
        </p:txBody>
      </p:sp>
      <p:sp>
        <p:nvSpPr>
          <p:cNvPr id="4" name="Rectangle 3"/>
          <p:cNvSpPr/>
          <p:nvPr/>
        </p:nvSpPr>
        <p:spPr>
          <a:xfrm>
            <a:off x="304800" y="228600"/>
            <a:ext cx="3505200" cy="1200329"/>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dirty="0" smtClean="0"/>
              <a:t>Obj. </a:t>
            </a:r>
            <a:r>
              <a:rPr lang="en-US" dirty="0" smtClean="0"/>
              <a:t>3.9:  Explain the spectrum of substance use, abuse, and addiction and the Developmental Model of recovery</a:t>
            </a:r>
            <a:endParaRPr lang="en-US" dirty="0"/>
          </a:p>
        </p:txBody>
      </p:sp>
      <p:pic>
        <p:nvPicPr>
          <p:cNvPr id="14339" name="Picture 3"/>
          <p:cNvPicPr>
            <a:picLocks noChangeAspect="1" noChangeArrowheads="1"/>
          </p:cNvPicPr>
          <p:nvPr/>
        </p:nvPicPr>
        <p:blipFill>
          <a:blip r:embed="rId3"/>
          <a:srcRect/>
          <a:stretch>
            <a:fillRect/>
          </a:stretch>
        </p:blipFill>
        <p:spPr bwMode="auto">
          <a:xfrm>
            <a:off x="4876800" y="942181"/>
            <a:ext cx="3843337" cy="28834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#1</a:t>
            </a:r>
            <a:endParaRPr lang="en-US" b="1" dirty="0"/>
          </a:p>
        </p:txBody>
      </p:sp>
      <p:sp>
        <p:nvSpPr>
          <p:cNvPr id="3" name="Content Placeholder 2"/>
          <p:cNvSpPr>
            <a:spLocks noGrp="1"/>
          </p:cNvSpPr>
          <p:nvPr>
            <p:ph sz="quarter" idx="1"/>
          </p:nvPr>
        </p:nvSpPr>
        <p:spPr>
          <a:xfrm>
            <a:off x="612648" y="1981200"/>
            <a:ext cx="8153400" cy="3581400"/>
          </a:xfrm>
        </p:spPr>
        <p:txBody>
          <a:bodyPr>
            <a:normAutofit fontScale="92500" lnSpcReduction="10000"/>
          </a:bodyPr>
          <a:lstStyle/>
          <a:p>
            <a:pPr>
              <a:buNone/>
            </a:pPr>
            <a:r>
              <a:rPr lang="en-US" sz="2595" dirty="0" smtClean="0"/>
              <a:t>1</a:t>
            </a:r>
            <a:r>
              <a:rPr lang="en-US" sz="2595" dirty="0" smtClean="0"/>
              <a:t>. </a:t>
            </a:r>
            <a:r>
              <a:rPr lang="en-US" sz="2595" dirty="0" smtClean="0"/>
              <a:t>Mary has been drinking for seven years. She usually has 4-6 drinks per day on most weekdays, and much more on the weekends. Her relationships have all fallen apart and she is depressed most of the time. When her sister talks to her, yet again, about her problem, Mary’s reply is, “Not everyone can be perfect like you. I am totally fine with how much I drink, so stop saying I have a problem. If you really won’t leave me alone about talking with that counselor I will, but I’m not saying I’m going to change.”</a:t>
            </a:r>
          </a:p>
          <a:p>
            <a:pPr>
              <a:buNone/>
            </a:pPr>
            <a:r>
              <a:rPr lang="en-US" dirty="0" smtClean="0"/>
              <a:t>	</a:t>
            </a:r>
            <a:r>
              <a:rPr lang="en-US" dirty="0" smtClean="0"/>
              <a:t> </a:t>
            </a: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6" name="Content Placeholder 2"/>
          <p:cNvSpPr txBox="1">
            <a:spLocks/>
          </p:cNvSpPr>
          <p:nvPr/>
        </p:nvSpPr>
        <p:spPr>
          <a:xfrm>
            <a:off x="381000" y="5562600"/>
            <a:ext cx="6632448" cy="914400"/>
          </a:xfrm>
          <a:prstGeom prst="rect">
            <a:avLst/>
          </a:prstGeom>
        </p:spPr>
        <p:txBody>
          <a:bodyPr vert="horz">
            <a:normAutofit fontScale="77500" lnSpcReduction="20000"/>
          </a:bodyPr>
          <a:lstStyle/>
          <a:p>
            <a:pPr lvl="1"/>
            <a:r>
              <a:rPr lang="en-US" sz="3200" dirty="0" smtClean="0">
                <a:solidFill>
                  <a:schemeClr val="tx2"/>
                </a:solidFill>
              </a:rPr>
              <a:t>Transition, Stabilization, Early recovery, Middle recovery</a:t>
            </a:r>
            <a:r>
              <a:rPr lang="en-US" sz="4000" dirty="0" smtClean="0">
                <a:solidFill>
                  <a:schemeClr val="tx2"/>
                </a:solidFill>
              </a:rPr>
              <a:t>, </a:t>
            </a:r>
            <a:r>
              <a:rPr lang="en-US" sz="3200" dirty="0" smtClean="0">
                <a:solidFill>
                  <a:schemeClr val="tx2"/>
                </a:solidFill>
              </a:rPr>
              <a:t>Late recovery, OR</a:t>
            </a:r>
            <a:r>
              <a:rPr lang="en-US" sz="4000" dirty="0" smtClean="0">
                <a:solidFill>
                  <a:schemeClr val="tx2"/>
                </a:solidFill>
              </a:rPr>
              <a:t> </a:t>
            </a:r>
            <a:r>
              <a:rPr lang="en-US" sz="3200" dirty="0" smtClean="0">
                <a:solidFill>
                  <a:schemeClr val="tx2"/>
                </a:solidFill>
              </a:rPr>
              <a:t>Maintenance?</a:t>
            </a:r>
            <a:endParaRPr kumimoji="0" lang="en-US" sz="29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#2</a:t>
            </a:r>
            <a:endParaRPr lang="en-US" b="1" dirty="0"/>
          </a:p>
        </p:txBody>
      </p:sp>
      <p:sp>
        <p:nvSpPr>
          <p:cNvPr id="3" name="Content Placeholder 2"/>
          <p:cNvSpPr>
            <a:spLocks noGrp="1"/>
          </p:cNvSpPr>
          <p:nvPr>
            <p:ph sz="quarter" idx="1"/>
          </p:nvPr>
        </p:nvSpPr>
        <p:spPr>
          <a:xfrm>
            <a:off x="612648" y="1981200"/>
            <a:ext cx="8153400" cy="3581400"/>
          </a:xfrm>
        </p:spPr>
        <p:txBody>
          <a:bodyPr>
            <a:normAutofit fontScale="92500" lnSpcReduction="10000"/>
          </a:bodyPr>
          <a:lstStyle/>
          <a:p>
            <a:pPr>
              <a:buNone/>
            </a:pPr>
            <a:r>
              <a:rPr lang="en-US" dirty="0" smtClean="0"/>
              <a:t>2.  Bernard has been drug free for eighteen years. He is a member of Narcotics Anonymous (NA), and has recently become a sponsor for a young man who is trying to eliminate drugs from his life.  Bernard has many close friends who support his drug-free lifestyle, and took many years to repair damage to relationships with his family. He knows how much he has changed and views his former “drug addict self” as a distant memory now. 	 </a:t>
            </a: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6" name="Content Placeholder 2"/>
          <p:cNvSpPr txBox="1">
            <a:spLocks/>
          </p:cNvSpPr>
          <p:nvPr/>
        </p:nvSpPr>
        <p:spPr>
          <a:xfrm>
            <a:off x="381000" y="5562600"/>
            <a:ext cx="6632448" cy="914400"/>
          </a:xfrm>
          <a:prstGeom prst="rect">
            <a:avLst/>
          </a:prstGeom>
        </p:spPr>
        <p:txBody>
          <a:bodyPr vert="horz">
            <a:normAutofit fontScale="77500" lnSpcReduction="20000"/>
          </a:bodyPr>
          <a:lstStyle/>
          <a:p>
            <a:pPr lvl="1"/>
            <a:r>
              <a:rPr lang="en-US" sz="3200" dirty="0" smtClean="0">
                <a:solidFill>
                  <a:schemeClr val="tx2"/>
                </a:solidFill>
              </a:rPr>
              <a:t>Transition, Stabilization, Early recovery, Middle recovery</a:t>
            </a:r>
            <a:r>
              <a:rPr lang="en-US" sz="4000" dirty="0" smtClean="0">
                <a:solidFill>
                  <a:schemeClr val="tx2"/>
                </a:solidFill>
              </a:rPr>
              <a:t>, </a:t>
            </a:r>
            <a:r>
              <a:rPr lang="en-US" sz="3200" dirty="0" smtClean="0">
                <a:solidFill>
                  <a:schemeClr val="tx2"/>
                </a:solidFill>
              </a:rPr>
              <a:t>Late recovery, OR</a:t>
            </a:r>
            <a:r>
              <a:rPr lang="en-US" sz="4000" dirty="0" smtClean="0">
                <a:solidFill>
                  <a:schemeClr val="tx2"/>
                </a:solidFill>
              </a:rPr>
              <a:t> </a:t>
            </a:r>
            <a:r>
              <a:rPr lang="en-US" sz="3200" dirty="0" smtClean="0">
                <a:solidFill>
                  <a:schemeClr val="tx2"/>
                </a:solidFill>
              </a:rPr>
              <a:t>Maintenance?</a:t>
            </a:r>
            <a:endParaRPr kumimoji="0" lang="en-US" sz="29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#3</a:t>
            </a:r>
            <a:endParaRPr lang="en-US" b="1" dirty="0"/>
          </a:p>
        </p:txBody>
      </p:sp>
      <p:sp>
        <p:nvSpPr>
          <p:cNvPr id="3" name="Content Placeholder 2"/>
          <p:cNvSpPr>
            <a:spLocks noGrp="1"/>
          </p:cNvSpPr>
          <p:nvPr>
            <p:ph sz="quarter" idx="1"/>
          </p:nvPr>
        </p:nvSpPr>
        <p:spPr>
          <a:xfrm>
            <a:off x="612648" y="1981200"/>
            <a:ext cx="8153400" cy="3581400"/>
          </a:xfrm>
        </p:spPr>
        <p:txBody>
          <a:bodyPr>
            <a:normAutofit fontScale="92500" lnSpcReduction="10000"/>
          </a:bodyPr>
          <a:lstStyle/>
          <a:p>
            <a:pPr>
              <a:buNone/>
            </a:pPr>
            <a:r>
              <a:rPr lang="en-US" dirty="0" smtClean="0"/>
              <a:t>3.  Jose just entered a substance abuse rehabilitation clinic one week ago, when he finally came to terms with his cocaine addiction.  He is still experiencing withdrawal symptoms and is feeling pretty miserable, but everyone keeps telling him it will get easier every day. One big accomplishment that his case worker wanted him to celebrate was removing his two closest friends who use drugs from his contact list and screening their calls.</a:t>
            </a:r>
          </a:p>
          <a:p>
            <a:pPr>
              <a:buNone/>
            </a:pPr>
            <a:r>
              <a:rPr lang="en-US" dirty="0" smtClean="0"/>
              <a:t>	</a:t>
            </a:r>
            <a:r>
              <a:rPr lang="en-US" dirty="0" smtClean="0"/>
              <a:t> </a:t>
            </a: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6" name="Content Placeholder 2"/>
          <p:cNvSpPr txBox="1">
            <a:spLocks/>
          </p:cNvSpPr>
          <p:nvPr/>
        </p:nvSpPr>
        <p:spPr>
          <a:xfrm>
            <a:off x="381000" y="5562600"/>
            <a:ext cx="6632448" cy="914400"/>
          </a:xfrm>
          <a:prstGeom prst="rect">
            <a:avLst/>
          </a:prstGeom>
        </p:spPr>
        <p:txBody>
          <a:bodyPr vert="horz">
            <a:normAutofit fontScale="77500" lnSpcReduction="20000"/>
          </a:bodyPr>
          <a:lstStyle/>
          <a:p>
            <a:pPr lvl="1"/>
            <a:r>
              <a:rPr lang="en-US" sz="3200" dirty="0" smtClean="0">
                <a:solidFill>
                  <a:schemeClr val="tx2"/>
                </a:solidFill>
              </a:rPr>
              <a:t>Transition, Stabilization, Early recovery, Middle recovery</a:t>
            </a:r>
            <a:r>
              <a:rPr lang="en-US" sz="4000" dirty="0" smtClean="0">
                <a:solidFill>
                  <a:schemeClr val="tx2"/>
                </a:solidFill>
              </a:rPr>
              <a:t>, </a:t>
            </a:r>
            <a:r>
              <a:rPr lang="en-US" sz="3200" dirty="0" smtClean="0">
                <a:solidFill>
                  <a:schemeClr val="tx2"/>
                </a:solidFill>
              </a:rPr>
              <a:t>Late recovery, OR</a:t>
            </a:r>
            <a:r>
              <a:rPr lang="en-US" sz="4000" dirty="0" smtClean="0">
                <a:solidFill>
                  <a:schemeClr val="tx2"/>
                </a:solidFill>
              </a:rPr>
              <a:t> </a:t>
            </a:r>
            <a:r>
              <a:rPr lang="en-US" sz="3200" dirty="0" smtClean="0">
                <a:solidFill>
                  <a:schemeClr val="tx2"/>
                </a:solidFill>
              </a:rPr>
              <a:t>Maintenance?</a:t>
            </a:r>
            <a:endParaRPr kumimoji="0" lang="en-US" sz="29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 #1</a:t>
            </a:r>
            <a:endParaRPr lang="en-US" b="1" dirty="0"/>
          </a:p>
        </p:txBody>
      </p:sp>
      <p:sp>
        <p:nvSpPr>
          <p:cNvPr id="3" name="Content Placeholder 2"/>
          <p:cNvSpPr>
            <a:spLocks noGrp="1"/>
          </p:cNvSpPr>
          <p:nvPr>
            <p:ph sz="quarter" idx="1"/>
          </p:nvPr>
        </p:nvSpPr>
        <p:spPr>
          <a:xfrm>
            <a:off x="612648" y="1981200"/>
            <a:ext cx="8153400" cy="3581400"/>
          </a:xfrm>
        </p:spPr>
        <p:txBody>
          <a:bodyPr>
            <a:normAutofit fontScale="92500"/>
          </a:bodyPr>
          <a:lstStyle/>
          <a:p>
            <a:pPr>
              <a:buNone/>
            </a:pPr>
            <a:r>
              <a:rPr lang="en-US" dirty="0" smtClean="0"/>
              <a:t>1. Paul started using methamphetamine five months ago and is quickly spiraling out of control. He is now at the point where it is the first thing he thinks of when he wakes up, and the last thing he wants to do before going to bed. He just lost his job, his girlfriend broke up with him, and the worst part is that he doesn’t seem to care as long as he can get his daily </a:t>
            </a:r>
            <a:r>
              <a:rPr lang="en-US" dirty="0" err="1" smtClean="0"/>
              <a:t>meth</a:t>
            </a:r>
            <a:r>
              <a:rPr lang="en-US" dirty="0" smtClean="0"/>
              <a:t> high.</a:t>
            </a:r>
          </a:p>
          <a:p>
            <a:pPr>
              <a:buNone/>
            </a:pPr>
            <a:r>
              <a:rPr lang="en-US" dirty="0" smtClean="0"/>
              <a:t> </a:t>
            </a:r>
            <a:endParaRPr lang="en-US" dirty="0"/>
          </a:p>
        </p:txBody>
      </p:sp>
      <p:sp>
        <p:nvSpPr>
          <p:cNvPr id="6" name="Content Placeholder 2"/>
          <p:cNvSpPr txBox="1">
            <a:spLocks/>
          </p:cNvSpPr>
          <p:nvPr/>
        </p:nvSpPr>
        <p:spPr>
          <a:xfrm>
            <a:off x="612648" y="5562600"/>
            <a:ext cx="8153400" cy="914400"/>
          </a:xfrm>
          <a:prstGeom prst="rect">
            <a:avLst/>
          </a:prstGeom>
        </p:spPr>
        <p:txBody>
          <a:bodyPr vert="horz">
            <a:normAutofit fontScale="775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Drug experimentation, Social use of drugs</a:t>
            </a:r>
            <a:r>
              <a:rPr lang="en-US" sz="2900" dirty="0" smtClean="0">
                <a:solidFill>
                  <a:schemeClr val="accent1"/>
                </a:solidFill>
              </a:rPr>
              <a:t>,</a:t>
            </a: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 Binge drinking</a:t>
            </a:r>
            <a:r>
              <a:rPr lang="en-US" sz="2900" dirty="0" smtClean="0">
                <a:solidFill>
                  <a:schemeClr val="accent1"/>
                </a:solidFill>
              </a:rPr>
              <a:t>, </a:t>
            </a: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Substance abuse,</a:t>
            </a:r>
            <a:r>
              <a:rPr kumimoji="0" lang="en-US" sz="2900" b="1" i="0" u="none" strike="noStrike" kern="1200" cap="none" spc="0" normalizeH="0" noProof="0" dirty="0" smtClean="0">
                <a:ln>
                  <a:noFill/>
                </a:ln>
                <a:solidFill>
                  <a:schemeClr val="accent1"/>
                </a:solidFill>
                <a:effectLst/>
                <a:uLnTx/>
                <a:uFillTx/>
                <a:latin typeface="+mn-lt"/>
                <a:ea typeface="+mn-ea"/>
                <a:cs typeface="+mn-cs"/>
              </a:rPr>
              <a:t> OR </a:t>
            </a: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Addiction/Chemical Dependency?</a:t>
            </a:r>
            <a:endParaRPr kumimoji="0" lang="en-US" sz="2900" b="0" i="0" u="none" strike="noStrike" kern="1200" cap="none" spc="0" normalizeH="0" baseline="0" noProof="0" dirty="0" smtClean="0">
              <a:ln>
                <a:noFill/>
              </a:ln>
              <a:solidFill>
                <a:schemeClr val="accent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1"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p:cNvPicPr>
            <a:picLocks noChangeAspect="1"/>
          </p:cNvPicPr>
          <p:nvPr/>
        </p:nvPicPr>
        <p:blipFill>
          <a:blip r:embed="rId3"/>
          <a:stretch>
            <a:fillRect/>
          </a:stretch>
        </p:blipFill>
        <p:spPr>
          <a:xfrm>
            <a:off x="8075848" y="5748089"/>
            <a:ext cx="844295" cy="89935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 #2</a:t>
            </a:r>
            <a:endParaRPr lang="en-US" b="1" dirty="0"/>
          </a:p>
        </p:txBody>
      </p:sp>
      <p:sp>
        <p:nvSpPr>
          <p:cNvPr id="3" name="Content Placeholder 2"/>
          <p:cNvSpPr>
            <a:spLocks noGrp="1"/>
          </p:cNvSpPr>
          <p:nvPr>
            <p:ph sz="quarter" idx="1"/>
          </p:nvPr>
        </p:nvSpPr>
        <p:spPr>
          <a:xfrm>
            <a:off x="612648" y="1981200"/>
            <a:ext cx="8153400" cy="3581400"/>
          </a:xfrm>
        </p:spPr>
        <p:txBody>
          <a:bodyPr>
            <a:normAutofit lnSpcReduction="10000"/>
          </a:bodyPr>
          <a:lstStyle/>
          <a:p>
            <a:pPr>
              <a:buNone/>
            </a:pPr>
            <a:r>
              <a:rPr lang="en-US" dirty="0" smtClean="0"/>
              <a:t>2. Luciana has made a New Year’s resolution to quit smoking. It is January 8th and she has not had a cigarette yet, but she is struggling with pounding headaches and feels like she will throw-up every few hours. She is also extremely depressed. She is hoping she can keep it up, but is starting to have some doubts.</a:t>
            </a:r>
          </a:p>
          <a:p>
            <a:pPr>
              <a:buNone/>
            </a:pPr>
            <a:r>
              <a:rPr lang="en-US" dirty="0" smtClean="0"/>
              <a:t>	</a:t>
            </a:r>
            <a:r>
              <a:rPr lang="en-US" dirty="0" smtClean="0"/>
              <a:t> </a:t>
            </a:r>
            <a:endParaRPr lang="en-US" dirty="0"/>
          </a:p>
        </p:txBody>
      </p:sp>
      <p:sp>
        <p:nvSpPr>
          <p:cNvPr id="6" name="Content Placeholder 2"/>
          <p:cNvSpPr txBox="1">
            <a:spLocks/>
          </p:cNvSpPr>
          <p:nvPr/>
        </p:nvSpPr>
        <p:spPr>
          <a:xfrm>
            <a:off x="381000" y="5562600"/>
            <a:ext cx="6632448" cy="914400"/>
          </a:xfrm>
          <a:prstGeom prst="rect">
            <a:avLst/>
          </a:prstGeom>
        </p:spPr>
        <p:txBody>
          <a:bodyPr vert="horz">
            <a:normAutofit fontScale="77500" lnSpcReduction="20000"/>
          </a:bodyPr>
          <a:lstStyle/>
          <a:p>
            <a:pPr lvl="1"/>
            <a:r>
              <a:rPr lang="en-US" sz="3200" dirty="0" smtClean="0">
                <a:solidFill>
                  <a:schemeClr val="tx2"/>
                </a:solidFill>
              </a:rPr>
              <a:t>Transition, Stabilization, Early recovery, Middle recovery</a:t>
            </a:r>
            <a:r>
              <a:rPr lang="en-US" sz="4000" dirty="0" smtClean="0">
                <a:solidFill>
                  <a:schemeClr val="tx2"/>
                </a:solidFill>
              </a:rPr>
              <a:t>, </a:t>
            </a:r>
            <a:r>
              <a:rPr lang="en-US" sz="3200" dirty="0" smtClean="0">
                <a:solidFill>
                  <a:schemeClr val="tx2"/>
                </a:solidFill>
              </a:rPr>
              <a:t>Late recovery, OR</a:t>
            </a:r>
            <a:r>
              <a:rPr lang="en-US" sz="4000" dirty="0" smtClean="0">
                <a:solidFill>
                  <a:schemeClr val="tx2"/>
                </a:solidFill>
              </a:rPr>
              <a:t> </a:t>
            </a:r>
            <a:r>
              <a:rPr lang="en-US" sz="3200" dirty="0" smtClean="0">
                <a:solidFill>
                  <a:schemeClr val="tx2"/>
                </a:solidFill>
              </a:rPr>
              <a:t>Maintenance?</a:t>
            </a:r>
            <a:endParaRPr kumimoji="0" lang="en-US" sz="2900" b="1" i="0" u="none" strike="noStrike" kern="1200" cap="none" spc="0" normalizeH="0" baseline="0" noProof="0" dirty="0">
              <a:ln>
                <a:noFill/>
              </a:ln>
              <a:solidFill>
                <a:schemeClr val="tx2"/>
              </a:solidFill>
              <a:effectLst/>
              <a:uLnTx/>
              <a:uFillTx/>
              <a:latin typeface="+mn-lt"/>
              <a:ea typeface="+mn-ea"/>
              <a:cs typeface="+mn-cs"/>
            </a:endParaRPr>
          </a:p>
        </p:txBody>
      </p:sp>
      <p:pic>
        <p:nvPicPr>
          <p:cNvPr id="7" name="Picture 6"/>
          <p:cNvPicPr>
            <a:picLocks noChangeAspect="1"/>
          </p:cNvPicPr>
          <p:nvPr/>
        </p:nvPicPr>
        <p:blipFill>
          <a:blip r:embed="rId3"/>
          <a:stretch>
            <a:fillRect/>
          </a:stretch>
        </p:blipFill>
        <p:spPr>
          <a:xfrm>
            <a:off x="8075848" y="5748089"/>
            <a:ext cx="844295" cy="89935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p:txBody>
          <a:bodyPr/>
          <a:lstStyle/>
          <a:p>
            <a:r>
              <a:rPr lang="en-US" dirty="0" smtClean="0"/>
              <a:t>Research a substance abuse treatment philosophy, program, or organization (ex: Alcoholics Anonymous, Narcotics Anonymous</a:t>
            </a:r>
            <a:r>
              <a:rPr lang="en-US" dirty="0" smtClean="0"/>
              <a:t>)</a:t>
            </a:r>
            <a:endParaRPr lang="en-US" dirty="0" smtClean="0"/>
          </a:p>
          <a:p>
            <a:r>
              <a:rPr lang="en-US" dirty="0" smtClean="0"/>
              <a:t>Write </a:t>
            </a:r>
            <a:r>
              <a:rPr lang="en-US" dirty="0" smtClean="0"/>
              <a:t>a short description of the one you choose</a:t>
            </a:r>
            <a:r>
              <a:rPr lang="en-US" dirty="0" smtClean="0"/>
              <a:t> and </a:t>
            </a:r>
            <a:r>
              <a:rPr lang="en-US" dirty="0" smtClean="0"/>
              <a:t>answer the </a:t>
            </a:r>
            <a:r>
              <a:rPr lang="en-US" dirty="0" smtClean="0"/>
              <a:t>questions:  </a:t>
            </a:r>
            <a:r>
              <a:rPr lang="en-US" b="1" dirty="0" smtClean="0"/>
              <a:t>How does it identify stages of recovery? How does this compare to the Developmental Model?</a:t>
            </a:r>
            <a:endParaRPr lang="en-US" dirty="0" smtClean="0"/>
          </a:p>
          <a:p>
            <a:endParaRPr lang="en-US" dirty="0" smtClean="0"/>
          </a:p>
          <a:p>
            <a:endParaRPr lang="en-US" dirty="0"/>
          </a:p>
        </p:txBody>
      </p:sp>
      <p:pic>
        <p:nvPicPr>
          <p:cNvPr id="6" name="Picture 5"/>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6" name="Picture 5"/>
          <p:cNvPicPr>
            <a:picLocks noChangeAspect="1"/>
          </p:cNvPicPr>
          <p:nvPr/>
        </p:nvPicPr>
        <p:blipFill>
          <a:blip r:embed="rId4"/>
          <a:stretch>
            <a:fillRect/>
          </a:stretch>
        </p:blipFill>
        <p:spPr>
          <a:xfrm>
            <a:off x="304800" y="1676400"/>
            <a:ext cx="7584563" cy="4259491"/>
          </a:xfrm>
          <a:prstGeom prst="rect">
            <a:avLst/>
          </a:prstGeom>
        </p:spPr>
      </p:pic>
      <p:sp>
        <p:nvSpPr>
          <p:cNvPr id="7" name="TextBox 6"/>
          <p:cNvSpPr txBox="1"/>
          <p:nvPr/>
        </p:nvSpPr>
        <p:spPr>
          <a:xfrm>
            <a:off x="830075" y="6074524"/>
            <a:ext cx="6353021" cy="646331"/>
          </a:xfrm>
          <a:prstGeom prst="rect">
            <a:avLst/>
          </a:prstGeom>
          <a:noFill/>
        </p:spPr>
        <p:txBody>
          <a:bodyPr wrap="none" rtlCol="0">
            <a:spAutoFit/>
          </a:bodyPr>
          <a:lstStyle/>
          <a:p>
            <a:pPr marL="342900" indent="-342900">
              <a:buAutoNum type="arabicPeriod"/>
            </a:pPr>
            <a:r>
              <a:rPr lang="en-US" dirty="0" smtClean="0"/>
              <a:t>Which myth is most prevalent in society?</a:t>
            </a:r>
          </a:p>
          <a:p>
            <a:pPr marL="342900" indent="-342900">
              <a:buAutoNum type="arabicPeriod"/>
            </a:pPr>
            <a:r>
              <a:rPr lang="en-US" dirty="0" smtClean="0"/>
              <a:t>What are some possible negative consequences of these myths?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p:txBody>
          <a:bodyPr/>
          <a:lstStyle/>
          <a:p>
            <a:r>
              <a:rPr lang="en-US" sz="3100" dirty="0" smtClean="0"/>
              <a:t>Who </a:t>
            </a:r>
            <a:r>
              <a:rPr lang="en-US" sz="3100" dirty="0" smtClean="0"/>
              <a:t>suffers negative consequences of substance </a:t>
            </a:r>
            <a:r>
              <a:rPr lang="en-US" sz="3100" dirty="0" smtClean="0"/>
              <a:t>abuse? </a:t>
            </a:r>
            <a:r>
              <a:rPr lang="en-US" sz="3100" dirty="0" smtClean="0"/>
              <a:t>(ex: individuals, hospitals) </a:t>
            </a:r>
            <a:endParaRPr lang="en-US" sz="3500" dirty="0" smtClean="0"/>
          </a:p>
          <a:p>
            <a:r>
              <a:rPr lang="en-US" dirty="0" smtClean="0"/>
              <a:t>How do they </a:t>
            </a:r>
            <a:r>
              <a:rPr lang="en-US" dirty="0" smtClean="0"/>
              <a:t>suffer? </a:t>
            </a:r>
            <a:r>
              <a:rPr lang="en-US" dirty="0" smtClean="0"/>
              <a:t>(ex: financial burden</a:t>
            </a:r>
            <a:r>
              <a:rPr lang="en-US" dirty="0" smtClean="0"/>
              <a:t>)</a:t>
            </a:r>
            <a:endParaRPr lang="en-US" sz="3600" dirty="0" smtClean="0"/>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18434" name="Picture 2"/>
          <p:cNvPicPr>
            <a:picLocks noChangeAspect="1" noChangeArrowheads="1"/>
          </p:cNvPicPr>
          <p:nvPr/>
        </p:nvPicPr>
        <p:blipFill>
          <a:blip r:embed="rId4"/>
          <a:srcRect/>
          <a:stretch>
            <a:fillRect/>
          </a:stretch>
        </p:blipFill>
        <p:spPr bwMode="auto">
          <a:xfrm>
            <a:off x="2362200" y="3733800"/>
            <a:ext cx="4038007" cy="288268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Spectrum of Drug Use &amp; Abuse</a:t>
            </a:r>
            <a:endParaRPr lang="en-US" b="1" dirty="0"/>
          </a:p>
        </p:txBody>
      </p:sp>
      <p:sp>
        <p:nvSpPr>
          <p:cNvPr id="3" name="Content Placeholder 2"/>
          <p:cNvSpPr>
            <a:spLocks noGrp="1"/>
          </p:cNvSpPr>
          <p:nvPr>
            <p:ph sz="quarter" idx="1"/>
          </p:nvPr>
        </p:nvSpPr>
        <p:spPr/>
        <p:txBody>
          <a:bodyPr/>
          <a:lstStyle/>
          <a:p>
            <a:r>
              <a:rPr lang="en-US" b="1" dirty="0" smtClean="0"/>
              <a:t>1. Drug experimentation </a:t>
            </a:r>
            <a:endParaRPr lang="en-US" dirty="0" smtClean="0"/>
          </a:p>
          <a:p>
            <a:r>
              <a:rPr lang="en-US" b="1" dirty="0" smtClean="0"/>
              <a:t>2. Social </a:t>
            </a:r>
            <a:r>
              <a:rPr lang="en-US" b="1" dirty="0" smtClean="0"/>
              <a:t>use of drugs</a:t>
            </a:r>
            <a:endParaRPr lang="en-US" dirty="0" smtClean="0"/>
          </a:p>
          <a:p>
            <a:r>
              <a:rPr lang="en-US" b="1" dirty="0" smtClean="0"/>
              <a:t>3. Binge drinkin</a:t>
            </a:r>
            <a:r>
              <a:rPr lang="en-US" b="1" dirty="0" smtClean="0"/>
              <a:t>g</a:t>
            </a:r>
            <a:r>
              <a:rPr lang="en-US" dirty="0" smtClean="0"/>
              <a:t> </a:t>
            </a:r>
          </a:p>
          <a:p>
            <a:r>
              <a:rPr lang="en-US" b="1" dirty="0" smtClean="0"/>
              <a:t>4. Substance abuse</a:t>
            </a:r>
            <a:r>
              <a:rPr lang="en-US" dirty="0" smtClean="0"/>
              <a:t>  </a:t>
            </a:r>
          </a:p>
          <a:p>
            <a:r>
              <a:rPr lang="en-US" b="1" dirty="0" smtClean="0"/>
              <a:t>5. Addiction </a:t>
            </a:r>
            <a:r>
              <a:rPr lang="en-US" b="1" dirty="0" smtClean="0"/>
              <a:t>or Chemical </a:t>
            </a:r>
            <a:r>
              <a:rPr lang="en-US" b="1" dirty="0" smtClean="0"/>
              <a:t>Dependency</a:t>
            </a:r>
            <a:endParaRPr lang="en-US" dirty="0" smtClean="0"/>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Scenario 1</a:t>
            </a:r>
            <a:endParaRPr lang="en-US" b="1" dirty="0"/>
          </a:p>
        </p:txBody>
      </p:sp>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1. Jean is a college sophomore who has gotten quite involved in the party scene.  She usually drinks one day per weekend, but consumes 8-12 drinks throughout the night on those occasions. Although she has a pretty severe hangover the following day, she tries to carry on with her college life activities as much as possible.</a:t>
            </a:r>
          </a:p>
          <a:p>
            <a:pPr>
              <a:buNone/>
            </a:pP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6" name="Content Placeholder 2"/>
          <p:cNvSpPr txBox="1">
            <a:spLocks/>
          </p:cNvSpPr>
          <p:nvPr/>
        </p:nvSpPr>
        <p:spPr>
          <a:xfrm>
            <a:off x="612648" y="5562600"/>
            <a:ext cx="8153400" cy="914400"/>
          </a:xfrm>
          <a:prstGeom prst="rect">
            <a:avLst/>
          </a:prstGeom>
        </p:spPr>
        <p:txBody>
          <a:bodyPr vert="horz">
            <a:normAutofit fontScale="775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Drug experimentation, Social use of drugs</a:t>
            </a:r>
            <a:r>
              <a:rPr lang="en-US" sz="2900" dirty="0" smtClean="0">
                <a:solidFill>
                  <a:schemeClr val="accent1"/>
                </a:solidFill>
              </a:rPr>
              <a:t>,</a:t>
            </a: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 Binge drinking</a:t>
            </a:r>
            <a:r>
              <a:rPr lang="en-US" sz="2900" dirty="0" smtClean="0">
                <a:solidFill>
                  <a:schemeClr val="accent1"/>
                </a:solidFill>
              </a:rPr>
              <a:t>, </a:t>
            </a: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Substance abuse,</a:t>
            </a:r>
            <a:r>
              <a:rPr kumimoji="0" lang="en-US" sz="2900" b="1" i="0" u="none" strike="noStrike" kern="1200" cap="none" spc="0" normalizeH="0" noProof="0" dirty="0" smtClean="0">
                <a:ln>
                  <a:noFill/>
                </a:ln>
                <a:solidFill>
                  <a:schemeClr val="accent1"/>
                </a:solidFill>
                <a:effectLst/>
                <a:uLnTx/>
                <a:uFillTx/>
                <a:latin typeface="+mn-lt"/>
                <a:ea typeface="+mn-ea"/>
                <a:cs typeface="+mn-cs"/>
              </a:rPr>
              <a:t> OR </a:t>
            </a: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Addiction/Chemical Dependency?</a:t>
            </a:r>
            <a:endParaRPr kumimoji="0" lang="en-US" sz="2900" b="0" i="0" u="none" strike="noStrike" kern="1200" cap="none" spc="0" normalizeH="0" baseline="0" noProof="0" dirty="0" smtClean="0">
              <a:ln>
                <a:noFill/>
              </a:ln>
              <a:solidFill>
                <a:schemeClr val="accent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Scenario 2</a:t>
            </a:r>
            <a:endParaRPr lang="en-US" b="1" dirty="0"/>
          </a:p>
        </p:txBody>
      </p:sp>
      <p:sp>
        <p:nvSpPr>
          <p:cNvPr id="3" name="Content Placeholder 2"/>
          <p:cNvSpPr>
            <a:spLocks noGrp="1"/>
          </p:cNvSpPr>
          <p:nvPr>
            <p:ph sz="quarter" idx="1"/>
          </p:nvPr>
        </p:nvSpPr>
        <p:spPr>
          <a:xfrm>
            <a:off x="612648" y="1981200"/>
            <a:ext cx="8153400" cy="4495800"/>
          </a:xfrm>
        </p:spPr>
        <p:txBody>
          <a:bodyPr>
            <a:normAutofit/>
          </a:bodyPr>
          <a:lstStyle/>
          <a:p>
            <a:pPr>
              <a:buNone/>
            </a:pPr>
            <a:r>
              <a:rPr lang="en-US" dirty="0" smtClean="0"/>
              <a:t>2. Brett is a 26 year-old who uses heroin. After several harmful events transpired, his family staged an intervention recently to try to get him to stop but his withdrawal sickness was so bad that his intense irritability and stomach pain were too much for his family to handle.</a:t>
            </a:r>
          </a:p>
          <a:p>
            <a:pPr>
              <a:buNone/>
            </a:pP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6" name="Content Placeholder 2"/>
          <p:cNvSpPr txBox="1">
            <a:spLocks/>
          </p:cNvSpPr>
          <p:nvPr/>
        </p:nvSpPr>
        <p:spPr>
          <a:xfrm>
            <a:off x="612648" y="5562600"/>
            <a:ext cx="8153400" cy="914400"/>
          </a:xfrm>
          <a:prstGeom prst="rect">
            <a:avLst/>
          </a:prstGeom>
        </p:spPr>
        <p:txBody>
          <a:bodyPr vert="horz">
            <a:normAutofit fontScale="775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Drug experimentation, Social use of drugs</a:t>
            </a:r>
            <a:r>
              <a:rPr lang="en-US" sz="2900" dirty="0" smtClean="0">
                <a:solidFill>
                  <a:schemeClr val="accent1"/>
                </a:solidFill>
              </a:rPr>
              <a:t>,</a:t>
            </a: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 Binge drinking</a:t>
            </a:r>
            <a:r>
              <a:rPr lang="en-US" sz="2900" dirty="0" smtClean="0">
                <a:solidFill>
                  <a:schemeClr val="accent1"/>
                </a:solidFill>
              </a:rPr>
              <a:t>, </a:t>
            </a: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Substance abuse,</a:t>
            </a:r>
            <a:r>
              <a:rPr kumimoji="0" lang="en-US" sz="2900" b="1" i="0" u="none" strike="noStrike" kern="1200" cap="none" spc="0" normalizeH="0" noProof="0" dirty="0" smtClean="0">
                <a:ln>
                  <a:noFill/>
                </a:ln>
                <a:solidFill>
                  <a:schemeClr val="accent1"/>
                </a:solidFill>
                <a:effectLst/>
                <a:uLnTx/>
                <a:uFillTx/>
                <a:latin typeface="+mn-lt"/>
                <a:ea typeface="+mn-ea"/>
                <a:cs typeface="+mn-cs"/>
              </a:rPr>
              <a:t> OR </a:t>
            </a: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Addiction/Chemical Dependency?</a:t>
            </a:r>
            <a:endParaRPr kumimoji="0" lang="en-US" sz="2900" b="0" i="0" u="none" strike="noStrike" kern="1200" cap="none" spc="0" normalizeH="0" baseline="0" noProof="0" dirty="0" smtClean="0">
              <a:ln>
                <a:noFill/>
              </a:ln>
              <a:solidFill>
                <a:schemeClr val="accent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Scenario 3</a:t>
            </a:r>
            <a:endParaRPr lang="en-US" b="1" dirty="0"/>
          </a:p>
        </p:txBody>
      </p:sp>
      <p:sp>
        <p:nvSpPr>
          <p:cNvPr id="3" name="Content Placeholder 2"/>
          <p:cNvSpPr>
            <a:spLocks noGrp="1"/>
          </p:cNvSpPr>
          <p:nvPr>
            <p:ph sz="quarter" idx="1"/>
          </p:nvPr>
        </p:nvSpPr>
        <p:spPr>
          <a:xfrm>
            <a:off x="612648" y="1981200"/>
            <a:ext cx="8153400" cy="4495800"/>
          </a:xfrm>
        </p:spPr>
        <p:txBody>
          <a:bodyPr>
            <a:normAutofit/>
          </a:bodyPr>
          <a:lstStyle/>
          <a:p>
            <a:pPr>
              <a:buNone/>
            </a:pPr>
            <a:r>
              <a:rPr lang="en-US" dirty="0" smtClean="0"/>
              <a:t>3. Marcus is curious about marijuana, so he tries smoking it with some friends over the weekend. This was his first time using it and he’s not sure whether or not he wants to continue yet. </a:t>
            </a:r>
          </a:p>
          <a:p>
            <a:pPr>
              <a:buNone/>
            </a:pP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6" name="Content Placeholder 2"/>
          <p:cNvSpPr txBox="1">
            <a:spLocks/>
          </p:cNvSpPr>
          <p:nvPr/>
        </p:nvSpPr>
        <p:spPr>
          <a:xfrm>
            <a:off x="612648" y="5562600"/>
            <a:ext cx="8153400" cy="914400"/>
          </a:xfrm>
          <a:prstGeom prst="rect">
            <a:avLst/>
          </a:prstGeom>
        </p:spPr>
        <p:txBody>
          <a:bodyPr vert="horz">
            <a:normAutofit fontScale="775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Drug experimentation, Social use of drugs</a:t>
            </a:r>
            <a:r>
              <a:rPr lang="en-US" sz="2900" dirty="0" smtClean="0">
                <a:solidFill>
                  <a:schemeClr val="accent1"/>
                </a:solidFill>
              </a:rPr>
              <a:t>,</a:t>
            </a: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 Binge drinking</a:t>
            </a:r>
            <a:r>
              <a:rPr lang="en-US" sz="2900" dirty="0" smtClean="0">
                <a:solidFill>
                  <a:schemeClr val="accent1"/>
                </a:solidFill>
              </a:rPr>
              <a:t>, </a:t>
            </a: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Substance abuse,</a:t>
            </a:r>
            <a:r>
              <a:rPr kumimoji="0" lang="en-US" sz="2900" b="1" i="0" u="none" strike="noStrike" kern="1200" cap="none" spc="0" normalizeH="0" noProof="0" dirty="0" smtClean="0">
                <a:ln>
                  <a:noFill/>
                </a:ln>
                <a:solidFill>
                  <a:schemeClr val="accent1"/>
                </a:solidFill>
                <a:effectLst/>
                <a:uLnTx/>
                <a:uFillTx/>
                <a:latin typeface="+mn-lt"/>
                <a:ea typeface="+mn-ea"/>
                <a:cs typeface="+mn-cs"/>
              </a:rPr>
              <a:t> OR </a:t>
            </a: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Addiction/Chemical Dependency?</a:t>
            </a:r>
            <a:endParaRPr kumimoji="0" lang="en-US" sz="2900" b="0" i="0" u="none" strike="noStrike" kern="1200" cap="none" spc="0" normalizeH="0" baseline="0" noProof="0" dirty="0" smtClean="0">
              <a:ln>
                <a:noFill/>
              </a:ln>
              <a:solidFill>
                <a:schemeClr val="accent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Scenario 4</a:t>
            </a:r>
            <a:endParaRPr lang="en-US" b="1" dirty="0"/>
          </a:p>
        </p:txBody>
      </p:sp>
      <p:sp>
        <p:nvSpPr>
          <p:cNvPr id="3" name="Content Placeholder 2"/>
          <p:cNvSpPr>
            <a:spLocks noGrp="1"/>
          </p:cNvSpPr>
          <p:nvPr>
            <p:ph sz="quarter" idx="1"/>
          </p:nvPr>
        </p:nvSpPr>
        <p:spPr>
          <a:xfrm>
            <a:off x="612648" y="1981200"/>
            <a:ext cx="8153400" cy="4495800"/>
          </a:xfrm>
        </p:spPr>
        <p:txBody>
          <a:bodyPr>
            <a:normAutofit/>
          </a:bodyPr>
          <a:lstStyle/>
          <a:p>
            <a:pPr>
              <a:buNone/>
            </a:pPr>
            <a:r>
              <a:rPr lang="en-US" dirty="0" smtClean="0"/>
              <a:t>4. Julia </a:t>
            </a:r>
            <a:r>
              <a:rPr lang="en-US" dirty="0" smtClean="0"/>
              <a:t>always carries a pack of cigarettes in her purse, but the only time she takes one out to smoke is when she is with friends at a bar. She loves to step outside into the cold (or warm) air and converse with her drinking buddies as they puff on the smokes.	 </a:t>
            </a: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6" name="Content Placeholder 2"/>
          <p:cNvSpPr txBox="1">
            <a:spLocks/>
          </p:cNvSpPr>
          <p:nvPr/>
        </p:nvSpPr>
        <p:spPr>
          <a:xfrm>
            <a:off x="612648" y="5562600"/>
            <a:ext cx="8153400" cy="914400"/>
          </a:xfrm>
          <a:prstGeom prst="rect">
            <a:avLst/>
          </a:prstGeom>
        </p:spPr>
        <p:txBody>
          <a:bodyPr vert="horz">
            <a:normAutofit fontScale="775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Drug experimentation, Social use of drugs</a:t>
            </a:r>
            <a:r>
              <a:rPr lang="en-US" sz="2900" dirty="0" smtClean="0">
                <a:solidFill>
                  <a:schemeClr val="accent1"/>
                </a:solidFill>
              </a:rPr>
              <a:t>,</a:t>
            </a: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 Binge drinking</a:t>
            </a:r>
            <a:r>
              <a:rPr lang="en-US" sz="2900" dirty="0" smtClean="0">
                <a:solidFill>
                  <a:schemeClr val="accent1"/>
                </a:solidFill>
              </a:rPr>
              <a:t>, </a:t>
            </a: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Substance abuse,</a:t>
            </a:r>
            <a:r>
              <a:rPr kumimoji="0" lang="en-US" sz="2900" b="1" i="0" u="none" strike="noStrike" kern="1200" cap="none" spc="0" normalizeH="0" noProof="0" dirty="0" smtClean="0">
                <a:ln>
                  <a:noFill/>
                </a:ln>
                <a:solidFill>
                  <a:schemeClr val="accent1"/>
                </a:solidFill>
                <a:effectLst/>
                <a:uLnTx/>
                <a:uFillTx/>
                <a:latin typeface="+mn-lt"/>
                <a:ea typeface="+mn-ea"/>
                <a:cs typeface="+mn-cs"/>
              </a:rPr>
              <a:t> OR </a:t>
            </a:r>
            <a:r>
              <a:rPr kumimoji="0" lang="en-US" sz="2900" b="1" i="0" u="none" strike="noStrike" kern="1200" cap="none" spc="0" normalizeH="0" baseline="0" noProof="0" dirty="0" smtClean="0">
                <a:ln>
                  <a:noFill/>
                </a:ln>
                <a:solidFill>
                  <a:schemeClr val="accent1"/>
                </a:solidFill>
                <a:effectLst/>
                <a:uLnTx/>
                <a:uFillTx/>
                <a:latin typeface="+mn-lt"/>
                <a:ea typeface="+mn-ea"/>
                <a:cs typeface="+mn-cs"/>
              </a:rPr>
              <a:t>Addiction/Chemical Dependency?</a:t>
            </a:r>
            <a:endParaRPr kumimoji="0" lang="en-US" sz="2900" b="0" i="0" u="none" strike="noStrike" kern="1200" cap="none" spc="0" normalizeH="0" baseline="0" noProof="0" dirty="0" smtClean="0">
              <a:ln>
                <a:noFill/>
              </a:ln>
              <a:solidFill>
                <a:schemeClr val="accent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Developmental Model</a:t>
            </a:r>
            <a:endParaRPr lang="en-US" b="1" dirty="0"/>
          </a:p>
        </p:txBody>
      </p:sp>
      <p:sp>
        <p:nvSpPr>
          <p:cNvPr id="3" name="Content Placeholder 2"/>
          <p:cNvSpPr>
            <a:spLocks noGrp="1"/>
          </p:cNvSpPr>
          <p:nvPr>
            <p:ph sz="quarter" idx="1"/>
          </p:nvPr>
        </p:nvSpPr>
        <p:spPr/>
        <p:txBody>
          <a:bodyPr>
            <a:normAutofit/>
          </a:bodyPr>
          <a:lstStyle/>
          <a:p>
            <a:r>
              <a:rPr lang="en-US" b="1" dirty="0" smtClean="0"/>
              <a:t>Stages of Long-term Recovery:</a:t>
            </a:r>
            <a:r>
              <a:rPr lang="en-US" sz="3200" dirty="0" smtClean="0"/>
              <a:t> </a:t>
            </a:r>
            <a:endParaRPr lang="en-US" sz="3600" dirty="0" smtClean="0"/>
          </a:p>
          <a:p>
            <a:pPr lvl="1"/>
            <a:r>
              <a:rPr lang="en-US" sz="3200" dirty="0" smtClean="0"/>
              <a:t>Transition</a:t>
            </a:r>
            <a:endParaRPr lang="en-US" sz="4000" dirty="0" smtClean="0"/>
          </a:p>
          <a:p>
            <a:pPr lvl="1"/>
            <a:r>
              <a:rPr lang="en-US" sz="3200" dirty="0" smtClean="0"/>
              <a:t>Stabilization</a:t>
            </a:r>
            <a:endParaRPr lang="en-US" sz="4000" dirty="0" smtClean="0"/>
          </a:p>
          <a:p>
            <a:pPr lvl="1"/>
            <a:r>
              <a:rPr lang="en-US" sz="3200" dirty="0" smtClean="0"/>
              <a:t>Early </a:t>
            </a:r>
            <a:r>
              <a:rPr lang="en-US" sz="3200" dirty="0" smtClean="0"/>
              <a:t>recovery</a:t>
            </a:r>
            <a:endParaRPr lang="en-US" sz="4000" dirty="0" smtClean="0"/>
          </a:p>
          <a:p>
            <a:pPr lvl="1"/>
            <a:r>
              <a:rPr lang="en-US" sz="3200" dirty="0" smtClean="0"/>
              <a:t>Middle </a:t>
            </a:r>
            <a:r>
              <a:rPr lang="en-US" sz="3200" dirty="0" smtClean="0"/>
              <a:t>recovery</a:t>
            </a:r>
            <a:endParaRPr lang="en-US" sz="4000" dirty="0" smtClean="0"/>
          </a:p>
          <a:p>
            <a:pPr lvl="1"/>
            <a:r>
              <a:rPr lang="en-US" sz="3200" dirty="0" smtClean="0"/>
              <a:t>Late </a:t>
            </a:r>
            <a:r>
              <a:rPr lang="en-US" sz="3200" dirty="0" smtClean="0"/>
              <a:t>recovery</a:t>
            </a:r>
            <a:endParaRPr lang="en-US" sz="4000" dirty="0" smtClean="0"/>
          </a:p>
          <a:p>
            <a:pPr lvl="1"/>
            <a:r>
              <a:rPr lang="en-US" sz="3200" dirty="0" smtClean="0"/>
              <a:t>Maintenance</a:t>
            </a:r>
            <a:r>
              <a:rPr lang="en-US" dirty="0" smtClean="0"/>
              <a:t> </a:t>
            </a:r>
            <a:endParaRPr lang="en-US" sz="3300" dirty="0" smtClean="0"/>
          </a:p>
          <a:p>
            <a:pPr lvl="1"/>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997</TotalTime>
  <Words>1672</Words>
  <Application>Microsoft Macintosh PowerPoint</Application>
  <PresentationFormat>On-screen Show (4:3)</PresentationFormat>
  <Paragraphs>93</Paragraphs>
  <Slides>15</Slides>
  <Notes>15</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Median</vt:lpstr>
      <vt:lpstr>Lesson 3.9: Substance Abuse Treatment</vt:lpstr>
      <vt:lpstr>Do Now</vt:lpstr>
      <vt:lpstr>Discuss</vt:lpstr>
      <vt:lpstr>The Spectrum of Drug Use &amp; Abuse</vt:lpstr>
      <vt:lpstr>Scenario 1</vt:lpstr>
      <vt:lpstr>Scenario 2</vt:lpstr>
      <vt:lpstr>Scenario 3</vt:lpstr>
      <vt:lpstr>Scenario 4</vt:lpstr>
      <vt:lpstr>The Developmental Model</vt:lpstr>
      <vt:lpstr>Case #1</vt:lpstr>
      <vt:lpstr>Case #2</vt:lpstr>
      <vt:lpstr>Case #3</vt:lpstr>
      <vt:lpstr>Assess #1</vt:lpstr>
      <vt:lpstr>Assess #2</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67</cp:revision>
  <dcterms:created xsi:type="dcterms:W3CDTF">2014-01-14T17:54:39Z</dcterms:created>
  <dcterms:modified xsi:type="dcterms:W3CDTF">2014-01-15T01:07:53Z</dcterms:modified>
</cp:coreProperties>
</file>