
<file path=[Content_Types].xml><?xml version="1.0" encoding="utf-8"?>
<Types xmlns="http://schemas.openxmlformats.org/package/2006/content-types">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notesSlides/notesSlide9.xml" ContentType="application/vnd.openxmlformats-officedocument.presentationml.notesSlide+xml"/>
  <Override PartName="/ppt/slides/slide5.xml" ContentType="application/vnd.openxmlformats-officedocument.presentationml.slide+xml"/>
  <Override PartName="/ppt/slideLayouts/slideLayout11.xml" ContentType="application/vnd.openxmlformats-officedocument.presentationml.slideLayout+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ppt/notesSlides/notesSlide12.xml" ContentType="application/vnd.openxmlformats-officedocument.presentationml.notesSlide+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Default Extension="xml" ContentType="application/xml"/>
  <Override PartName="/ppt/notesSlides/notesSlide5.xml" ContentType="application/vnd.openxmlformats-officedocument.presentationml.notesSlide+xml"/>
  <Override PartName="/ppt/tableStyles.xml" ContentType="application/vnd.openxmlformats-officedocument.presentationml.tableStyles+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notesSlides/notesSlide6.xml" ContentType="application/vnd.openxmlformats-officedocument.presentationml.notes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3.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notesSlides/notesSlide8.xml" ContentType="application/vnd.openxmlformats-officedocument.presentationml.notesSlide+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16"/>
  </p:notesMasterIdLst>
  <p:sldIdLst>
    <p:sldId id="256" r:id="rId2"/>
    <p:sldId id="257" r:id="rId3"/>
    <p:sldId id="258" r:id="rId4"/>
    <p:sldId id="259" r:id="rId5"/>
    <p:sldId id="268" r:id="rId6"/>
    <p:sldId id="269" r:id="rId7"/>
    <p:sldId id="270" r:id="rId8"/>
    <p:sldId id="271" r:id="rId9"/>
    <p:sldId id="264" r:id="rId10"/>
    <p:sldId id="272" r:id="rId11"/>
    <p:sldId id="273" r:id="rId12"/>
    <p:sldId id="274" r:id="rId13"/>
    <p:sldId id="266" r:id="rId14"/>
    <p:sldId id="267"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snapToObjects="1">
      <p:cViewPr varScale="1">
        <p:scale>
          <a:sx n="95" d="100"/>
          <a:sy n="95" d="100"/>
        </p:scale>
        <p:origin x="-18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143165-D33B-324B-B2D5-58110A9F63B3}" type="datetimeFigureOut">
              <a:rPr lang="en-US" smtClean="0"/>
              <a:pPr/>
              <a:t>12/12/13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877844-E64D-F740-948F-BB0BB583565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wikihow.com/Thumb-Wrestle" TargetMode="External"/><Relationship Id="rId4" Type="http://schemas.openxmlformats.org/officeDocument/2006/relationships/hyperlink" Target="http://www.wikihow.com/Look-After-a-Sprained-Wrist" TargetMode="External"/><Relationship Id="rId5" Type="http://schemas.openxmlformats.org/officeDocument/2006/relationships/hyperlink" Target="http://www.wikihow.com/Spin-a-Pencil-Around-Your-Middle-Finger" TargetMode="External"/><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Overview:</a:t>
            </a:r>
            <a:r>
              <a:rPr lang="en-US" baseline="0" dirty="0" smtClean="0"/>
              <a:t>  This lesson will provide students with a basic foundation in the 4 common vital signs: pulse, respiration rate, blood pressure, and temperature. They will begin by assessing their own background knowledge and applying it to an emergency scenario. Next, they will read about each vital sign and study tables of the normal value ranges broken down by age group. For practice, they will assess people of varying ages in four scenarios to determine if their vital signs are high, low, or normal. A similar format for assessment will follow along with a homework assignment to take their own pulse and respiratory rate before, during, and after exercise. </a:t>
            </a:r>
            <a:endParaRPr lang="en-US" dirty="0" smtClean="0"/>
          </a:p>
          <a:p>
            <a:endParaRPr lang="en-US" dirty="0" smtClean="0"/>
          </a:p>
          <a:p>
            <a:endParaRPr lang="en-US" dirty="0" smtClean="0"/>
          </a:p>
          <a:p>
            <a:r>
              <a:rPr lang="en-US" dirty="0" smtClean="0"/>
              <a:t>Image source: </a:t>
            </a:r>
            <a:r>
              <a:rPr lang="en-US" dirty="0" err="1" smtClean="0"/>
              <a:t>http://bloodpressuremonitorsnow.com/category/blood-pressure-monitor-cuffs/</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Pulse: Low (slightly; but this can be normal for an athlete); </a:t>
            </a:r>
            <a:r>
              <a:rPr lang="en-US" baseline="0" dirty="0" err="1" smtClean="0"/>
              <a:t>Resp</a:t>
            </a:r>
            <a:r>
              <a:rPr lang="en-US" baseline="0" dirty="0" smtClean="0"/>
              <a:t>: Normal; BP: Normal  </a:t>
            </a:r>
            <a:endParaRPr lang="en-US" dirty="0" smtClean="0"/>
          </a:p>
          <a:p>
            <a:endParaRPr lang="en-US" dirty="0" smtClean="0"/>
          </a:p>
          <a:p>
            <a:endParaRPr lang="en-US" dirty="0" smtClean="0"/>
          </a:p>
          <a:p>
            <a:endParaRPr lang="en-US" dirty="0" smtClean="0"/>
          </a:p>
          <a:p>
            <a:endParaRPr lang="en-US" dirty="0" smtClean="0"/>
          </a:p>
          <a:p>
            <a:r>
              <a:rPr lang="en-US" dirty="0" smtClean="0"/>
              <a:t>Image source:</a:t>
            </a:r>
            <a:r>
              <a:rPr lang="en-US" baseline="0" dirty="0" smtClean="0"/>
              <a:t> http://</a:t>
            </a:r>
            <a:r>
              <a:rPr lang="en-US" baseline="0" dirty="0" err="1" smtClean="0"/>
              <a:t>goddard.littletonpublicschools.net/Default.aspx?tabid</a:t>
            </a:r>
            <a:r>
              <a:rPr lang="en-US" baseline="0" dirty="0" smtClean="0"/>
              <a:t>=2458</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Temp: Normal;</a:t>
            </a:r>
            <a:r>
              <a:rPr lang="en-US" baseline="0" dirty="0" smtClean="0"/>
              <a:t>  Pulse: High (slightly); </a:t>
            </a:r>
            <a:r>
              <a:rPr lang="en-US" baseline="0" dirty="0" err="1" smtClean="0"/>
              <a:t>Resp</a:t>
            </a:r>
            <a:r>
              <a:rPr lang="en-US" baseline="0" dirty="0" smtClean="0"/>
              <a:t>: Normal; BP: High  </a:t>
            </a:r>
            <a:endParaRPr lang="en-US" dirty="0" smtClean="0"/>
          </a:p>
          <a:p>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Temp: Normal;</a:t>
            </a:r>
            <a:r>
              <a:rPr lang="en-US" baseline="0" dirty="0" smtClean="0"/>
              <a:t>  Pulse: Low (slightly); </a:t>
            </a:r>
            <a:r>
              <a:rPr lang="en-US" baseline="0" dirty="0" err="1" smtClean="0"/>
              <a:t>Resp</a:t>
            </a:r>
            <a:r>
              <a:rPr lang="en-US" baseline="0" dirty="0" smtClean="0"/>
              <a:t>: Normal; BP: Normal  </a:t>
            </a:r>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Image source:</a:t>
            </a:r>
            <a:r>
              <a:rPr lang="en-US" baseline="0" dirty="0" smtClean="0"/>
              <a:t> http://www.sxc.hu/photo/655108</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a:t>
            </a:r>
            <a:r>
              <a:rPr lang="en-US" baseline="0" dirty="0" smtClean="0"/>
              <a:t> Key:</a:t>
            </a:r>
          </a:p>
          <a:p>
            <a:r>
              <a:rPr lang="en-US" dirty="0" smtClean="0"/>
              <a:t>1. Normal;  2. Low;</a:t>
            </a:r>
            <a:r>
              <a:rPr lang="en-US" baseline="0" dirty="0" smtClean="0"/>
              <a:t> 3. Normal;  4.Low (diastolic only);  5. Low;  6. high;  7. High;  8. High  </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purpose of this homework is</a:t>
            </a:r>
            <a:r>
              <a:rPr lang="en-US" baseline="0" dirty="0" smtClean="0"/>
              <a:t> for students to practice taking the basic vital signs that do not require any equipment. It will also give them a sense of one of the factors that affects these vitals (exercise) and how the vital changes with that factor.</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Students will</a:t>
            </a:r>
            <a:r>
              <a:rPr lang="en-US" baseline="0" dirty="0" smtClean="0"/>
              <a:t> most likely name pulse and breathing. These are the two main indicators of life. The ABC’s are used to assess an unconscious person: A = Airway, B = Breathing, C = circulation.  Students may be less likely to mention blood pressure or pulse. That’s okay, because these vital signs are taken later once airway, breathing, and circulation is established.</a:t>
            </a:r>
            <a:endParaRPr lang="en-US" dirty="0" smtClean="0"/>
          </a:p>
          <a:p>
            <a:endParaRPr lang="en-US" dirty="0" smtClean="0"/>
          </a:p>
          <a:p>
            <a:endParaRPr lang="en-US" dirty="0" smtClean="0"/>
          </a:p>
          <a:p>
            <a:endParaRPr lang="en-US" dirty="0" smtClean="0"/>
          </a:p>
          <a:p>
            <a:endParaRPr lang="en-US" dirty="0" smtClean="0"/>
          </a:p>
          <a:p>
            <a:r>
              <a:rPr lang="en-US" dirty="0" smtClean="0"/>
              <a:t>Image source:</a:t>
            </a:r>
            <a:r>
              <a:rPr lang="en-US" baseline="0" dirty="0" smtClean="0"/>
              <a:t> </a:t>
            </a:r>
            <a:r>
              <a:rPr lang="en-US" baseline="0" dirty="0" err="1" smtClean="0"/>
              <a:t>www.nursinguniforms.net</a:t>
            </a:r>
            <a:r>
              <a:rPr lang="en-US" dirty="0" smtClean="0"/>
              <a:t> </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Any answers</a:t>
            </a:r>
            <a:r>
              <a:rPr lang="en-US" baseline="0" dirty="0" smtClean="0"/>
              <a:t> are acceptable; this is just a thinking exercise.  </a:t>
            </a:r>
            <a:r>
              <a:rPr lang="en-US" dirty="0" smtClean="0"/>
              <a:t>Allow</a:t>
            </a:r>
            <a:r>
              <a:rPr lang="en-US" baseline="0" dirty="0" smtClean="0"/>
              <a:t> small groups to share answers aloud, if time permits. One way to do this is to have the first team present, and each subsequent group only explains what they would do differently. Instruct them to focus on major differences.</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are the common vitals taken in a clinical setting. A paramedic</a:t>
            </a:r>
            <a:r>
              <a:rPr lang="en-US" baseline="0" dirty="0" smtClean="0"/>
              <a:t> would actually look for a slightly different set of vitals: pulse (rate &amp; pattern), respirations (rate &amp; pattern), blood pressure, skin condition (color, temperature, condition..), and pupils. </a:t>
            </a:r>
            <a:endParaRPr lang="en-US" dirty="0" smtClean="0"/>
          </a:p>
          <a:p>
            <a:endParaRPr lang="en-US" dirty="0" smtClean="0"/>
          </a:p>
          <a:p>
            <a:endParaRPr lang="en-US" dirty="0" smtClean="0"/>
          </a:p>
          <a:p>
            <a:r>
              <a:rPr lang="en-US" dirty="0" smtClean="0"/>
              <a:t>Image source:  http://www.epmonthly.com/whitecoat/2010/05/florida-verdict-threatens-ems-availability/ambulance-2/</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to check pulse: </a:t>
            </a:r>
            <a:r>
              <a:rPr lang="en-US" sz="1200" b="1" kern="1200" dirty="0" smtClean="0">
                <a:solidFill>
                  <a:schemeClr val="tx1"/>
                </a:solidFill>
                <a:latin typeface="+mn-lt"/>
                <a:ea typeface="+mn-ea"/>
                <a:cs typeface="+mn-cs"/>
              </a:rPr>
              <a:t>Use your fingers when finding a pulse.</a:t>
            </a:r>
            <a:r>
              <a:rPr lang="en-US" sz="1200" kern="1200" dirty="0" smtClean="0">
                <a:solidFill>
                  <a:schemeClr val="tx1"/>
                </a:solidFill>
                <a:latin typeface="+mn-lt"/>
                <a:ea typeface="+mn-ea"/>
                <a:cs typeface="+mn-cs"/>
              </a:rPr>
              <a:t> Don't use your </a:t>
            </a:r>
            <a:r>
              <a:rPr lang="en-US" sz="1200" kern="1200" dirty="0" smtClean="0">
                <a:solidFill>
                  <a:schemeClr val="tx1"/>
                </a:solidFill>
                <a:latin typeface="+mn-lt"/>
                <a:ea typeface="+mn-ea"/>
                <a:cs typeface="+mn-cs"/>
                <a:hlinkClick r:id="rId3"/>
              </a:rPr>
              <a:t>thumb</a:t>
            </a:r>
            <a:r>
              <a:rPr lang="en-US" sz="1200" kern="1200" dirty="0" smtClean="0">
                <a:solidFill>
                  <a:schemeClr val="tx1"/>
                </a:solidFill>
                <a:latin typeface="+mn-lt"/>
                <a:ea typeface="+mn-ea"/>
                <a:cs typeface="+mn-cs"/>
              </a:rPr>
              <a:t> when finding it, as it has its own pulse.</a:t>
            </a:r>
          </a:p>
          <a:p>
            <a:pPr lvl="0"/>
            <a:r>
              <a:rPr lang="en-US" sz="1200" b="1" kern="1200" dirty="0" smtClean="0">
                <a:solidFill>
                  <a:schemeClr val="tx1"/>
                </a:solidFill>
                <a:latin typeface="+mn-lt"/>
                <a:ea typeface="+mn-ea"/>
                <a:cs typeface="+mn-cs"/>
              </a:rPr>
              <a:t>Find the radial pulse.</a:t>
            </a:r>
            <a:r>
              <a:rPr lang="en-US" sz="1200" kern="1200" dirty="0" smtClean="0">
                <a:solidFill>
                  <a:schemeClr val="tx1"/>
                </a:solidFill>
                <a:latin typeface="+mn-lt"/>
                <a:ea typeface="+mn-ea"/>
                <a:cs typeface="+mn-cs"/>
              </a:rPr>
              <a:t> This is also known as the pulse on the inside of the </a:t>
            </a:r>
            <a:r>
              <a:rPr lang="en-US" sz="1200" kern="1200" dirty="0" smtClean="0">
                <a:solidFill>
                  <a:schemeClr val="tx1"/>
                </a:solidFill>
                <a:latin typeface="+mn-lt"/>
                <a:ea typeface="+mn-ea"/>
                <a:cs typeface="+mn-cs"/>
                <a:hlinkClick r:id="rId4"/>
              </a:rPr>
              <a:t>wrist</a:t>
            </a:r>
            <a:r>
              <a:rPr lang="en-US" sz="1200" kern="1200" dirty="0" smtClean="0">
                <a:solidFill>
                  <a:schemeClr val="tx1"/>
                </a:solidFill>
                <a:latin typeface="+mn-lt"/>
                <a:ea typeface="+mn-ea"/>
                <a:cs typeface="+mn-cs"/>
              </a:rPr>
              <a:t>. Use the pads of two fingers. Place these just below the wrist creases at the base of the thumb. Press lightly until you feel a pulse (blood pulsing under your fingers). If necessary, move fingers around until you feel the pulse.</a:t>
            </a:r>
          </a:p>
          <a:p>
            <a:pPr lvl="0"/>
            <a:r>
              <a:rPr lang="en-US" sz="1200" b="1" kern="1200" dirty="0" smtClean="0">
                <a:solidFill>
                  <a:schemeClr val="tx1"/>
                </a:solidFill>
                <a:latin typeface="+mn-lt"/>
                <a:ea typeface="+mn-ea"/>
                <a:cs typeface="+mn-cs"/>
              </a:rPr>
              <a:t>Find the carotid pulse.</a:t>
            </a:r>
            <a:r>
              <a:rPr lang="en-US" sz="1200" kern="1200" dirty="0" smtClean="0">
                <a:solidFill>
                  <a:schemeClr val="tx1"/>
                </a:solidFill>
                <a:latin typeface="+mn-lt"/>
                <a:ea typeface="+mn-ea"/>
                <a:cs typeface="+mn-cs"/>
              </a:rPr>
              <a:t> To feel a pulse on the side of the neck, place two fingers, preferably your index and </a:t>
            </a:r>
            <a:r>
              <a:rPr lang="en-US" sz="1200" kern="1200" dirty="0" smtClean="0">
                <a:solidFill>
                  <a:schemeClr val="tx1"/>
                </a:solidFill>
                <a:latin typeface="+mn-lt"/>
                <a:ea typeface="+mn-ea"/>
                <a:cs typeface="+mn-cs"/>
                <a:hlinkClick r:id="rId5"/>
              </a:rPr>
              <a:t>middle finger</a:t>
            </a:r>
            <a:r>
              <a:rPr lang="en-US" sz="1200" kern="1200" dirty="0" smtClean="0">
                <a:solidFill>
                  <a:schemeClr val="tx1"/>
                </a:solidFill>
                <a:latin typeface="+mn-lt"/>
                <a:ea typeface="+mn-ea"/>
                <a:cs typeface="+mn-cs"/>
              </a:rPr>
              <a:t>, in the hollow between the windpipe and the large muscle in the neck. Press lightly until you feel a pulse.</a:t>
            </a:r>
          </a:p>
          <a:p>
            <a:r>
              <a:rPr lang="en-US" dirty="0" smtClean="0"/>
              <a:t>(From http://</a:t>
            </a:r>
            <a:r>
              <a:rPr lang="en-US" dirty="0" err="1" smtClean="0"/>
              <a:t>www.wikihow.com</a:t>
            </a:r>
            <a:r>
              <a:rPr lang="en-US" dirty="0" smtClean="0"/>
              <a:t>/Check-Your-Pulse)</a:t>
            </a:r>
          </a:p>
          <a:p>
            <a:endParaRPr lang="en-US" dirty="0" smtClean="0"/>
          </a:p>
          <a:p>
            <a:endParaRPr lang="en-US" dirty="0" smtClean="0"/>
          </a:p>
          <a:p>
            <a:endParaRPr lang="en-US" dirty="0" smtClean="0"/>
          </a:p>
          <a:p>
            <a:r>
              <a:rPr lang="en-US" dirty="0" smtClean="0"/>
              <a:t>Image source: www. </a:t>
            </a:r>
            <a:r>
              <a:rPr lang="en-US" dirty="0" err="1" smtClean="0"/>
              <a:t>healthyheartexperts.com</a:t>
            </a:r>
            <a:r>
              <a:rPr lang="en-US" dirty="0" smtClean="0"/>
              <a:t> &amp; </a:t>
            </a:r>
            <a:r>
              <a:rPr lang="en-US" dirty="0" err="1" smtClean="0"/>
              <a:t>webmd.com</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How to check respiratory rate:  </a:t>
            </a:r>
            <a:r>
              <a:rPr lang="en-US" sz="1200" b="1" kern="1200" dirty="0" smtClean="0">
                <a:solidFill>
                  <a:schemeClr val="tx1"/>
                </a:solidFill>
                <a:latin typeface="+mn-lt"/>
                <a:ea typeface="+mn-ea"/>
                <a:cs typeface="+mn-cs"/>
              </a:rPr>
              <a:t>Observe the rise and fall of the victim's (or</a:t>
            </a:r>
            <a:r>
              <a:rPr lang="en-US" sz="1200" b="1" kern="1200" baseline="0" dirty="0" smtClean="0">
                <a:solidFill>
                  <a:schemeClr val="tx1"/>
                </a:solidFill>
                <a:latin typeface="+mn-lt"/>
                <a:ea typeface="+mn-ea"/>
                <a:cs typeface="+mn-cs"/>
              </a:rPr>
              <a:t> patient’s) </a:t>
            </a:r>
            <a:r>
              <a:rPr lang="en-US" sz="1200" b="1" kern="1200" dirty="0" smtClean="0">
                <a:solidFill>
                  <a:schemeClr val="tx1"/>
                </a:solidFill>
                <a:latin typeface="+mn-lt"/>
                <a:ea typeface="+mn-ea"/>
                <a:cs typeface="+mn-cs"/>
              </a:rPr>
              <a:t>chest and count the number of respirations out loud for one full minute.</a:t>
            </a:r>
            <a:r>
              <a:rPr lang="en-US" sz="1200" kern="1200" dirty="0" smtClean="0">
                <a:solidFill>
                  <a:schemeClr val="tx1"/>
                </a:solidFill>
                <a:latin typeface="+mn-lt"/>
                <a:ea typeface="+mn-ea"/>
                <a:cs typeface="+mn-cs"/>
              </a:rPr>
              <a:t> One respiration consists of one complete rise and fall of the chest, or the inhalation and exhalation of air. (From:</a:t>
            </a:r>
            <a:r>
              <a:rPr lang="en-US" sz="1200" kern="1200" baseline="0" dirty="0" smtClean="0">
                <a:solidFill>
                  <a:schemeClr val="tx1"/>
                </a:solidFill>
                <a:latin typeface="+mn-lt"/>
                <a:ea typeface="+mn-ea"/>
                <a:cs typeface="+mn-cs"/>
              </a:rPr>
              <a:t> http://</a:t>
            </a:r>
            <a:r>
              <a:rPr lang="en-US" sz="1200" kern="1200" baseline="0" dirty="0" err="1" smtClean="0">
                <a:solidFill>
                  <a:schemeClr val="tx1"/>
                </a:solidFill>
                <a:latin typeface="+mn-lt"/>
                <a:ea typeface="+mn-ea"/>
                <a:cs typeface="+mn-cs"/>
              </a:rPr>
              <a:t>www.wikihow.com</a:t>
            </a:r>
            <a:r>
              <a:rPr lang="en-US" sz="1200" kern="1200" baseline="0" dirty="0" smtClean="0">
                <a:solidFill>
                  <a:schemeClr val="tx1"/>
                </a:solidFill>
                <a:latin typeface="+mn-lt"/>
                <a:ea typeface="+mn-ea"/>
                <a:cs typeface="+mn-cs"/>
              </a:rPr>
              <a:t>/Measure-and-Record-Respiratory-Rate) </a:t>
            </a:r>
            <a:endParaRPr lang="en-US" sz="1200" kern="1200" dirty="0" smtClean="0">
              <a:solidFill>
                <a:schemeClr val="tx1"/>
              </a:solidFill>
              <a:latin typeface="+mn-lt"/>
              <a:ea typeface="+mn-ea"/>
              <a:cs typeface="+mn-cs"/>
            </a:endParaRPr>
          </a:p>
          <a:p>
            <a:endParaRPr lang="en-US" dirty="0" smtClean="0"/>
          </a:p>
          <a:p>
            <a:endParaRPr lang="en-US" dirty="0" smtClean="0"/>
          </a:p>
          <a:p>
            <a:endParaRPr lang="en-US" dirty="0" smtClean="0"/>
          </a:p>
          <a:p>
            <a:endParaRPr lang="en-US" dirty="0" smtClean="0"/>
          </a:p>
          <a:p>
            <a:r>
              <a:rPr lang="en-US" dirty="0" smtClean="0"/>
              <a:t>Image source</a:t>
            </a:r>
            <a:r>
              <a:rPr lang="en-US" baseline="0" dirty="0" smtClean="0"/>
              <a:t>:  http://blog.corewalking.com/perfect-posture-part-2-breathe-fully/</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Taking</a:t>
            </a:r>
            <a:r>
              <a:rPr lang="en-US" baseline="0" dirty="0" smtClean="0"/>
              <a:t> blood pressure requires a sphygmomanometer (blood pressure cuff) and is a bit more complex. For more information on how to take blood pressure, look online. One step-by-step tutorial can be found at: </a:t>
            </a:r>
            <a:r>
              <a:rPr lang="en-US" baseline="0" dirty="0" err="1" smtClean="0"/>
              <a:t>http://www.webmd.com/hypertension-high-blood-pressure/monitoring-blood-pressure</a:t>
            </a:r>
            <a:endParaRPr lang="en-US" dirty="0" smtClean="0"/>
          </a:p>
          <a:p>
            <a:endParaRPr lang="en-US" dirty="0" smtClean="0"/>
          </a:p>
          <a:p>
            <a:endParaRPr lang="en-US" dirty="0" smtClean="0"/>
          </a:p>
          <a:p>
            <a:r>
              <a:rPr lang="en-US" dirty="0" smtClean="0"/>
              <a:t>Image source:</a:t>
            </a:r>
            <a:r>
              <a:rPr lang="en-US" baseline="0" dirty="0" smtClean="0"/>
              <a:t> http://</a:t>
            </a:r>
            <a:r>
              <a:rPr lang="en-US" baseline="0" dirty="0" err="1" smtClean="0"/>
              <a:t>www.whiteriverclinic.com/Our_Providers.html</a:t>
            </a:r>
            <a:r>
              <a:rPr lang="en-US" baseline="0" dirty="0" smtClean="0"/>
              <a:t>  AND  </a:t>
            </a:r>
            <a:r>
              <a:rPr lang="en-US" baseline="0" dirty="0" err="1" smtClean="0"/>
              <a:t>http://www.merckmanuals.com/home/heart_and_blood_vessel_disorders/high_blood_pressure/high_blood_pressure.html</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Using a digital thermometer:</a:t>
            </a:r>
            <a:r>
              <a:rPr lang="en-US" sz="1200" b="1"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You can use a digital thermometer in three ways: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Oral (in the mouth),</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Rectal (in the bottom),</a:t>
            </a:r>
            <a:r>
              <a:rPr lang="en-US" sz="1200" kern="1200" baseline="0" dirty="0" smtClean="0">
                <a:solidFill>
                  <a:schemeClr val="tx1"/>
                </a:solidFill>
                <a:latin typeface="+mn-lt"/>
                <a:ea typeface="+mn-ea"/>
                <a:cs typeface="+mn-cs"/>
              </a:rPr>
              <a:t> or </a:t>
            </a:r>
            <a:r>
              <a:rPr lang="en-US" sz="1200" kern="1200" dirty="0" err="1" smtClean="0">
                <a:solidFill>
                  <a:schemeClr val="tx1"/>
                </a:solidFill>
                <a:latin typeface="+mn-lt"/>
                <a:ea typeface="+mn-ea"/>
                <a:cs typeface="+mn-cs"/>
              </a:rPr>
              <a:t>Axillary</a:t>
            </a:r>
            <a:r>
              <a:rPr lang="en-US" sz="1200" kern="1200" dirty="0" smtClean="0">
                <a:solidFill>
                  <a:schemeClr val="tx1"/>
                </a:solidFill>
                <a:latin typeface="+mn-lt"/>
                <a:ea typeface="+mn-ea"/>
                <a:cs typeface="+mn-cs"/>
              </a:rPr>
              <a:t> (under the arm)</a:t>
            </a:r>
          </a:p>
          <a:p>
            <a:pPr fontAlgn="base"/>
            <a:r>
              <a:rPr lang="en-US" sz="1200" b="1" kern="1200" dirty="0" smtClean="0">
                <a:solidFill>
                  <a:schemeClr val="tx1"/>
                </a:solidFill>
                <a:latin typeface="+mn-lt"/>
                <a:ea typeface="+mn-ea"/>
                <a:cs typeface="+mn-cs"/>
              </a:rPr>
              <a:t>Taking your temperature orally with a digital thermometer:</a:t>
            </a:r>
            <a:r>
              <a:rPr lang="en-US" sz="1200" b="1"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Wash your hands with soap and warm water.</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Use a clean thermometer, one that has been washed in cold water, cleaned with rubbing alcohol, and then rinsed to remove the alcohol.</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Do not eat or drink anything for at least five minutes before you take your temperature. You should keep your mouth closed during this time.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Place the thermometer tip under the tongue.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Hold the thermometer in the same spot for about 40 seconds.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Readings will continue to increase and the F (or C) symbol will flash during measurement.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Usually, the thermometer will make a beeping noise when the final reading is done. If you are keeping track, record the temperature and the time.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Rinse thermometer in cold water, clean it with alcohol, and rinse again.</a:t>
            </a:r>
          </a:p>
          <a:p>
            <a:pPr fontAlgn="base"/>
            <a:r>
              <a:rPr lang="en-US" sz="1200" kern="1200" dirty="0" smtClean="0">
                <a:solidFill>
                  <a:schemeClr val="tx1"/>
                </a:solidFill>
                <a:latin typeface="+mn-lt"/>
                <a:ea typeface="+mn-ea"/>
                <a:cs typeface="+mn-cs"/>
              </a:rPr>
              <a:t>(From:</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http://my.clevelandclinic.org/symptoms/fever/hic_how_to_take_your_temperature.aspx</a:t>
            </a:r>
            <a:r>
              <a:rPr lang="en-US" sz="1200" kern="1200" baseline="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endParaRPr lang="en-US" dirty="0" smtClean="0"/>
          </a:p>
          <a:p>
            <a:endParaRPr lang="en-US" dirty="0" smtClean="0"/>
          </a:p>
          <a:p>
            <a:endParaRPr lang="en-US" dirty="0" smtClean="0"/>
          </a:p>
          <a:p>
            <a:endParaRPr lang="en-US" dirty="0" smtClean="0"/>
          </a:p>
          <a:p>
            <a:r>
              <a:rPr lang="en-US" dirty="0" smtClean="0"/>
              <a:t>Image source:</a:t>
            </a:r>
            <a:r>
              <a:rPr lang="en-US" baseline="0" dirty="0" smtClean="0"/>
              <a:t> http://</a:t>
            </a:r>
            <a:r>
              <a:rPr lang="en-US" baseline="0" dirty="0" err="1" smtClean="0"/>
              <a:t>jespyhouse.org/flutemp.htm</a:t>
            </a:r>
            <a:r>
              <a:rPr lang="en-US" baseline="0" dirty="0" smtClean="0"/>
              <a:t>  </a:t>
            </a:r>
            <a:r>
              <a:rPr lang="en-US" baseline="0" dirty="0" err="1" smtClean="0"/>
              <a:t>ANDhttp://www.nhs.uk/Conditions/pregnancy-and-baby/Pages/how-to-take-your-babys-temperature.aspx</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Temp: High;</a:t>
            </a:r>
            <a:r>
              <a:rPr lang="en-US" baseline="0" dirty="0" smtClean="0"/>
              <a:t>  Pulse: High (slightly); </a:t>
            </a:r>
            <a:r>
              <a:rPr lang="en-US" baseline="0" dirty="0" err="1" smtClean="0"/>
              <a:t>Resp</a:t>
            </a:r>
            <a:r>
              <a:rPr lang="en-US" baseline="0" dirty="0" smtClean="0"/>
              <a:t>: Normal; BP: Normal  </a:t>
            </a:r>
            <a:endParaRPr lang="en-US" dirty="0" smtClean="0"/>
          </a:p>
          <a:p>
            <a:endParaRPr lang="en-US" dirty="0" smtClean="0"/>
          </a:p>
          <a:p>
            <a:endParaRPr lang="en-US" dirty="0" smtClean="0"/>
          </a:p>
          <a:p>
            <a:endParaRPr lang="en-US" dirty="0" smtClean="0"/>
          </a:p>
          <a:p>
            <a:r>
              <a:rPr lang="en-US" dirty="0" smtClean="0"/>
              <a:t>Image source: http://newsfeed.time.com/2013/09/17/a-dj-school-for-babies-in-brooklyn/</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B18ED403-8E6D-470F-9368-65BF869872DD}" type="datetime1">
              <a:rPr smtClean="0"/>
              <a:pPr/>
              <a:t>10/25/2007</a:t>
            </a:fld>
            <a:endParaRP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r>
              <a:rPr smtClean="0"/>
              <a:t>
              </a:t>
            </a:r>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CB7CC652-A623-41D2-B0ED-8F1D217186B4}" type="slidenum">
              <a:rPr smtClean="0"/>
              <a:pPr/>
              <a:t>‹#›</a:t>
            </a:fld>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36956B-C6A6-4998-B6F9-4158C8926225}" type="datetime1">
              <a:rPr smtClean="0"/>
              <a:pPr/>
              <a:t>10/25/2007</a:t>
            </a:fld>
            <a:endParaRPr/>
          </a:p>
        </p:txBody>
      </p:sp>
      <p:sp>
        <p:nvSpPr>
          <p:cNvPr id="5" name="Footer Placeholder 4"/>
          <p:cNvSpPr>
            <a:spLocks noGrp="1"/>
          </p:cNvSpPr>
          <p:nvPr>
            <p:ph type="ftr" sz="quarter" idx="11"/>
          </p:nvPr>
        </p:nvSpPr>
        <p:spPr/>
        <p:txBody>
          <a:bodyPr/>
          <a:lstStyle/>
          <a:p>
            <a:r>
              <a:rPr smtClean="0"/>
              <a:t>
              </a:t>
            </a:r>
            <a:endParaRPr/>
          </a:p>
        </p:txBody>
      </p:sp>
      <p:sp>
        <p:nvSpPr>
          <p:cNvPr id="6" name="Slide Number Placeholder 5"/>
          <p:cNvSpPr>
            <a:spLocks noGrp="1"/>
          </p:cNvSpPr>
          <p:nvPr>
            <p:ph type="sldNum" sz="quarter" idx="12"/>
          </p:nvPr>
        </p:nvSpPr>
        <p:spPr/>
        <p:txBody>
          <a:bodyPr/>
          <a:lstStyle/>
          <a:p>
            <a:fld id="{D99619C8-A375-448C-891B-9999C6BE8E64}" type="slidenum">
              <a:rPr smtClean="0"/>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FFA6A671-5254-49D4-B317-082B93EA859A}" type="datetime1">
              <a:rPr smtClean="0"/>
              <a:pPr/>
              <a:t>10/25/2007</a:t>
            </a:fld>
            <a:endParaRPr/>
          </a:p>
        </p:txBody>
      </p:sp>
      <p:sp>
        <p:nvSpPr>
          <p:cNvPr id="5" name="Footer Placeholder 4"/>
          <p:cNvSpPr>
            <a:spLocks noGrp="1"/>
          </p:cNvSpPr>
          <p:nvPr>
            <p:ph type="ftr" sz="quarter" idx="11"/>
          </p:nvPr>
        </p:nvSpPr>
        <p:spPr>
          <a:xfrm>
            <a:off x="457201" y="6248207"/>
            <a:ext cx="5573483" cy="365125"/>
          </a:xfrm>
        </p:spPr>
        <p:txBody>
          <a:bodyPr/>
          <a:lstStyle/>
          <a:p>
            <a:r>
              <a:rPr smtClean="0"/>
              <a:t>
              </a:t>
            </a:r>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D99619C8-A375-448C-891B-9999C6BE8E64}" type="slidenum">
              <a:rPr smtClean="0"/>
              <a:pPr/>
              <a:t>‹#›</a:t>
            </a:fld>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85BD73B-607F-4953-87E4-4C3BC6D541E5}" type="datetime1">
              <a:rPr smtClean="0"/>
              <a:pPr/>
              <a:t>10/25/2007</a:t>
            </a:fld>
            <a:endParaRPr/>
          </a:p>
        </p:txBody>
      </p:sp>
      <p:sp>
        <p:nvSpPr>
          <p:cNvPr id="5" name="Footer Placeholder 4"/>
          <p:cNvSpPr>
            <a:spLocks noGrp="1"/>
          </p:cNvSpPr>
          <p:nvPr>
            <p:ph type="ftr" sz="quarter" idx="11"/>
          </p:nvPr>
        </p:nvSpPr>
        <p:spPr/>
        <p:txBody>
          <a:bodyPr/>
          <a:lstStyle/>
          <a:p>
            <a:r>
              <a:rPr smtClean="0"/>
              <a:t>
              </a:t>
            </a:r>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99619C8-A375-448C-891B-9999C6BE8E64}" type="slidenum">
              <a:rPr smtClean="0"/>
              <a:pPr/>
              <a:t>‹#›</a:t>
            </a:fld>
            <a:endParaRPr/>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EC3526B2-0DCD-4FC8-BB6D-71A89413C313}" type="datetime1">
              <a:rPr smtClean="0"/>
              <a:pPr/>
              <a:t>10/25/2007</a:t>
            </a:fld>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6294C92D-0306-4E69-9CD3-20855E849650}" type="slidenum">
              <a:rPr kumimoji="0" lang="en-US" smtClean="0"/>
              <a:pPr/>
              <a:t>‹#›</a:t>
            </a:fld>
            <a:endParaRPr kumimoji="0" lang="en-US"/>
          </a:p>
        </p:txBody>
      </p:sp>
      <p:sp>
        <p:nvSpPr>
          <p:cNvPr id="14" name="Footer Placeholder 13"/>
          <p:cNvSpPr>
            <a:spLocks noGrp="1"/>
          </p:cNvSpPr>
          <p:nvPr>
            <p:ph type="ftr" sz="quarter" idx="12"/>
          </p:nvPr>
        </p:nvSpPr>
        <p:spPr/>
        <p:txBody>
          <a:bodyPr/>
          <a:lstStyle/>
          <a:p>
            <a:r>
              <a:rPr smtClean="0"/>
              <a:t>
              </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1FCB81ED-A29D-4740-A68B-F596A2FF137E}" type="datetime1">
              <a:rPr smtClean="0"/>
              <a:pPr/>
              <a:t>10/25/2007</a:t>
            </a:fld>
            <a:endParaRPr/>
          </a:p>
        </p:txBody>
      </p:sp>
      <p:sp>
        <p:nvSpPr>
          <p:cNvPr id="10" name="Slide Number Placeholder 9"/>
          <p:cNvSpPr>
            <a:spLocks noGrp="1"/>
          </p:cNvSpPr>
          <p:nvPr>
            <p:ph type="sldNum" sz="quarter" idx="16"/>
          </p:nvPr>
        </p:nvSpPr>
        <p:spPr/>
        <p:txBody>
          <a:bodyPr rtlCol="0"/>
          <a:lstStyle/>
          <a:p>
            <a:fld id="{D99619C8-A375-448C-891B-9999C6BE8E64}" type="slidenum">
              <a:rPr smtClean="0"/>
              <a:pPr/>
              <a:t>‹#›</a:t>
            </a:fld>
            <a:endParaRPr/>
          </a:p>
        </p:txBody>
      </p:sp>
      <p:sp>
        <p:nvSpPr>
          <p:cNvPr id="12" name="Footer Placeholder 11"/>
          <p:cNvSpPr>
            <a:spLocks noGrp="1"/>
          </p:cNvSpPr>
          <p:nvPr>
            <p:ph type="ftr" sz="quarter" idx="17"/>
          </p:nvPr>
        </p:nvSpPr>
        <p:spPr/>
        <p:txBody>
          <a:bodyPr rtlCol="0"/>
          <a:lstStyle/>
          <a:p>
            <a:r>
              <a:rPr smtClean="0"/>
              <a:t>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2CE825CE-32D5-4C4C-A5D0-8BCDD70F5880}" type="datetime1">
              <a:rPr smtClean="0"/>
              <a:pPr/>
              <a:t>10/25/2007</a:t>
            </a:fld>
            <a:endParaRPr/>
          </a:p>
        </p:txBody>
      </p:sp>
      <p:sp>
        <p:nvSpPr>
          <p:cNvPr id="12" name="Slide Number Placeholder 11"/>
          <p:cNvSpPr>
            <a:spLocks noGrp="1"/>
          </p:cNvSpPr>
          <p:nvPr>
            <p:ph type="sldNum" sz="quarter" idx="16"/>
          </p:nvPr>
        </p:nvSpPr>
        <p:spPr/>
        <p:txBody>
          <a:bodyPr rtlCol="0"/>
          <a:lstStyle/>
          <a:p>
            <a:fld id="{D99619C8-A375-448C-891B-9999C6BE8E64}" type="slidenum">
              <a:rPr smtClean="0"/>
              <a:pPr/>
              <a:t>‹#›</a:t>
            </a:fld>
            <a:endParaRPr/>
          </a:p>
        </p:txBody>
      </p:sp>
      <p:sp>
        <p:nvSpPr>
          <p:cNvPr id="14" name="Footer Placeholder 13"/>
          <p:cNvSpPr>
            <a:spLocks noGrp="1"/>
          </p:cNvSpPr>
          <p:nvPr>
            <p:ph type="ftr" sz="quarter" idx="17"/>
          </p:nvPr>
        </p:nvSpPr>
        <p:spPr/>
        <p:txBody>
          <a:bodyPr rtlCol="0"/>
          <a:lstStyle/>
          <a:p>
            <a:r>
              <a:rPr smtClean="0"/>
              <a:t>
              </a:t>
            </a:r>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25DC3FE-52E1-433F-A1A1-742295C2EFEB}" type="datetime1">
              <a:rPr smtClean="0"/>
              <a:pPr/>
              <a:t>10/25/2007</a:t>
            </a:fld>
            <a:endParaRPr/>
          </a:p>
        </p:txBody>
      </p:sp>
      <p:sp>
        <p:nvSpPr>
          <p:cNvPr id="4" name="Footer Placeholder 3"/>
          <p:cNvSpPr>
            <a:spLocks noGrp="1"/>
          </p:cNvSpPr>
          <p:nvPr>
            <p:ph type="ftr" sz="quarter" idx="11"/>
          </p:nvPr>
        </p:nvSpPr>
        <p:spPr/>
        <p:txBody>
          <a:bodyPr/>
          <a:lstStyle/>
          <a:p>
            <a:r>
              <a:rPr smtClean="0"/>
              <a:t>
              </a:t>
            </a:r>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D99619C8-A375-448C-891B-9999C6BE8E64}" type="slidenum">
              <a:rPr smtClean="0"/>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969193-A413-4918-A15C-32FE3683F878}" type="datetime1">
              <a:rPr smtClean="0"/>
              <a:pPr/>
              <a:t>10/25/2007</a:t>
            </a:fld>
            <a:endParaRPr/>
          </a:p>
        </p:txBody>
      </p:sp>
      <p:sp>
        <p:nvSpPr>
          <p:cNvPr id="3" name="Footer Placeholder 2"/>
          <p:cNvSpPr>
            <a:spLocks noGrp="1"/>
          </p:cNvSpPr>
          <p:nvPr>
            <p:ph type="ftr" sz="quarter" idx="11"/>
          </p:nvPr>
        </p:nvSpPr>
        <p:spPr/>
        <p:txBody>
          <a:bodyPr/>
          <a:lstStyle/>
          <a:p>
            <a:r>
              <a:rPr smtClean="0"/>
              <a:t>
              </a:t>
            </a:r>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D99619C8-A375-448C-891B-9999C6BE8E64}" type="slidenum">
              <a:rPr smtClean="0"/>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75B771B-174A-41D3-8078-EEED53AE7A49}" type="datetime1">
              <a:rPr smtClean="0"/>
              <a:pPr/>
              <a:t>10/25/2007</a:t>
            </a:fld>
            <a:endParaRPr/>
          </a:p>
        </p:txBody>
      </p:sp>
      <p:sp>
        <p:nvSpPr>
          <p:cNvPr id="6" name="Footer Placeholder 5"/>
          <p:cNvSpPr>
            <a:spLocks noGrp="1"/>
          </p:cNvSpPr>
          <p:nvPr>
            <p:ph type="ftr" sz="quarter" idx="11"/>
          </p:nvPr>
        </p:nvSpPr>
        <p:spPr/>
        <p:txBody>
          <a:bodyPr/>
          <a:lstStyle/>
          <a:p>
            <a:r>
              <a:rPr smtClean="0"/>
              <a:t>
              </a:t>
            </a:r>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D99619C8-A375-448C-891B-9999C6BE8E64}" type="slidenum">
              <a:rPr smtClean="0"/>
              <a:pPr/>
              <a:t>‹#›</a:t>
            </a:fld>
            <a:endParaRP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4D98379E-7B25-4BA9-AA4E-73FE673939C3}" type="datetime1">
              <a:rPr smtClean="0"/>
              <a:pPr/>
              <a:t>10/25/2007</a:t>
            </a:fld>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D99619C8-A375-448C-891B-9999C6BE8E64}" type="slidenum">
              <a:rPr smtClean="0"/>
              <a:pPr/>
              <a:t>‹#›</a:t>
            </a:fld>
            <a:endParaRPr/>
          </a:p>
        </p:txBody>
      </p:sp>
      <p:sp>
        <p:nvSpPr>
          <p:cNvPr id="14" name="Footer Placeholder 13"/>
          <p:cNvSpPr>
            <a:spLocks noGrp="1"/>
          </p:cNvSpPr>
          <p:nvPr>
            <p:ph type="ftr" sz="quarter" idx="12"/>
          </p:nvPr>
        </p:nvSpPr>
        <p:spPr>
          <a:xfrm>
            <a:off x="1600200" y="6248206"/>
            <a:ext cx="4572000" cy="365125"/>
          </a:xfrm>
        </p:spPr>
        <p:txBody>
          <a:bodyPr rtlCol="0"/>
          <a:lstStyle/>
          <a:p>
            <a:r>
              <a:rPr smtClean="0"/>
              <a:t>
              </a:t>
            </a:r>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79F78B67-B4C5-45C3-BA2A-CBC3E34415B2}" type="datetime1">
              <a:rPr smtClean="0"/>
              <a:pPr/>
              <a:t>10/25/2007</a:t>
            </a:fld>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D99619C8-A375-448C-891B-9999C6BE8E64}" type="slidenum">
              <a:rPr smtClean="0"/>
              <a:pPr/>
              <a:t>‹#›</a:t>
            </a:fld>
            <a:endParaRPr/>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10.png"/><Relationship Id="rId6"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18.png"/><Relationship Id="rId5"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Lesson </a:t>
            </a:r>
            <a:r>
              <a:rPr lang="en-US" dirty="0" smtClean="0"/>
              <a:t>2.9:</a:t>
            </a:r>
            <a:br>
              <a:rPr lang="en-US" dirty="0" smtClean="0"/>
            </a:br>
            <a:r>
              <a:rPr lang="en-US" dirty="0" smtClean="0"/>
              <a:t>Vital Signs</a:t>
            </a:r>
            <a:endParaRPr lang="en-US" dirty="0"/>
          </a:p>
        </p:txBody>
      </p:sp>
      <p:sp>
        <p:nvSpPr>
          <p:cNvPr id="3" name="Subtitle 2"/>
          <p:cNvSpPr>
            <a:spLocks noGrp="1"/>
          </p:cNvSpPr>
          <p:nvPr>
            <p:ph type="subTitle" idx="1"/>
          </p:nvPr>
        </p:nvSpPr>
        <p:spPr/>
        <p:txBody>
          <a:bodyPr/>
          <a:lstStyle/>
          <a:p>
            <a:r>
              <a:rPr lang="en-US" dirty="0" smtClean="0"/>
              <a:t>Unit 2: Nutrition &amp; Fitness</a:t>
            </a:r>
            <a:endParaRPr lang="en-US" dirty="0"/>
          </a:p>
        </p:txBody>
      </p:sp>
      <p:pic>
        <p:nvPicPr>
          <p:cNvPr id="14338" name="Picture 2"/>
          <p:cNvPicPr>
            <a:picLocks noChangeAspect="1" noChangeArrowheads="1"/>
          </p:cNvPicPr>
          <p:nvPr/>
        </p:nvPicPr>
        <p:blipFill>
          <a:blip r:embed="rId3"/>
          <a:srcRect/>
          <a:stretch>
            <a:fillRect/>
          </a:stretch>
        </p:blipFill>
        <p:spPr bwMode="auto">
          <a:xfrm>
            <a:off x="4876800" y="609600"/>
            <a:ext cx="3429000" cy="3429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12648" y="1981200"/>
            <a:ext cx="8153400" cy="4495800"/>
          </a:xfrm>
        </p:spPr>
        <p:txBody>
          <a:bodyPr>
            <a:normAutofit/>
          </a:bodyPr>
          <a:lstStyle/>
          <a:p>
            <a:r>
              <a:rPr lang="en-US" dirty="0" smtClean="0"/>
              <a:t>2</a:t>
            </a:r>
            <a:r>
              <a:rPr lang="en-US" dirty="0" smtClean="0"/>
              <a:t>. A 21-year-old athlete runs track in college. He visits the doctor for a routine physical and his vital signs are taken as: pulse: 54 beats/min, respiratory rate: 12 breaths/min, blood pressure:120/80</a:t>
            </a:r>
            <a:r>
              <a:rPr lang="en-US" dirty="0" smtClean="0"/>
              <a:t>. </a:t>
            </a:r>
          </a:p>
          <a:p>
            <a:endParaRPr lang="en-US" dirty="0"/>
          </a:p>
        </p:txBody>
      </p:sp>
      <p:pic>
        <p:nvPicPr>
          <p:cNvPr id="5" name="Picture 4"/>
          <p:cNvPicPr>
            <a:picLocks noChangeAspect="1"/>
          </p:cNvPicPr>
          <p:nvPr/>
        </p:nvPicPr>
        <p:blipFill>
          <a:blip r:embed="rId3"/>
          <a:stretch>
            <a:fillRect/>
          </a:stretch>
        </p:blipFill>
        <p:spPr>
          <a:xfrm>
            <a:off x="8048239" y="5773328"/>
            <a:ext cx="826349" cy="857532"/>
          </a:xfrm>
          <a:prstGeom prst="rect">
            <a:avLst/>
          </a:prstGeom>
        </p:spPr>
      </p:pic>
      <p:sp>
        <p:nvSpPr>
          <p:cNvPr id="7" name="Title 1"/>
          <p:cNvSpPr txBox="1">
            <a:spLocks/>
          </p:cNvSpPr>
          <p:nvPr/>
        </p:nvSpPr>
        <p:spPr>
          <a:xfrm>
            <a:off x="765048" y="381000"/>
            <a:ext cx="8153400" cy="990600"/>
          </a:xfrm>
          <a:prstGeom prst="rect">
            <a:avLst/>
          </a:prstGeom>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FF0000"/>
                </a:solidFill>
                <a:effectLst/>
                <a:uLnTx/>
                <a:uFillTx/>
                <a:latin typeface="+mj-lt"/>
                <a:ea typeface="+mj-ea"/>
                <a:cs typeface="+mj-cs"/>
              </a:rPr>
              <a:t>High, </a:t>
            </a:r>
            <a:r>
              <a:rPr kumimoji="0" lang="en-US" sz="4400" b="1" i="0" u="none" strike="noStrike" kern="1200" cap="none" spc="0" normalizeH="0" baseline="0" noProof="0" dirty="0" smtClean="0">
                <a:ln>
                  <a:noFill/>
                </a:ln>
                <a:solidFill>
                  <a:srgbClr val="FF6600"/>
                </a:solidFill>
                <a:effectLst/>
                <a:uLnTx/>
                <a:uFillTx/>
                <a:latin typeface="+mj-lt"/>
                <a:ea typeface="+mj-ea"/>
                <a:cs typeface="+mj-cs"/>
              </a:rPr>
              <a:t>Low, </a:t>
            </a:r>
            <a:r>
              <a:rPr kumimoji="0" lang="en-US" sz="4400" b="1" i="0" u="none" strike="noStrike" kern="1200" cap="none" spc="0" normalizeH="0" baseline="0" noProof="0" dirty="0" smtClean="0">
                <a:ln>
                  <a:noFill/>
                </a:ln>
                <a:solidFill>
                  <a:schemeClr val="tx1"/>
                </a:solidFill>
                <a:effectLst/>
                <a:uLnTx/>
                <a:uFillTx/>
                <a:latin typeface="+mj-lt"/>
                <a:ea typeface="+mj-ea"/>
                <a:cs typeface="+mj-cs"/>
              </a:rPr>
              <a:t>or</a:t>
            </a:r>
            <a:r>
              <a:rPr kumimoji="0" lang="en-US" sz="4400" b="1" i="0" u="none" strike="noStrike" kern="1200" cap="none" spc="0" normalizeH="0" baseline="0" noProof="0" dirty="0" smtClean="0">
                <a:ln>
                  <a:noFill/>
                </a:ln>
                <a:solidFill>
                  <a:srgbClr val="0000FF"/>
                </a:solidFill>
                <a:effectLst/>
                <a:uLnTx/>
                <a:uFillTx/>
                <a:latin typeface="+mj-lt"/>
                <a:ea typeface="+mj-ea"/>
                <a:cs typeface="+mj-cs"/>
              </a:rPr>
              <a:t> Normal?</a:t>
            </a:r>
            <a:endParaRPr kumimoji="0" lang="en-US" sz="4400" b="1" i="0" u="none" strike="noStrike" kern="1200" cap="none" spc="0" normalizeH="0" baseline="0" noProof="0" dirty="0">
              <a:ln>
                <a:noFill/>
              </a:ln>
              <a:solidFill>
                <a:srgbClr val="0000FF"/>
              </a:solidFill>
              <a:effectLst/>
              <a:uLnTx/>
              <a:uFillTx/>
              <a:latin typeface="+mj-lt"/>
              <a:ea typeface="+mj-ea"/>
              <a:cs typeface="+mj-cs"/>
            </a:endParaRPr>
          </a:p>
        </p:txBody>
      </p:sp>
      <p:pic>
        <p:nvPicPr>
          <p:cNvPr id="39938" name="Picture 2"/>
          <p:cNvPicPr>
            <a:picLocks noChangeAspect="1" noChangeArrowheads="1"/>
          </p:cNvPicPr>
          <p:nvPr/>
        </p:nvPicPr>
        <p:blipFill>
          <a:blip r:embed="rId4"/>
          <a:srcRect/>
          <a:stretch>
            <a:fillRect/>
          </a:stretch>
        </p:blipFill>
        <p:spPr bwMode="auto">
          <a:xfrm flipH="1">
            <a:off x="3352800" y="3886200"/>
            <a:ext cx="1608667" cy="289560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12648" y="1981200"/>
            <a:ext cx="8153400" cy="4495800"/>
          </a:xfrm>
        </p:spPr>
        <p:txBody>
          <a:bodyPr>
            <a:normAutofit/>
          </a:bodyPr>
          <a:lstStyle/>
          <a:p>
            <a:r>
              <a:rPr lang="en-US" dirty="0" smtClean="0"/>
              <a:t>3</a:t>
            </a:r>
            <a:r>
              <a:rPr lang="en-US" dirty="0" smtClean="0"/>
              <a:t>. An eighty-three-year-old man has a history of heart disease and diabetes. In his assisted living home, a nurse monitors his vitals daily. Today he has a temperature of 98.8 deg F, a pulse of 102 beats per minute, a respiratory rate of 15 breaths per minute, and a blood pressure of 140/90</a:t>
            </a:r>
            <a:r>
              <a:rPr lang="en-US" dirty="0" smtClean="0"/>
              <a:t>. </a:t>
            </a:r>
          </a:p>
          <a:p>
            <a:pPr>
              <a:buNone/>
            </a:pPr>
            <a:endParaRPr lang="en-US" dirty="0"/>
          </a:p>
        </p:txBody>
      </p:sp>
      <p:pic>
        <p:nvPicPr>
          <p:cNvPr id="5" name="Picture 4"/>
          <p:cNvPicPr>
            <a:picLocks noChangeAspect="1"/>
          </p:cNvPicPr>
          <p:nvPr/>
        </p:nvPicPr>
        <p:blipFill>
          <a:blip r:embed="rId3"/>
          <a:stretch>
            <a:fillRect/>
          </a:stretch>
        </p:blipFill>
        <p:spPr>
          <a:xfrm>
            <a:off x="8048239" y="5773328"/>
            <a:ext cx="826349" cy="857532"/>
          </a:xfrm>
          <a:prstGeom prst="rect">
            <a:avLst/>
          </a:prstGeom>
        </p:spPr>
      </p:pic>
      <p:sp>
        <p:nvSpPr>
          <p:cNvPr id="7" name="Title 1"/>
          <p:cNvSpPr>
            <a:spLocks noGrp="1"/>
          </p:cNvSpPr>
          <p:nvPr>
            <p:ph type="title"/>
          </p:nvPr>
        </p:nvSpPr>
        <p:spPr>
          <a:xfrm>
            <a:off x="612648" y="228600"/>
            <a:ext cx="8153400" cy="990600"/>
          </a:xfrm>
        </p:spPr>
        <p:txBody>
          <a:bodyPr/>
          <a:lstStyle/>
          <a:p>
            <a:r>
              <a:rPr lang="en-US" b="1" dirty="0" smtClean="0">
                <a:solidFill>
                  <a:srgbClr val="FF0000"/>
                </a:solidFill>
              </a:rPr>
              <a:t>High, </a:t>
            </a:r>
            <a:r>
              <a:rPr lang="en-US" b="1" dirty="0" smtClean="0">
                <a:solidFill>
                  <a:srgbClr val="FF6600"/>
                </a:solidFill>
              </a:rPr>
              <a:t>Low, </a:t>
            </a:r>
            <a:r>
              <a:rPr lang="en-US" b="1" dirty="0" smtClean="0">
                <a:solidFill>
                  <a:schemeClr val="tx1"/>
                </a:solidFill>
              </a:rPr>
              <a:t>or</a:t>
            </a:r>
            <a:r>
              <a:rPr lang="en-US" b="1" dirty="0" smtClean="0">
                <a:solidFill>
                  <a:srgbClr val="0000FF"/>
                </a:solidFill>
              </a:rPr>
              <a:t> Normal?</a:t>
            </a:r>
            <a:endParaRPr lang="en-US" b="1" dirty="0">
              <a:solidFill>
                <a:srgbClr val="0000FF"/>
              </a:solidFill>
            </a:endParaRPr>
          </a:p>
        </p:txBody>
      </p:sp>
      <p:pic>
        <p:nvPicPr>
          <p:cNvPr id="41986" name="Picture 2"/>
          <p:cNvPicPr>
            <a:picLocks noChangeAspect="1" noChangeArrowheads="1"/>
          </p:cNvPicPr>
          <p:nvPr/>
        </p:nvPicPr>
        <p:blipFill>
          <a:blip r:embed="rId4"/>
          <a:srcRect/>
          <a:stretch>
            <a:fillRect/>
          </a:stretch>
        </p:blipFill>
        <p:spPr bwMode="auto">
          <a:xfrm>
            <a:off x="3407227" y="4851400"/>
            <a:ext cx="2177143" cy="162560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12648" y="1981200"/>
            <a:ext cx="8153400" cy="4495800"/>
          </a:xfrm>
        </p:spPr>
        <p:txBody>
          <a:bodyPr>
            <a:normAutofit/>
          </a:bodyPr>
          <a:lstStyle/>
          <a:p>
            <a:r>
              <a:rPr lang="en-US" dirty="0" smtClean="0"/>
              <a:t>4</a:t>
            </a:r>
            <a:r>
              <a:rPr lang="en-US" dirty="0" smtClean="0"/>
              <a:t>. An six-year-old girl develops a sore throat, but still begs her mom to let her go outside. Her mom, a trained nurse, agrees as long as her vitals are normal. Her temperature is 99.5 deg F, her blood pressure is 100/70, her pulse is</a:t>
            </a:r>
            <a:r>
              <a:rPr lang="en-US" dirty="0" smtClean="0"/>
              <a:t> 76 beats per minute </a:t>
            </a:r>
            <a:r>
              <a:rPr lang="en-US" dirty="0" smtClean="0"/>
              <a:t>her respiratory rate is 20 breaths per minute.</a:t>
            </a:r>
          </a:p>
          <a:p>
            <a:endParaRPr lang="en-US" dirty="0"/>
          </a:p>
        </p:txBody>
      </p:sp>
      <p:pic>
        <p:nvPicPr>
          <p:cNvPr id="5" name="Picture 4"/>
          <p:cNvPicPr>
            <a:picLocks noChangeAspect="1"/>
          </p:cNvPicPr>
          <p:nvPr/>
        </p:nvPicPr>
        <p:blipFill>
          <a:blip r:embed="rId3"/>
          <a:stretch>
            <a:fillRect/>
          </a:stretch>
        </p:blipFill>
        <p:spPr>
          <a:xfrm>
            <a:off x="8048239" y="5773328"/>
            <a:ext cx="826349" cy="857532"/>
          </a:xfrm>
          <a:prstGeom prst="rect">
            <a:avLst/>
          </a:prstGeom>
        </p:spPr>
      </p:pic>
      <p:sp>
        <p:nvSpPr>
          <p:cNvPr id="7" name="Title 1"/>
          <p:cNvSpPr>
            <a:spLocks noGrp="1"/>
          </p:cNvSpPr>
          <p:nvPr>
            <p:ph type="title"/>
          </p:nvPr>
        </p:nvSpPr>
        <p:spPr>
          <a:xfrm>
            <a:off x="612648" y="228600"/>
            <a:ext cx="8153400" cy="990600"/>
          </a:xfrm>
        </p:spPr>
        <p:txBody>
          <a:bodyPr/>
          <a:lstStyle/>
          <a:p>
            <a:r>
              <a:rPr lang="en-US" b="1" dirty="0" smtClean="0">
                <a:solidFill>
                  <a:srgbClr val="FF0000"/>
                </a:solidFill>
              </a:rPr>
              <a:t>High, </a:t>
            </a:r>
            <a:r>
              <a:rPr lang="en-US" b="1" dirty="0" smtClean="0">
                <a:solidFill>
                  <a:srgbClr val="FF6600"/>
                </a:solidFill>
              </a:rPr>
              <a:t>Low, </a:t>
            </a:r>
            <a:r>
              <a:rPr lang="en-US" b="1" dirty="0" smtClean="0">
                <a:solidFill>
                  <a:schemeClr val="tx1"/>
                </a:solidFill>
              </a:rPr>
              <a:t>or</a:t>
            </a:r>
            <a:r>
              <a:rPr lang="en-US" b="1" dirty="0" smtClean="0">
                <a:solidFill>
                  <a:srgbClr val="0000FF"/>
                </a:solidFill>
              </a:rPr>
              <a:t> Normal?</a:t>
            </a:r>
            <a:endParaRPr lang="en-US" b="1" dirty="0">
              <a:solidFill>
                <a:srgbClr val="0000F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High, Low, or Normal?</a:t>
            </a:r>
            <a:endParaRPr lang="en-US" b="1" dirty="0"/>
          </a:p>
        </p:txBody>
      </p:sp>
      <p:sp>
        <p:nvSpPr>
          <p:cNvPr id="3" name="Content Placeholder 2"/>
          <p:cNvSpPr>
            <a:spLocks noGrp="1"/>
          </p:cNvSpPr>
          <p:nvPr>
            <p:ph sz="quarter" idx="1"/>
          </p:nvPr>
        </p:nvSpPr>
        <p:spPr>
          <a:xfrm>
            <a:off x="612648" y="1981200"/>
            <a:ext cx="7004338" cy="4495800"/>
          </a:xfrm>
        </p:spPr>
        <p:txBody>
          <a:bodyPr>
            <a:normAutofit fontScale="77500" lnSpcReduction="20000"/>
          </a:bodyPr>
          <a:lstStyle/>
          <a:p>
            <a:pPr lvl="0"/>
            <a:r>
              <a:rPr lang="en-US" b="1" dirty="0" smtClean="0"/>
              <a:t>1. Pulse</a:t>
            </a:r>
            <a:r>
              <a:rPr lang="en-US" dirty="0" smtClean="0"/>
              <a:t> </a:t>
            </a:r>
            <a:r>
              <a:rPr lang="en-US" dirty="0" smtClean="0"/>
              <a:t>of 65 beats per minute in a 34-year-old female</a:t>
            </a:r>
            <a:r>
              <a:rPr lang="en-US" dirty="0" smtClean="0"/>
              <a:t>:</a:t>
            </a:r>
          </a:p>
          <a:p>
            <a:pPr lvl="0"/>
            <a:r>
              <a:rPr lang="en-US" b="1" dirty="0" smtClean="0"/>
              <a:t>2. Respiratory </a:t>
            </a:r>
            <a:r>
              <a:rPr lang="en-US" b="1" dirty="0" smtClean="0"/>
              <a:t>rate </a:t>
            </a:r>
            <a:r>
              <a:rPr lang="en-US" dirty="0" smtClean="0"/>
              <a:t>of 18 breaths per minute in a</a:t>
            </a:r>
            <a:r>
              <a:rPr lang="en-US" dirty="0" smtClean="0"/>
              <a:t> 6</a:t>
            </a:r>
            <a:r>
              <a:rPr lang="en-US" dirty="0" smtClean="0"/>
              <a:t>-month-old baby</a:t>
            </a:r>
            <a:r>
              <a:rPr lang="en-US" dirty="0" smtClean="0"/>
              <a:t>:</a:t>
            </a:r>
          </a:p>
          <a:p>
            <a:pPr lvl="0"/>
            <a:r>
              <a:rPr lang="en-US" b="1" dirty="0" smtClean="0"/>
              <a:t>3. Temperature </a:t>
            </a:r>
            <a:r>
              <a:rPr lang="en-US" dirty="0" smtClean="0"/>
              <a:t>of 99.8 deg F in a 15-year old male</a:t>
            </a:r>
            <a:r>
              <a:rPr lang="en-US" dirty="0" smtClean="0"/>
              <a:t>:</a:t>
            </a:r>
          </a:p>
          <a:p>
            <a:pPr lvl="0"/>
            <a:r>
              <a:rPr lang="en-US" b="1" dirty="0" smtClean="0"/>
              <a:t>4. Blood </a:t>
            </a:r>
            <a:r>
              <a:rPr lang="en-US" b="1" dirty="0" smtClean="0"/>
              <a:t>pressure </a:t>
            </a:r>
            <a:r>
              <a:rPr lang="en-US" dirty="0" smtClean="0"/>
              <a:t>of 86</a:t>
            </a:r>
            <a:r>
              <a:rPr lang="en-US" dirty="0" smtClean="0"/>
              <a:t>/52 </a:t>
            </a:r>
            <a:r>
              <a:rPr lang="en-US" dirty="0" smtClean="0"/>
              <a:t>in a 7-year-old female</a:t>
            </a:r>
            <a:r>
              <a:rPr lang="en-US" dirty="0" smtClean="0"/>
              <a:t>:</a:t>
            </a:r>
          </a:p>
          <a:p>
            <a:pPr lvl="0"/>
            <a:r>
              <a:rPr lang="en-US" b="1" dirty="0" smtClean="0"/>
              <a:t>5. Pulse</a:t>
            </a:r>
            <a:r>
              <a:rPr lang="en-US" dirty="0" smtClean="0"/>
              <a:t> </a:t>
            </a:r>
            <a:r>
              <a:rPr lang="en-US" dirty="0" smtClean="0"/>
              <a:t>of 85 beats per minute in a 3-day-old newborn</a:t>
            </a:r>
            <a:r>
              <a:rPr lang="en-US" dirty="0" smtClean="0"/>
              <a:t>:</a:t>
            </a:r>
          </a:p>
          <a:p>
            <a:pPr lvl="0"/>
            <a:r>
              <a:rPr lang="en-US" b="1" dirty="0" smtClean="0"/>
              <a:t>6. Respiratory </a:t>
            </a:r>
            <a:r>
              <a:rPr lang="en-US" b="1" dirty="0" smtClean="0"/>
              <a:t>rate </a:t>
            </a:r>
            <a:r>
              <a:rPr lang="en-US" dirty="0" smtClean="0"/>
              <a:t>of 26 breaths per minute in a 74-year-old male</a:t>
            </a:r>
            <a:r>
              <a:rPr lang="en-US" dirty="0" smtClean="0"/>
              <a:t>:</a:t>
            </a:r>
          </a:p>
          <a:p>
            <a:pPr lvl="0"/>
            <a:r>
              <a:rPr lang="en-US" b="1" dirty="0" smtClean="0"/>
              <a:t>7. Temperature </a:t>
            </a:r>
            <a:r>
              <a:rPr lang="en-US" dirty="0" smtClean="0"/>
              <a:t>of 101.4 deg F in an 80-year-old female</a:t>
            </a:r>
            <a:r>
              <a:rPr lang="en-US" dirty="0" smtClean="0"/>
              <a:t>:</a:t>
            </a:r>
          </a:p>
          <a:p>
            <a:r>
              <a:rPr lang="en-US" b="1" dirty="0" smtClean="0"/>
              <a:t>8. Blood </a:t>
            </a:r>
            <a:r>
              <a:rPr lang="en-US" b="1" dirty="0" smtClean="0"/>
              <a:t>pressure </a:t>
            </a:r>
            <a:r>
              <a:rPr lang="en-US" dirty="0" smtClean="0"/>
              <a:t>of 150/100 in a 45-year-old male</a:t>
            </a:r>
            <a:r>
              <a:rPr lang="en-US" dirty="0" smtClean="0"/>
              <a:t>:</a:t>
            </a:r>
          </a:p>
          <a:p>
            <a:endParaRPr lang="en-US" dirty="0"/>
          </a:p>
        </p:txBody>
      </p:sp>
      <p:pic>
        <p:nvPicPr>
          <p:cNvPr id="6" name="Picture 5"/>
          <p:cNvPicPr>
            <a:picLocks noChangeAspect="1"/>
          </p:cNvPicPr>
          <p:nvPr/>
        </p:nvPicPr>
        <p:blipFill>
          <a:blip r:embed="rId3"/>
          <a:stretch>
            <a:fillRect/>
          </a:stretch>
        </p:blipFill>
        <p:spPr>
          <a:xfrm>
            <a:off x="8075848" y="5748089"/>
            <a:ext cx="844295" cy="89935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Homework:</a:t>
            </a:r>
            <a:endParaRPr lang="en-US" b="1" dirty="0"/>
          </a:p>
        </p:txBody>
      </p:sp>
      <p:sp>
        <p:nvSpPr>
          <p:cNvPr id="3" name="Content Placeholder 2"/>
          <p:cNvSpPr>
            <a:spLocks noGrp="1"/>
          </p:cNvSpPr>
          <p:nvPr>
            <p:ph sz="quarter" idx="1"/>
          </p:nvPr>
        </p:nvSpPr>
        <p:spPr>
          <a:xfrm>
            <a:off x="612648" y="1600200"/>
            <a:ext cx="8153400" cy="2590800"/>
          </a:xfrm>
        </p:spPr>
        <p:txBody>
          <a:bodyPr>
            <a:normAutofit fontScale="85000" lnSpcReduction="10000"/>
          </a:bodyPr>
          <a:lstStyle/>
          <a:p>
            <a:r>
              <a:rPr lang="en-US" b="1" dirty="0" smtClean="0"/>
              <a:t>Pulse</a:t>
            </a:r>
            <a:r>
              <a:rPr lang="en-US" dirty="0" smtClean="0"/>
              <a:t>: Use the pads of two fingers. Place these just below the wrist creases at the base of the thumb. Press lightly until you feel a pulse (blood pulsing under your fingers). If necessary, move fingers around until you feel the pulse.</a:t>
            </a:r>
          </a:p>
          <a:p>
            <a:r>
              <a:rPr lang="en-US" b="1" dirty="0" smtClean="0"/>
              <a:t>Respiratory Rate</a:t>
            </a:r>
            <a:r>
              <a:rPr lang="en-US" dirty="0" smtClean="0"/>
              <a:t>: Count the breaths you take in one minute. One inhale plus one exhale counts as one total breath</a:t>
            </a:r>
            <a:r>
              <a:rPr lang="en-US" dirty="0" smtClean="0"/>
              <a:t>.</a:t>
            </a:r>
            <a:endParaRPr lang="en-US" dirty="0" smtClean="0"/>
          </a:p>
        </p:txBody>
      </p:sp>
      <p:pic>
        <p:nvPicPr>
          <p:cNvPr id="6" name="Picture 5"/>
          <p:cNvPicPr>
            <a:picLocks noChangeAspect="1"/>
          </p:cNvPicPr>
          <p:nvPr/>
        </p:nvPicPr>
        <p:blipFill>
          <a:blip r:embed="rId3"/>
          <a:stretch>
            <a:fillRect/>
          </a:stretch>
        </p:blipFill>
        <p:spPr>
          <a:xfrm>
            <a:off x="8001000" y="5905563"/>
            <a:ext cx="765048" cy="780987"/>
          </a:xfrm>
          <a:prstGeom prst="rect">
            <a:avLst/>
          </a:prstGeom>
        </p:spPr>
      </p:pic>
      <p:pic>
        <p:nvPicPr>
          <p:cNvPr id="5" name="Picture 4"/>
          <p:cNvPicPr>
            <a:picLocks noChangeAspect="1"/>
          </p:cNvPicPr>
          <p:nvPr/>
        </p:nvPicPr>
        <p:blipFill>
          <a:blip r:embed="rId4"/>
          <a:stretch>
            <a:fillRect/>
          </a:stretch>
        </p:blipFill>
        <p:spPr>
          <a:xfrm>
            <a:off x="97252" y="4015952"/>
            <a:ext cx="7751348" cy="230416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Do Now</a:t>
            </a:r>
            <a:endParaRPr lang="en-US" b="1" dirty="0"/>
          </a:p>
        </p:txBody>
      </p:sp>
      <p:sp>
        <p:nvSpPr>
          <p:cNvPr id="3" name="Content Placeholder 2"/>
          <p:cNvSpPr>
            <a:spLocks noGrp="1"/>
          </p:cNvSpPr>
          <p:nvPr>
            <p:ph sz="quarter" idx="1"/>
          </p:nvPr>
        </p:nvSpPr>
        <p:spPr>
          <a:xfrm>
            <a:off x="612648" y="1600200"/>
            <a:ext cx="6473952" cy="4495800"/>
          </a:xfrm>
        </p:spPr>
        <p:txBody>
          <a:bodyPr/>
          <a:lstStyle/>
          <a:p>
            <a:pPr marL="320040" lvl="3" indent="-320040">
              <a:spcBef>
                <a:spcPts val="700"/>
              </a:spcBef>
              <a:buClr>
                <a:schemeClr val="accent2"/>
              </a:buClr>
              <a:buSzPct val="60000"/>
              <a:buFont typeface="Wingdings"/>
              <a:buChar char=""/>
            </a:pPr>
            <a:r>
              <a:rPr lang="en-US" sz="3200" dirty="0" smtClean="0"/>
              <a:t>What signs would you look for to know if someone was alive</a:t>
            </a:r>
            <a:r>
              <a:rPr lang="en-US" sz="3200" dirty="0" smtClean="0"/>
              <a:t>?</a:t>
            </a:r>
            <a:endParaRPr lang="en-US" sz="3600" dirty="0" smtClean="0"/>
          </a:p>
          <a:p>
            <a:pPr marL="320040" lvl="3" indent="-320040">
              <a:spcBef>
                <a:spcPts val="700"/>
              </a:spcBef>
              <a:buClr>
                <a:schemeClr val="accent2"/>
              </a:buClr>
              <a:buSzPct val="60000"/>
              <a:buFont typeface="Wingdings"/>
              <a:buChar char=""/>
            </a:pPr>
            <a:r>
              <a:rPr lang="en-US" sz="3200" dirty="0" smtClean="0"/>
              <a:t>If </a:t>
            </a:r>
            <a:r>
              <a:rPr lang="en-US" sz="3200" dirty="0" smtClean="0"/>
              <a:t>you knew a person was alive, but were not sure if they were healthy or not, what signs would you look for</a:t>
            </a:r>
            <a:r>
              <a:rPr lang="en-US" sz="3200" dirty="0" smtClean="0"/>
              <a:t>?</a:t>
            </a:r>
            <a:endParaRPr lang="en-US" sz="3600" dirty="0" smtClean="0"/>
          </a:p>
          <a:p>
            <a:pPr marL="320040" lvl="3" indent="-320040">
              <a:spcBef>
                <a:spcPts val="700"/>
              </a:spcBef>
              <a:buClr>
                <a:schemeClr val="accent2"/>
              </a:buClr>
              <a:buSzPct val="60000"/>
              <a:buFont typeface="Wingdings"/>
              <a:buChar char=""/>
            </a:pPr>
            <a:r>
              <a:rPr lang="en-US" sz="3200" dirty="0" smtClean="0"/>
              <a:t>When </a:t>
            </a:r>
            <a:r>
              <a:rPr lang="en-US" sz="3200" dirty="0" smtClean="0"/>
              <a:t>you go the doctor, what are some of the things they measure at the beginning of the visit?</a:t>
            </a:r>
            <a:endParaRPr lang="en-US" sz="3600" dirty="0" smtClean="0"/>
          </a:p>
          <a:p>
            <a:endParaRPr lang="en-US" dirty="0"/>
          </a:p>
        </p:txBody>
      </p:sp>
      <p:pic>
        <p:nvPicPr>
          <p:cNvPr id="4" name="Picture 3"/>
          <p:cNvPicPr>
            <a:picLocks noChangeAspect="1"/>
          </p:cNvPicPr>
          <p:nvPr/>
        </p:nvPicPr>
        <p:blipFill>
          <a:blip r:embed="rId3"/>
          <a:stretch>
            <a:fillRect/>
          </a:stretch>
        </p:blipFill>
        <p:spPr>
          <a:xfrm>
            <a:off x="7889363" y="5670133"/>
            <a:ext cx="993648" cy="935198"/>
          </a:xfrm>
          <a:prstGeom prst="rect">
            <a:avLst/>
          </a:prstGeom>
        </p:spPr>
      </p:pic>
      <p:pic>
        <p:nvPicPr>
          <p:cNvPr id="16386" name="Picture 2"/>
          <p:cNvPicPr>
            <a:picLocks noChangeAspect="1" noChangeArrowheads="1"/>
          </p:cNvPicPr>
          <p:nvPr/>
        </p:nvPicPr>
        <p:blipFill>
          <a:blip r:embed="rId4"/>
          <a:srcRect/>
          <a:stretch>
            <a:fillRect/>
          </a:stretch>
        </p:blipFill>
        <p:spPr bwMode="auto">
          <a:xfrm>
            <a:off x="7086600" y="228600"/>
            <a:ext cx="1796411" cy="2693302"/>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Discuss</a:t>
            </a:r>
            <a:endParaRPr lang="en-US" b="1" dirty="0"/>
          </a:p>
        </p:txBody>
      </p:sp>
      <p:sp>
        <p:nvSpPr>
          <p:cNvPr id="3" name="Content Placeholder 2"/>
          <p:cNvSpPr>
            <a:spLocks noGrp="1"/>
          </p:cNvSpPr>
          <p:nvPr>
            <p:ph sz="quarter" idx="1"/>
          </p:nvPr>
        </p:nvSpPr>
        <p:spPr>
          <a:xfrm>
            <a:off x="381000" y="2590800"/>
            <a:ext cx="8153400" cy="4495800"/>
          </a:xfrm>
        </p:spPr>
        <p:txBody>
          <a:bodyPr/>
          <a:lstStyle/>
          <a:p>
            <a:r>
              <a:rPr lang="en-US" dirty="0" smtClean="0"/>
              <a:t>You are a paramedic team responding to a call. You arrive at the scene to find a woman who has a gunshot wound to the leg. As you approach her she is lying on the ground with her eyes closed and a pool of blood is forming around her leg.  What are the steps you would take to ensure she is alive and getting the proper emergency care before she arrives at the hospital?</a:t>
            </a:r>
          </a:p>
          <a:p>
            <a:endParaRPr lang="en-US" dirty="0"/>
          </a:p>
        </p:txBody>
      </p:sp>
      <p:pic>
        <p:nvPicPr>
          <p:cNvPr id="4" name="Picture 3"/>
          <p:cNvPicPr>
            <a:picLocks noChangeAspect="1"/>
          </p:cNvPicPr>
          <p:nvPr/>
        </p:nvPicPr>
        <p:blipFill>
          <a:blip r:embed="rId3"/>
          <a:stretch>
            <a:fillRect/>
          </a:stretch>
        </p:blipFill>
        <p:spPr>
          <a:xfrm>
            <a:off x="7788148" y="5734602"/>
            <a:ext cx="977900" cy="722796"/>
          </a:xfrm>
          <a:prstGeom prst="rect">
            <a:avLst/>
          </a:prstGeom>
        </p:spPr>
      </p:pic>
      <p:pic>
        <p:nvPicPr>
          <p:cNvPr id="18434" name="Picture 2"/>
          <p:cNvPicPr>
            <a:picLocks noChangeAspect="1" noChangeArrowheads="1"/>
          </p:cNvPicPr>
          <p:nvPr/>
        </p:nvPicPr>
        <p:blipFill>
          <a:blip r:embed="rId4"/>
          <a:srcRect/>
          <a:stretch>
            <a:fillRect/>
          </a:stretch>
        </p:blipFill>
        <p:spPr bwMode="auto">
          <a:xfrm>
            <a:off x="5330952" y="0"/>
            <a:ext cx="3813048" cy="253741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4 Common Vital Signs</a:t>
            </a:r>
            <a:endParaRPr lang="en-US" b="1" dirty="0"/>
          </a:p>
        </p:txBody>
      </p:sp>
      <p:sp>
        <p:nvSpPr>
          <p:cNvPr id="3" name="Content Placeholder 2"/>
          <p:cNvSpPr>
            <a:spLocks noGrp="1"/>
          </p:cNvSpPr>
          <p:nvPr>
            <p:ph sz="quarter" idx="1"/>
          </p:nvPr>
        </p:nvSpPr>
        <p:spPr/>
        <p:txBody>
          <a:bodyPr/>
          <a:lstStyle/>
          <a:p>
            <a:pPr lvl="1"/>
            <a:r>
              <a:rPr lang="en-US" sz="4000" b="1" dirty="0" smtClean="0"/>
              <a:t>(</a:t>
            </a:r>
            <a:r>
              <a:rPr lang="en-US" sz="4000" b="1" dirty="0" smtClean="0"/>
              <a:t>1) </a:t>
            </a:r>
            <a:r>
              <a:rPr lang="en-US" sz="4000" b="1" dirty="0" smtClean="0"/>
              <a:t>Pulse</a:t>
            </a:r>
            <a:endParaRPr lang="en-US" sz="4000" b="1" dirty="0" smtClean="0"/>
          </a:p>
          <a:p>
            <a:pPr lvl="1"/>
            <a:r>
              <a:rPr lang="en-US" sz="4000" b="1" dirty="0" smtClean="0"/>
              <a:t>(</a:t>
            </a:r>
            <a:r>
              <a:rPr lang="en-US" sz="4000" b="1" dirty="0" smtClean="0"/>
              <a:t>2) Respiratory </a:t>
            </a:r>
            <a:r>
              <a:rPr lang="en-US" sz="4000" b="1" dirty="0" smtClean="0"/>
              <a:t>Rate</a:t>
            </a:r>
            <a:endParaRPr lang="en-US" sz="4000" b="1" dirty="0" smtClean="0"/>
          </a:p>
          <a:p>
            <a:pPr lvl="1"/>
            <a:r>
              <a:rPr lang="en-US" sz="4000" b="1" dirty="0" smtClean="0"/>
              <a:t>(</a:t>
            </a:r>
            <a:r>
              <a:rPr lang="en-US" sz="4000" b="1" dirty="0" smtClean="0"/>
              <a:t>3) Blood </a:t>
            </a:r>
            <a:r>
              <a:rPr lang="en-US" sz="4000" b="1" dirty="0" smtClean="0"/>
              <a:t>Pressure</a:t>
            </a:r>
          </a:p>
          <a:p>
            <a:pPr lvl="1"/>
            <a:r>
              <a:rPr lang="en-US" sz="4000" b="1" dirty="0" smtClean="0"/>
              <a:t>(</a:t>
            </a:r>
            <a:r>
              <a:rPr lang="en-US" sz="4000" b="1" dirty="0" smtClean="0"/>
              <a:t>4) Temperature</a:t>
            </a:r>
            <a:endParaRPr lang="en-US" sz="4000" dirty="0" smtClean="0"/>
          </a:p>
          <a:p>
            <a:pPr lvl="1"/>
            <a:endParaRPr lang="en-US" b="1" dirty="0"/>
          </a:p>
        </p:txBody>
      </p:sp>
      <p:pic>
        <p:nvPicPr>
          <p:cNvPr id="7" name="Picture 6"/>
          <p:cNvPicPr>
            <a:picLocks noChangeAspect="1"/>
          </p:cNvPicPr>
          <p:nvPr/>
        </p:nvPicPr>
        <p:blipFill>
          <a:blip r:embed="rId3"/>
          <a:stretch>
            <a:fillRect/>
          </a:stretch>
        </p:blipFill>
        <p:spPr>
          <a:xfrm>
            <a:off x="8138012" y="5562600"/>
            <a:ext cx="628035" cy="96620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1747" name="Picture 3"/>
          <p:cNvPicPr>
            <a:picLocks noChangeAspect="1" noChangeArrowheads="1"/>
          </p:cNvPicPr>
          <p:nvPr/>
        </p:nvPicPr>
        <p:blipFill>
          <a:blip r:embed="rId3"/>
          <a:srcRect/>
          <a:stretch>
            <a:fillRect/>
          </a:stretch>
        </p:blipFill>
        <p:spPr bwMode="auto">
          <a:xfrm>
            <a:off x="990600" y="3856382"/>
            <a:ext cx="5232400" cy="3412435"/>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b="1" dirty="0" smtClean="0"/>
              <a:t>(1) Pulse</a:t>
            </a:r>
            <a:endParaRPr lang="en-US" b="1" dirty="0"/>
          </a:p>
        </p:txBody>
      </p:sp>
      <p:pic>
        <p:nvPicPr>
          <p:cNvPr id="7" name="Picture 6"/>
          <p:cNvPicPr>
            <a:picLocks noChangeAspect="1"/>
          </p:cNvPicPr>
          <p:nvPr/>
        </p:nvPicPr>
        <p:blipFill>
          <a:blip r:embed="rId4"/>
          <a:stretch>
            <a:fillRect/>
          </a:stretch>
        </p:blipFill>
        <p:spPr>
          <a:xfrm>
            <a:off x="8138012" y="5562600"/>
            <a:ext cx="628035" cy="966208"/>
          </a:xfrm>
          <a:prstGeom prst="rect">
            <a:avLst/>
          </a:prstGeom>
        </p:spPr>
      </p:pic>
      <p:pic>
        <p:nvPicPr>
          <p:cNvPr id="5" name="Picture 4"/>
          <p:cNvPicPr>
            <a:picLocks noChangeAspect="1"/>
          </p:cNvPicPr>
          <p:nvPr/>
        </p:nvPicPr>
        <p:blipFill>
          <a:blip r:embed="rId5"/>
          <a:stretch>
            <a:fillRect/>
          </a:stretch>
        </p:blipFill>
        <p:spPr>
          <a:xfrm>
            <a:off x="327526" y="1815432"/>
            <a:ext cx="8537448" cy="1707490"/>
          </a:xfrm>
          <a:prstGeom prst="rect">
            <a:avLst/>
          </a:prstGeom>
        </p:spPr>
      </p:pic>
      <p:pic>
        <p:nvPicPr>
          <p:cNvPr id="31746" name="Picture 2"/>
          <p:cNvPicPr>
            <a:picLocks noChangeAspect="1" noChangeArrowheads="1"/>
          </p:cNvPicPr>
          <p:nvPr/>
        </p:nvPicPr>
        <p:blipFill>
          <a:blip r:embed="rId6"/>
          <a:srcRect/>
          <a:stretch>
            <a:fillRect/>
          </a:stretch>
        </p:blipFill>
        <p:spPr bwMode="auto">
          <a:xfrm>
            <a:off x="7162800" y="228600"/>
            <a:ext cx="1603248" cy="1603248"/>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(2) Respiratory Rate </a:t>
            </a:r>
            <a:endParaRPr lang="en-US" b="1" dirty="0"/>
          </a:p>
        </p:txBody>
      </p:sp>
      <p:pic>
        <p:nvPicPr>
          <p:cNvPr id="7" name="Picture 6"/>
          <p:cNvPicPr>
            <a:picLocks noChangeAspect="1"/>
          </p:cNvPicPr>
          <p:nvPr/>
        </p:nvPicPr>
        <p:blipFill>
          <a:blip r:embed="rId3"/>
          <a:stretch>
            <a:fillRect/>
          </a:stretch>
        </p:blipFill>
        <p:spPr>
          <a:xfrm>
            <a:off x="8138012" y="5562600"/>
            <a:ext cx="628035" cy="966208"/>
          </a:xfrm>
          <a:prstGeom prst="rect">
            <a:avLst/>
          </a:prstGeom>
        </p:spPr>
      </p:pic>
      <p:pic>
        <p:nvPicPr>
          <p:cNvPr id="6" name="Picture 5"/>
          <p:cNvPicPr>
            <a:picLocks noChangeAspect="1"/>
          </p:cNvPicPr>
          <p:nvPr/>
        </p:nvPicPr>
        <p:blipFill>
          <a:blip r:embed="rId4"/>
          <a:stretch>
            <a:fillRect/>
          </a:stretch>
        </p:blipFill>
        <p:spPr>
          <a:xfrm>
            <a:off x="453336" y="2017295"/>
            <a:ext cx="8348807" cy="1651000"/>
          </a:xfrm>
          <a:prstGeom prst="rect">
            <a:avLst/>
          </a:prstGeom>
        </p:spPr>
      </p:pic>
      <p:pic>
        <p:nvPicPr>
          <p:cNvPr id="33794" name="Picture 2"/>
          <p:cNvPicPr>
            <a:picLocks noChangeAspect="1" noChangeArrowheads="1"/>
          </p:cNvPicPr>
          <p:nvPr/>
        </p:nvPicPr>
        <p:blipFill>
          <a:blip r:embed="rId5"/>
          <a:srcRect/>
          <a:stretch>
            <a:fillRect/>
          </a:stretch>
        </p:blipFill>
        <p:spPr bwMode="auto">
          <a:xfrm>
            <a:off x="7232316" y="129674"/>
            <a:ext cx="1775326" cy="1775326"/>
          </a:xfrm>
          <a:prstGeom prst="rect">
            <a:avLst/>
          </a:prstGeom>
          <a:noFill/>
          <a:ln w="9525">
            <a:noFill/>
            <a:miter lim="800000"/>
            <a:headEnd/>
            <a:tailEnd/>
          </a:ln>
          <a:effectLst/>
        </p:spPr>
      </p:pic>
      <p:pic>
        <p:nvPicPr>
          <p:cNvPr id="33795" name="Picture 3"/>
          <p:cNvPicPr>
            <a:picLocks noChangeAspect="1" noChangeArrowheads="1"/>
          </p:cNvPicPr>
          <p:nvPr/>
        </p:nvPicPr>
        <p:blipFill>
          <a:blip r:embed="rId6"/>
          <a:srcRect/>
          <a:stretch>
            <a:fillRect/>
          </a:stretch>
        </p:blipFill>
        <p:spPr bwMode="auto">
          <a:xfrm>
            <a:off x="1219200" y="3784600"/>
            <a:ext cx="5057938" cy="307340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(3) Blood Pressure</a:t>
            </a:r>
            <a:endParaRPr lang="en-US" b="1" dirty="0"/>
          </a:p>
        </p:txBody>
      </p:sp>
      <p:pic>
        <p:nvPicPr>
          <p:cNvPr id="7" name="Picture 6"/>
          <p:cNvPicPr>
            <a:picLocks noChangeAspect="1"/>
          </p:cNvPicPr>
          <p:nvPr/>
        </p:nvPicPr>
        <p:blipFill>
          <a:blip r:embed="rId3"/>
          <a:stretch>
            <a:fillRect/>
          </a:stretch>
        </p:blipFill>
        <p:spPr>
          <a:xfrm>
            <a:off x="8138012" y="5562600"/>
            <a:ext cx="628035" cy="966208"/>
          </a:xfrm>
          <a:prstGeom prst="rect">
            <a:avLst/>
          </a:prstGeom>
        </p:spPr>
      </p:pic>
      <p:pic>
        <p:nvPicPr>
          <p:cNvPr id="6" name="Picture 5"/>
          <p:cNvPicPr>
            <a:picLocks noChangeAspect="1"/>
          </p:cNvPicPr>
          <p:nvPr/>
        </p:nvPicPr>
        <p:blipFill>
          <a:blip r:embed="rId4"/>
          <a:stretch>
            <a:fillRect/>
          </a:stretch>
        </p:blipFill>
        <p:spPr>
          <a:xfrm>
            <a:off x="190205" y="1691774"/>
            <a:ext cx="8623075" cy="1968500"/>
          </a:xfrm>
          <a:prstGeom prst="rect">
            <a:avLst/>
          </a:prstGeom>
        </p:spPr>
      </p:pic>
      <p:pic>
        <p:nvPicPr>
          <p:cNvPr id="35842" name="Picture 2"/>
          <p:cNvPicPr>
            <a:picLocks noChangeAspect="1" noChangeArrowheads="1"/>
          </p:cNvPicPr>
          <p:nvPr/>
        </p:nvPicPr>
        <p:blipFill>
          <a:blip r:embed="rId5"/>
          <a:srcRect/>
          <a:stretch>
            <a:fillRect/>
          </a:stretch>
        </p:blipFill>
        <p:spPr bwMode="auto">
          <a:xfrm>
            <a:off x="5943600" y="38768"/>
            <a:ext cx="2483056" cy="1653006"/>
          </a:xfrm>
          <a:prstGeom prst="rect">
            <a:avLst/>
          </a:prstGeom>
          <a:noFill/>
          <a:ln w="9525">
            <a:noFill/>
            <a:miter lim="800000"/>
            <a:headEnd/>
            <a:tailEnd/>
          </a:ln>
          <a:effectLst/>
        </p:spPr>
      </p:pic>
      <p:pic>
        <p:nvPicPr>
          <p:cNvPr id="35843" name="Picture 3"/>
          <p:cNvPicPr>
            <a:picLocks noChangeAspect="1" noChangeArrowheads="1"/>
          </p:cNvPicPr>
          <p:nvPr/>
        </p:nvPicPr>
        <p:blipFill>
          <a:blip r:embed="rId6"/>
          <a:srcRect/>
          <a:stretch>
            <a:fillRect/>
          </a:stretch>
        </p:blipFill>
        <p:spPr bwMode="auto">
          <a:xfrm>
            <a:off x="2590800" y="3660274"/>
            <a:ext cx="2895600" cy="3164958"/>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(4) Temperature</a:t>
            </a:r>
            <a:endParaRPr lang="en-US" b="1" dirty="0"/>
          </a:p>
        </p:txBody>
      </p:sp>
      <p:pic>
        <p:nvPicPr>
          <p:cNvPr id="7" name="Picture 6"/>
          <p:cNvPicPr>
            <a:picLocks noChangeAspect="1"/>
          </p:cNvPicPr>
          <p:nvPr/>
        </p:nvPicPr>
        <p:blipFill>
          <a:blip r:embed="rId3"/>
          <a:stretch>
            <a:fillRect/>
          </a:stretch>
        </p:blipFill>
        <p:spPr>
          <a:xfrm>
            <a:off x="8138012" y="5562600"/>
            <a:ext cx="628035" cy="966208"/>
          </a:xfrm>
          <a:prstGeom prst="rect">
            <a:avLst/>
          </a:prstGeom>
        </p:spPr>
      </p:pic>
      <p:sp>
        <p:nvSpPr>
          <p:cNvPr id="9" name="Content Placeholder 2"/>
          <p:cNvSpPr>
            <a:spLocks noGrp="1"/>
          </p:cNvSpPr>
          <p:nvPr>
            <p:ph sz="quarter" idx="1"/>
          </p:nvPr>
        </p:nvSpPr>
        <p:spPr>
          <a:xfrm>
            <a:off x="612648" y="2209800"/>
            <a:ext cx="7845552" cy="1505635"/>
          </a:xfrm>
        </p:spPr>
        <p:txBody>
          <a:bodyPr/>
          <a:lstStyle/>
          <a:p>
            <a:r>
              <a:rPr lang="en-US" sz="4000" b="1" dirty="0" smtClean="0">
                <a:solidFill>
                  <a:srgbClr val="DA1F28"/>
                </a:solidFill>
              </a:rPr>
              <a:t>97.8 - 99.1 </a:t>
            </a:r>
            <a:r>
              <a:rPr lang="en-US" sz="4000" dirty="0" smtClean="0"/>
              <a:t>degrees Fahrenheit</a:t>
            </a:r>
            <a:endParaRPr lang="en-US" sz="4000" dirty="0" smtClean="0"/>
          </a:p>
          <a:p>
            <a:r>
              <a:rPr lang="en-US" sz="4000" dirty="0" smtClean="0"/>
              <a:t>Average: </a:t>
            </a:r>
            <a:r>
              <a:rPr lang="en-US" sz="4000" b="1" dirty="0" smtClean="0">
                <a:solidFill>
                  <a:srgbClr val="0000FF"/>
                </a:solidFill>
              </a:rPr>
              <a:t>98.6</a:t>
            </a:r>
            <a:r>
              <a:rPr lang="en-US" sz="4000" dirty="0" smtClean="0"/>
              <a:t> degrees Fahrenheit</a:t>
            </a:r>
          </a:p>
          <a:p>
            <a:pPr lvl="1"/>
            <a:endParaRPr lang="en-US" b="1" dirty="0"/>
          </a:p>
        </p:txBody>
      </p:sp>
      <p:pic>
        <p:nvPicPr>
          <p:cNvPr id="37891" name="Picture 3"/>
          <p:cNvPicPr>
            <a:picLocks noChangeAspect="1" noChangeArrowheads="1"/>
          </p:cNvPicPr>
          <p:nvPr/>
        </p:nvPicPr>
        <p:blipFill>
          <a:blip r:embed="rId4"/>
          <a:srcRect/>
          <a:stretch>
            <a:fillRect/>
          </a:stretch>
        </p:blipFill>
        <p:spPr bwMode="auto">
          <a:xfrm>
            <a:off x="6477000" y="174812"/>
            <a:ext cx="1981200" cy="2034988"/>
          </a:xfrm>
          <a:prstGeom prst="rect">
            <a:avLst/>
          </a:prstGeom>
          <a:noFill/>
          <a:ln w="9525">
            <a:noFill/>
            <a:miter lim="800000"/>
            <a:headEnd/>
            <a:tailEnd/>
          </a:ln>
          <a:effectLst/>
        </p:spPr>
      </p:pic>
      <p:pic>
        <p:nvPicPr>
          <p:cNvPr id="37892" name="Picture 4"/>
          <p:cNvPicPr>
            <a:picLocks noChangeAspect="1" noChangeArrowheads="1"/>
          </p:cNvPicPr>
          <p:nvPr/>
        </p:nvPicPr>
        <p:blipFill>
          <a:blip r:embed="rId5"/>
          <a:srcRect/>
          <a:stretch>
            <a:fillRect/>
          </a:stretch>
        </p:blipFill>
        <p:spPr bwMode="auto">
          <a:xfrm>
            <a:off x="2057400" y="3886200"/>
            <a:ext cx="4622800" cy="254000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High, </a:t>
            </a:r>
            <a:r>
              <a:rPr lang="en-US" b="1" dirty="0" smtClean="0">
                <a:solidFill>
                  <a:srgbClr val="FF6600"/>
                </a:solidFill>
              </a:rPr>
              <a:t>Low, </a:t>
            </a:r>
            <a:r>
              <a:rPr lang="en-US" b="1" dirty="0" smtClean="0">
                <a:solidFill>
                  <a:schemeClr val="tx1"/>
                </a:solidFill>
              </a:rPr>
              <a:t>or</a:t>
            </a:r>
            <a:r>
              <a:rPr lang="en-US" b="1" dirty="0" smtClean="0">
                <a:solidFill>
                  <a:srgbClr val="0000FF"/>
                </a:solidFill>
              </a:rPr>
              <a:t> Normal?</a:t>
            </a:r>
            <a:endParaRPr lang="en-US" b="1" dirty="0">
              <a:solidFill>
                <a:srgbClr val="0000FF"/>
              </a:solidFill>
            </a:endParaRPr>
          </a:p>
        </p:txBody>
      </p:sp>
      <p:sp>
        <p:nvSpPr>
          <p:cNvPr id="3" name="Content Placeholder 2"/>
          <p:cNvSpPr>
            <a:spLocks noGrp="1"/>
          </p:cNvSpPr>
          <p:nvPr>
            <p:ph sz="quarter" idx="1"/>
          </p:nvPr>
        </p:nvSpPr>
        <p:spPr>
          <a:xfrm>
            <a:off x="612648" y="1981200"/>
            <a:ext cx="8153400" cy="4495800"/>
          </a:xfrm>
        </p:spPr>
        <p:txBody>
          <a:bodyPr>
            <a:normAutofit/>
          </a:bodyPr>
          <a:lstStyle/>
          <a:p>
            <a:r>
              <a:rPr lang="en-US" dirty="0" smtClean="0"/>
              <a:t>1. A female infant spikes a 102.1 degree Fahrenheit fever. When she is taken to the emergency room, her heart rate is 124 beats/min, respirations are 38 breaths/min and her blood pressure is 85/60</a:t>
            </a:r>
            <a:r>
              <a:rPr lang="en-US" dirty="0" smtClean="0"/>
              <a:t>. </a:t>
            </a:r>
          </a:p>
          <a:p>
            <a:endParaRPr lang="en-US" dirty="0"/>
          </a:p>
        </p:txBody>
      </p:sp>
      <p:pic>
        <p:nvPicPr>
          <p:cNvPr id="5" name="Picture 4"/>
          <p:cNvPicPr>
            <a:picLocks noChangeAspect="1"/>
          </p:cNvPicPr>
          <p:nvPr/>
        </p:nvPicPr>
        <p:blipFill>
          <a:blip r:embed="rId3"/>
          <a:stretch>
            <a:fillRect/>
          </a:stretch>
        </p:blipFill>
        <p:spPr>
          <a:xfrm>
            <a:off x="8048239" y="5773328"/>
            <a:ext cx="826349" cy="857532"/>
          </a:xfrm>
          <a:prstGeom prst="rect">
            <a:avLst/>
          </a:prstGeom>
        </p:spPr>
      </p:pic>
      <p:pic>
        <p:nvPicPr>
          <p:cNvPr id="26626" name="Picture 2"/>
          <p:cNvPicPr>
            <a:picLocks noChangeAspect="1" noChangeArrowheads="1"/>
          </p:cNvPicPr>
          <p:nvPr/>
        </p:nvPicPr>
        <p:blipFill>
          <a:blip r:embed="rId4"/>
          <a:srcRect/>
          <a:stretch>
            <a:fillRect/>
          </a:stretch>
        </p:blipFill>
        <p:spPr bwMode="auto">
          <a:xfrm>
            <a:off x="3962400" y="4389437"/>
            <a:ext cx="3131911" cy="2087563"/>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646</TotalTime>
  <Words>1879</Words>
  <Application>Microsoft Macintosh PowerPoint</Application>
  <PresentationFormat>On-screen Show (4:3)</PresentationFormat>
  <Paragraphs>116</Paragraphs>
  <Slides>14</Slides>
  <Notes>14</Notes>
  <HiddenSlides>0</HiddenSlides>
  <MMClips>0</MMClips>
  <ScaleCrop>false</ScaleCrop>
  <HeadingPairs>
    <vt:vector size="4" baseType="variant">
      <vt:variant>
        <vt:lpstr>Design Template</vt:lpstr>
      </vt:variant>
      <vt:variant>
        <vt:i4>1</vt:i4>
      </vt:variant>
      <vt:variant>
        <vt:lpstr>Slide Titles</vt:lpstr>
      </vt:variant>
      <vt:variant>
        <vt:i4>14</vt:i4>
      </vt:variant>
    </vt:vector>
  </HeadingPairs>
  <TitlesOfParts>
    <vt:vector size="15" baseType="lpstr">
      <vt:lpstr>Median</vt:lpstr>
      <vt:lpstr>Lesson 2.9: Vital Signs</vt:lpstr>
      <vt:lpstr>Do Now</vt:lpstr>
      <vt:lpstr>Discuss</vt:lpstr>
      <vt:lpstr>4 Common Vital Signs</vt:lpstr>
      <vt:lpstr>(1) Pulse</vt:lpstr>
      <vt:lpstr>(2) Respiratory Rate </vt:lpstr>
      <vt:lpstr>(3) Blood Pressure</vt:lpstr>
      <vt:lpstr>(4) Temperature</vt:lpstr>
      <vt:lpstr>High, Low, or Normal?</vt:lpstr>
      <vt:lpstr>Slide 10</vt:lpstr>
      <vt:lpstr>High, Low, or Normal?</vt:lpstr>
      <vt:lpstr>High, Low, or Normal?</vt:lpstr>
      <vt:lpstr>High, Low, or Normal?</vt:lpstr>
      <vt:lpstr>Homework:</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 What is Health?</dc:title>
  <dc:creator>Kate</dc:creator>
  <cp:lastModifiedBy>Kate</cp:lastModifiedBy>
  <cp:revision>51</cp:revision>
  <dcterms:created xsi:type="dcterms:W3CDTF">2013-12-12T14:01:03Z</dcterms:created>
  <dcterms:modified xsi:type="dcterms:W3CDTF">2013-12-12T15:24:09Z</dcterms:modified>
</cp:coreProperties>
</file>