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ppt/notesSlides/notesSlide11.xml" ContentType="application/vnd.openxmlformats-officedocument.presentationml.notesSlide+xml"/>
  <Override PartName="/docProps/core.xml" ContentType="application/vnd.openxmlformats-package.core-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61" r:id="rId4"/>
    <p:sldId id="264" r:id="rId5"/>
    <p:sldId id="259" r:id="rId6"/>
    <p:sldId id="258" r:id="rId7"/>
    <p:sldId id="268" r:id="rId8"/>
    <p:sldId id="269" r:id="rId9"/>
    <p:sldId id="270"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focuses on physical activity principles for adolescents. Students</a:t>
            </a:r>
            <a:r>
              <a:rPr lang="en-US" baseline="0" dirty="0" smtClean="0"/>
              <a:t> will begin using their scientific reasoning skills to interpret a complex graph depicting calorie expenditures and intakes for various workout types.  They will then read a story depicting the evolution of one young girls’ fitness and physical health. Next, students will review the benefits of exercise and discuss why so many people do not exercise. After reviewing the FITT principle, the components of physical fitness, and the CDC’s recommendations for physical activity for adolescents, students will take a short assessment and then come up with their own FITT plan.</a:t>
            </a:r>
            <a:endParaRPr lang="en-US" dirty="0" smtClean="0"/>
          </a:p>
          <a:p>
            <a:endParaRPr lang="en-US" dirty="0" smtClean="0"/>
          </a:p>
          <a:p>
            <a:endParaRPr lang="en-US" dirty="0" smtClean="0"/>
          </a:p>
          <a:p>
            <a:endParaRPr lang="en-US" dirty="0" smtClean="0"/>
          </a:p>
          <a:p>
            <a:r>
              <a:rPr lang="en-US" dirty="0" smtClean="0"/>
              <a:t>Image source:</a:t>
            </a:r>
            <a:r>
              <a:rPr lang="en-US" baseline="0" dirty="0" smtClean="0"/>
              <a:t> </a:t>
            </a:r>
            <a:r>
              <a:rPr lang="en-US" baseline="0" dirty="0" err="1" smtClean="0"/>
              <a:t>http://www.cdc.gov/physicalactivity/everyone/guidelines/adults.html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ASSESS Answers: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A;  2. C;  3. D;  4. B</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homework is to take the principles of physical activity and apply them to their own life. This assignment will be easy for the active students in the class and may pose slight challenges for inactive students. Encourage students to find a “workout buddy” if they need someone to help them stay motivated and accountable. Additionally, this may make the assignment more fun.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1</a:t>
            </a:r>
            <a:r>
              <a:rPr lang="en-US" sz="1200" kern="1200" dirty="0" smtClean="0">
                <a:solidFill>
                  <a:schemeClr val="tx1"/>
                </a:solidFill>
                <a:latin typeface="+mn-lt"/>
                <a:ea typeface="+mn-ea"/>
                <a:cs typeface="+mn-cs"/>
              </a:rPr>
              <a:t>. Approx 650-700</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2. 530 + 439 = </a:t>
            </a:r>
            <a:r>
              <a:rPr lang="en-US" sz="1200" b="1" kern="1200" dirty="0" smtClean="0">
                <a:solidFill>
                  <a:schemeClr val="tx1"/>
                </a:solidFill>
                <a:latin typeface="+mn-lt"/>
                <a:ea typeface="+mn-ea"/>
                <a:cs typeface="+mn-cs"/>
              </a:rPr>
              <a:t>969</a:t>
            </a:r>
            <a:r>
              <a:rPr lang="en-US" sz="1200" b="1" kern="1200" baseline="0" dirty="0" smtClean="0">
                <a:solidFill>
                  <a:schemeClr val="tx1"/>
                </a:solidFill>
                <a:latin typeface="+mn-lt"/>
                <a:ea typeface="+mn-ea"/>
                <a:cs typeface="+mn-cs"/>
              </a:rPr>
              <a:t>   3. </a:t>
            </a:r>
            <a:r>
              <a:rPr lang="en-US" sz="1200" kern="1200" dirty="0" smtClean="0">
                <a:solidFill>
                  <a:schemeClr val="tx1"/>
                </a:solidFill>
                <a:latin typeface="+mn-lt"/>
                <a:ea typeface="+mn-ea"/>
                <a:cs typeface="+mn-cs"/>
              </a:rPr>
              <a:t>920, 600</a:t>
            </a:r>
            <a:r>
              <a:rPr lang="en-US" sz="1200" kern="1200" baseline="0" dirty="0" smtClean="0">
                <a:solidFill>
                  <a:schemeClr val="tx1"/>
                </a:solidFill>
                <a:latin typeface="+mn-lt"/>
                <a:ea typeface="+mn-ea"/>
                <a:cs typeface="+mn-cs"/>
              </a:rPr>
              <a:t>   4.</a:t>
            </a:r>
            <a:r>
              <a:rPr lang="en-US" sz="1200" kern="1200" dirty="0" smtClean="0">
                <a:solidFill>
                  <a:schemeClr val="tx1"/>
                </a:solidFill>
                <a:latin typeface="+mn-lt"/>
                <a:ea typeface="+mn-ea"/>
                <a:cs typeface="+mn-cs"/>
              </a:rPr>
              <a:t> Approx 225</a:t>
            </a:r>
            <a:r>
              <a:rPr lang="en-US" sz="1200" kern="1200" baseline="0" dirty="0" smtClean="0">
                <a:solidFill>
                  <a:schemeClr val="tx1"/>
                </a:solidFill>
                <a:latin typeface="+mn-lt"/>
                <a:ea typeface="+mn-ea"/>
                <a:cs typeface="+mn-cs"/>
              </a:rPr>
              <a:t>   5. </a:t>
            </a:r>
            <a:r>
              <a:rPr lang="en-US" sz="1200" kern="1200" dirty="0" smtClean="0">
                <a:solidFill>
                  <a:schemeClr val="tx1"/>
                </a:solidFill>
                <a:latin typeface="+mn-lt"/>
                <a:ea typeface="+mn-ea"/>
                <a:cs typeface="+mn-cs"/>
              </a:rPr>
              <a:t>350 + 315 = 665 cal, Approx 70min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Questions: </a:t>
            </a:r>
          </a:p>
          <a:p>
            <a:pPr lvl="0"/>
            <a:r>
              <a:rPr lang="en-US" dirty="0" smtClean="0"/>
              <a:t>1. </a:t>
            </a:r>
            <a:r>
              <a:rPr lang="en-US" sz="1200" kern="1200" dirty="0" smtClean="0">
                <a:solidFill>
                  <a:schemeClr val="tx1"/>
                </a:solidFill>
                <a:latin typeface="+mn-lt"/>
                <a:ea typeface="+mn-ea"/>
                <a:cs typeface="+mn-cs"/>
              </a:rPr>
              <a:t>Approximately how many calories does a female expend doing 200 minutes of yoga? </a:t>
            </a:r>
          </a:p>
          <a:p>
            <a:pPr lvl="0"/>
            <a:r>
              <a:rPr lang="en-US" sz="1200" kern="1200" dirty="0" smtClean="0">
                <a:solidFill>
                  <a:schemeClr val="tx1"/>
                </a:solidFill>
                <a:latin typeface="+mn-lt"/>
                <a:ea typeface="+mn-ea"/>
                <a:cs typeface="+mn-cs"/>
              </a:rPr>
              <a:t>2. How many calories are consumed by eating a Subway tuna sandwich and a vanilla frap combined? </a:t>
            </a:r>
          </a:p>
          <a:p>
            <a:pPr lvl="0"/>
            <a:r>
              <a:rPr lang="en-US" sz="1200" kern="1200" dirty="0" smtClean="0">
                <a:solidFill>
                  <a:schemeClr val="tx1"/>
                </a:solidFill>
                <a:latin typeface="+mn-lt"/>
                <a:ea typeface="+mn-ea"/>
                <a:cs typeface="+mn-cs"/>
              </a:rPr>
              <a:t>3. How many calories are consumed by eating a Big Mac and medium fry and expended when a male runs for 1 hour, respectively? </a:t>
            </a:r>
          </a:p>
          <a:p>
            <a:pPr lvl="0"/>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Approximately how many minutes of walking would a female need to do in order to burn off a pepperoni pizza?</a:t>
            </a:r>
          </a:p>
          <a:p>
            <a:r>
              <a:rPr lang="en-US" sz="1200" kern="1200" dirty="0" smtClean="0">
                <a:solidFill>
                  <a:schemeClr val="tx1"/>
                </a:solidFill>
                <a:latin typeface="+mn-lt"/>
                <a:ea typeface="+mn-ea"/>
                <a:cs typeface="+mn-cs"/>
              </a:rPr>
              <a:t>5. Approximately how many minutes of body pump would a male need to do in order to burn off a hot dog and chocolate chip cookie?</a:t>
            </a:r>
          </a:p>
          <a:p>
            <a:r>
              <a:rPr lang="en-US" dirty="0" smtClean="0"/>
              <a:t> </a:t>
            </a:r>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options for reading: Snake</a:t>
            </a:r>
            <a:r>
              <a:rPr lang="en-US" baseline="0" dirty="0" smtClean="0"/>
              <a:t> around the room in order, toss a soft ball to the next reader, independently read, partner read-aloud (quietly), or read for homework.</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will</a:t>
            </a:r>
            <a:r>
              <a:rPr lang="en-US" baseline="0" dirty="0" smtClean="0"/>
              <a:t> vary. The purpose of this story is to give students a personal connection so that they remember that the concepts they are studying (fitness &amp; exercise) are a very direct and real part of their lives. This would be a great opportunity to ask a few students to share their own personal fitness histories or stories.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Can you think of other benefits you have heard or read about that are not listed here?  What are the possible negative effects of exercise? (injury, time commitment, danger if exercising in unsafe area or with unsafe equipment,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will vary! Question</a:t>
            </a:r>
            <a:r>
              <a:rPr lang="en-US" baseline="0" dirty="0" smtClean="0"/>
              <a:t> #3 can be addressed as a group, especially if there is disagreement among students or they cannot seem to find evidence for their answer. Explain that the very simple equation that governs weight loss is:  </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Calories Burned &gt; Calories Eaten</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 = Weight Loss.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Then ask students what the opposite of this equation would be.  So in summary, what we eat is a bigger contributor for many people to their overall weight. However, the other benefits of exercise AS WELL as the accumulation of calorie burning from a very active lifestyle still do make exercise just as important as diet for overall health.</a:t>
            </a:r>
            <a:endParaRPr lang="en-US" sz="1200" b="0" kern="1200" dirty="0" smtClean="0">
              <a:solidFill>
                <a:schemeClr val="tx1"/>
              </a:solidFill>
              <a:latin typeface="+mn-lt"/>
              <a:ea typeface="+mn-ea"/>
              <a:cs typeface="+mn-cs"/>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good resource to expand a bit on this is at:   </a:t>
            </a:r>
            <a:r>
              <a:rPr lang="en-US" sz="1200" kern="1200" dirty="0" err="1" smtClean="0">
                <a:solidFill>
                  <a:schemeClr val="tx1"/>
                </a:solidFill>
                <a:latin typeface="+mn-lt"/>
                <a:ea typeface="+mn-ea"/>
                <a:cs typeface="+mn-cs"/>
              </a:rPr>
              <a:t>www.ode.state.or.us/teachlearn/subjects/pe/curriculum/</a:t>
            </a:r>
            <a:r>
              <a:rPr lang="en-US" sz="1200" b="1" kern="1200" dirty="0" err="1" smtClean="0">
                <a:solidFill>
                  <a:schemeClr val="tx1"/>
                </a:solidFill>
                <a:latin typeface="+mn-lt"/>
                <a:ea typeface="+mn-ea"/>
                <a:cs typeface="+mn-cs"/>
              </a:rPr>
              <a:t>fittprinciple</a:t>
            </a:r>
            <a:r>
              <a:rPr lang="en-US" sz="1200" kern="1200" dirty="0" err="1" smtClean="0">
                <a:solidFill>
                  <a:schemeClr val="tx1"/>
                </a:solidFill>
                <a:latin typeface="+mn-lt"/>
                <a:ea typeface="+mn-ea"/>
                <a:cs typeface="+mn-cs"/>
              </a:rPr>
              <a:t>.pdf</a:t>
            </a:r>
            <a:r>
              <a:rPr lang="en-US" sz="1200" kern="1200" dirty="0" smtClean="0">
                <a:solidFill>
                  <a:schemeClr val="tx1"/>
                </a:solidFill>
                <a:latin typeface="+mn-lt"/>
                <a:ea typeface="+mn-ea"/>
                <a:cs typeface="+mn-cs"/>
              </a:rPr>
              <a:t>‎</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information at the URL listed here provides a guide for someone who</a:t>
            </a:r>
            <a:r>
              <a:rPr lang="en-US" baseline="0" dirty="0" smtClean="0"/>
              <a:t> may be going to a gym to join as a member or starting a training period with a new personal trainer and gets these components measured in their initial evaluation. </a:t>
            </a:r>
            <a:endParaRPr lang="en-US" dirty="0" smtClean="0"/>
          </a:p>
          <a:p>
            <a:r>
              <a:rPr lang="en-US" dirty="0" smtClean="0"/>
              <a:t>http://www.fitday.com/fitness-articles/fitness/body-building/the-5-components-of-physical-fitness.html#b</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a:t>
            </a:r>
            <a:r>
              <a:rPr lang="en-US" baseline="0" dirty="0" smtClean="0"/>
              <a:t> information go to:  http://</a:t>
            </a:r>
            <a:r>
              <a:rPr lang="en-US" baseline="0" dirty="0" err="1" smtClean="0"/>
              <a:t>www.cdc.gov/physicalactivity/everyone/health/index.html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oleObject" Target="???"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hyperlink" Target="http://kidshealth.org/teen/food_fitness/exercise/fitness_liz.html%23cat20512"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2.7:</a:t>
            </a:r>
            <a:br>
              <a:rPr lang="en-US" dirty="0" smtClean="0"/>
            </a:br>
            <a:r>
              <a:rPr lang="en-US" dirty="0" smtClean="0"/>
              <a:t>Exercise</a:t>
            </a:r>
            <a:endParaRPr lang="en-US" dirty="0"/>
          </a:p>
        </p:txBody>
      </p:sp>
      <p:sp>
        <p:nvSpPr>
          <p:cNvPr id="3" name="Subtitle 2"/>
          <p:cNvSpPr>
            <a:spLocks noGrp="1"/>
          </p:cNvSpPr>
          <p:nvPr>
            <p:ph type="subTitle" idx="1"/>
          </p:nvPr>
        </p:nvSpPr>
        <p:spPr/>
        <p:txBody>
          <a:bodyPr/>
          <a:lstStyle/>
          <a:p>
            <a:r>
              <a:rPr lang="en-US" dirty="0" smtClean="0"/>
              <a:t>Unit 2: Nutrition &amp; Fitness</a:t>
            </a:r>
            <a:endParaRPr lang="en-US" dirty="0"/>
          </a:p>
        </p:txBody>
      </p:sp>
      <p:pic>
        <p:nvPicPr>
          <p:cNvPr id="14338" name="Picture 2"/>
          <p:cNvPicPr>
            <a:picLocks noChangeAspect="1" noChangeArrowheads="1"/>
          </p:cNvPicPr>
          <p:nvPr/>
        </p:nvPicPr>
        <p:blipFill>
          <a:blip r:embed="rId3"/>
          <a:srcRect/>
          <a:stretch>
            <a:fillRect/>
          </a:stretch>
        </p:blipFill>
        <p:spPr bwMode="auto">
          <a:xfrm>
            <a:off x="4191000" y="533400"/>
            <a:ext cx="4131325"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dirty="0" smtClean="0"/>
              <a:t>1. What are the 5 components of physical fitness</a:t>
            </a:r>
            <a:r>
              <a:rPr lang="en-US" dirty="0" smtClean="0"/>
              <a:t>? </a:t>
            </a:r>
            <a:endParaRPr lang="en-US" dirty="0" smtClean="0"/>
          </a:p>
          <a:p>
            <a:r>
              <a:rPr lang="en-US" dirty="0" smtClean="0"/>
              <a:t>2. What does muscle endurance mean</a:t>
            </a:r>
            <a:r>
              <a:rPr lang="en-US" dirty="0" smtClean="0"/>
              <a:t>? </a:t>
            </a:r>
            <a:endParaRPr lang="en-US" dirty="0" smtClean="0"/>
          </a:p>
          <a:p>
            <a:r>
              <a:rPr lang="en-US" dirty="0" smtClean="0"/>
              <a:t>3. In the FITT principle, what does Intensity mean</a:t>
            </a:r>
            <a:r>
              <a:rPr lang="en-US" dirty="0" smtClean="0"/>
              <a:t>? </a:t>
            </a:r>
            <a:endParaRPr lang="en-US" dirty="0" smtClean="0"/>
          </a:p>
          <a:p>
            <a:r>
              <a:rPr lang="en-US" dirty="0" smtClean="0"/>
              <a:t>4. Which of the following is </a:t>
            </a:r>
            <a:r>
              <a:rPr lang="en-US" b="1" dirty="0" smtClean="0"/>
              <a:t>not</a:t>
            </a:r>
            <a:r>
              <a:rPr lang="en-US" dirty="0" smtClean="0"/>
              <a:t> a benefit of physical activity? </a:t>
            </a: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dirty="0" smtClean="0"/>
              <a:t>Create </a:t>
            </a:r>
            <a:r>
              <a:rPr lang="en-US" dirty="0" smtClean="0"/>
              <a:t>a</a:t>
            </a:r>
            <a:r>
              <a:rPr lang="en-US" dirty="0" smtClean="0"/>
              <a:t> FITT </a:t>
            </a:r>
            <a:r>
              <a:rPr lang="en-US" dirty="0" smtClean="0"/>
              <a:t>plan for one </a:t>
            </a:r>
            <a:r>
              <a:rPr lang="en-US" dirty="0" smtClean="0"/>
              <a:t>week</a:t>
            </a:r>
          </a:p>
          <a:p>
            <a:r>
              <a:rPr lang="en-US" dirty="0" smtClean="0"/>
              <a:t>Do the exercises (at LEAST once!)</a:t>
            </a:r>
          </a:p>
          <a:p>
            <a:r>
              <a:rPr lang="en-US" dirty="0" smtClean="0"/>
              <a:t>Answer the following questions when you are done:</a:t>
            </a:r>
            <a:r>
              <a:rPr lang="en-US" b="1" dirty="0" smtClean="0"/>
              <a:t> </a:t>
            </a:r>
            <a:endParaRPr lang="en-US" dirty="0" smtClean="0"/>
          </a:p>
          <a:p>
            <a:pPr lvl="1"/>
            <a:r>
              <a:rPr lang="en-US" dirty="0" smtClean="0"/>
              <a:t>How </a:t>
            </a:r>
            <a:r>
              <a:rPr lang="en-US" dirty="0" smtClean="0"/>
              <a:t>did you feel before working out? Physically, mentally, and socially?</a:t>
            </a:r>
          </a:p>
          <a:p>
            <a:pPr lvl="1"/>
            <a:r>
              <a:rPr lang="en-US" dirty="0" smtClean="0"/>
              <a:t>How did you feel after working out? Physically, mentally, and socially?</a:t>
            </a:r>
          </a:p>
          <a:p>
            <a:pPr lvl="1"/>
            <a:r>
              <a:rPr lang="en-US" dirty="0" smtClean="0"/>
              <a:t>What were the immediate benefits of working out? Eventual benefits?</a:t>
            </a:r>
          </a:p>
          <a:p>
            <a:pPr lvl="1"/>
            <a:r>
              <a:rPr lang="en-US" dirty="0" smtClean="0"/>
              <a:t>What were the immediate challenges of working out? Eventual challenges?</a:t>
            </a:r>
          </a:p>
          <a:p>
            <a:pPr lvl="1"/>
            <a:r>
              <a:rPr lang="en-US" dirty="0" smtClean="0"/>
              <a:t>Why might it be a challenge to keep up your FITT plan daily? </a:t>
            </a:r>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pic>
        <p:nvPicPr>
          <p:cNvPr id="4" name="Picture 3"/>
          <p:cNvPicPr>
            <a:picLocks noChangeAspect="1"/>
          </p:cNvPicPr>
          <p:nvPr/>
        </p:nvPicPr>
        <p:blipFill>
          <a:blip r:embed="rId4"/>
          <a:stretch>
            <a:fillRect/>
          </a:stretch>
        </p:blipFill>
        <p:spPr>
          <a:xfrm>
            <a:off x="7889363" y="5670133"/>
            <a:ext cx="993648" cy="935198"/>
          </a:xfrm>
          <a:prstGeom prst="rect">
            <a:avLst/>
          </a:prstGeom>
        </p:spPr>
      </p:pic>
      <p:pic>
        <p:nvPicPr>
          <p:cNvPr id="5" name="Picture 4"/>
          <p:cNvPicPr>
            <a:picLocks noChangeAspect="1"/>
          </p:cNvPicPr>
          <p:nvPr/>
        </p:nvPicPr>
        <p:blipFill>
          <a:blip r:embed="rId5"/>
          <a:stretch>
            <a:fillRect/>
          </a:stretch>
        </p:blipFill>
        <p:spPr>
          <a:xfrm>
            <a:off x="152400" y="1600200"/>
            <a:ext cx="6795298" cy="5181600"/>
          </a:xfrm>
          <a:prstGeom prst="rect">
            <a:avLst/>
          </a:prstGeom>
        </p:spPr>
      </p:pic>
      <p:graphicFrame>
        <p:nvGraphicFramePr>
          <p:cNvPr id="16386" name="Object 2"/>
          <p:cNvGraphicFramePr>
            <a:graphicFrameLocks noChangeAspect="1"/>
          </p:cNvGraphicFramePr>
          <p:nvPr/>
        </p:nvGraphicFramePr>
        <p:xfrm>
          <a:off x="4419600" y="6635750"/>
          <a:ext cx="5486400" cy="444500"/>
        </p:xfrm>
        <a:graphic>
          <a:graphicData uri="http://schemas.openxmlformats.org/presentationml/2006/ole">
            <p:oleObj spid="_x0000_s16386" name="Document" r:id="rId6" imgW="5486400" imgH="444500" progId="Word.Document.12">
              <p:link updateAutomatic="1"/>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Liz’s Story</a:t>
            </a:r>
            <a:endParaRPr lang="en-US" sz="4000" b="1" dirty="0"/>
          </a:p>
        </p:txBody>
      </p:sp>
      <p:pic>
        <p:nvPicPr>
          <p:cNvPr id="4" name="Picture 3"/>
          <p:cNvPicPr>
            <a:picLocks noChangeAspect="1"/>
          </p:cNvPicPr>
          <p:nvPr/>
        </p:nvPicPr>
        <p:blipFill>
          <a:blip r:embed="rId3"/>
          <a:stretch>
            <a:fillRect/>
          </a:stretch>
        </p:blipFill>
        <p:spPr>
          <a:xfrm>
            <a:off x="7703117" y="5647450"/>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pPr>
              <a:buNone/>
            </a:pPr>
            <a:r>
              <a:rPr lang="en-US" sz="2000" i="1" dirty="0" smtClean="0"/>
              <a:t>I have to admit that I wasn't always physically fit. I was a scrawny little kid who was always the shortest and most petite in my class. My mom had always feared that if I played competitive sports; I'd get hurt by aggressive players. So I wasn't very athletically involved during my </a:t>
            </a:r>
            <a:r>
              <a:rPr lang="en-US" sz="2000" i="1" dirty="0" smtClean="0"/>
              <a:t>childhood…..</a:t>
            </a:r>
          </a:p>
          <a:p>
            <a:pPr>
              <a:buNone/>
            </a:pPr>
            <a:endParaRPr lang="en-US" b="1" dirty="0"/>
          </a:p>
        </p:txBody>
      </p:sp>
      <p:pic>
        <p:nvPicPr>
          <p:cNvPr id="6" name="Picture 5"/>
          <p:cNvPicPr>
            <a:picLocks noChangeAspect="1"/>
          </p:cNvPicPr>
          <p:nvPr/>
        </p:nvPicPr>
        <p:blipFill>
          <a:blip r:embed="rId4"/>
          <a:stretch>
            <a:fillRect/>
          </a:stretch>
        </p:blipFill>
        <p:spPr>
          <a:xfrm>
            <a:off x="1600200" y="3429000"/>
            <a:ext cx="5511800" cy="2019300"/>
          </a:xfrm>
          <a:prstGeom prst="rect">
            <a:avLst/>
          </a:prstGeom>
        </p:spPr>
      </p:pic>
      <p:sp>
        <p:nvSpPr>
          <p:cNvPr id="7" name="TextBox 6"/>
          <p:cNvSpPr txBox="1"/>
          <p:nvPr/>
        </p:nvSpPr>
        <p:spPr>
          <a:xfrm>
            <a:off x="83782" y="6488668"/>
            <a:ext cx="9060218" cy="369332"/>
          </a:xfrm>
          <a:prstGeom prst="rect">
            <a:avLst/>
          </a:prstGeom>
          <a:noFill/>
        </p:spPr>
        <p:txBody>
          <a:bodyPr wrap="none" rtlCol="0">
            <a:spAutoFit/>
          </a:bodyPr>
          <a:lstStyle/>
          <a:p>
            <a:r>
              <a:rPr lang="en-US" b="1" dirty="0" smtClean="0"/>
              <a:t>Source: </a:t>
            </a:r>
            <a:r>
              <a:rPr lang="en-US" dirty="0" smtClean="0"/>
              <a:t>Kids Health, </a:t>
            </a:r>
            <a:r>
              <a:rPr lang="en-US" dirty="0" smtClean="0">
                <a:hlinkClick r:id="rId5"/>
              </a:rPr>
              <a:t>http://kidshealth.org/teen/food_fitness/exercise/fitness_liz.html#</a:t>
            </a:r>
            <a:r>
              <a:rPr lang="en-US" dirty="0" smtClean="0">
                <a:hlinkClick r:id="rId5"/>
              </a:rPr>
              <a:t>cat20512</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Post-Reading Questions:</a:t>
            </a:r>
            <a:endParaRPr lang="en-US" sz="4800" dirty="0" smtClean="0"/>
          </a:p>
        </p:txBody>
      </p:sp>
      <p:sp>
        <p:nvSpPr>
          <p:cNvPr id="3" name="Content Placeholder 2"/>
          <p:cNvSpPr>
            <a:spLocks noGrp="1"/>
          </p:cNvSpPr>
          <p:nvPr>
            <p:ph sz="quarter" idx="1"/>
          </p:nvPr>
        </p:nvSpPr>
        <p:spPr>
          <a:xfrm>
            <a:off x="381000" y="1752600"/>
            <a:ext cx="8153400" cy="4495800"/>
          </a:xfrm>
        </p:spPr>
        <p:txBody>
          <a:bodyPr>
            <a:normAutofit/>
          </a:bodyPr>
          <a:lstStyle/>
          <a:p>
            <a:r>
              <a:rPr lang="en-US" sz="3000" dirty="0" smtClean="0"/>
              <a:t>What </a:t>
            </a:r>
            <a:r>
              <a:rPr lang="en-US" sz="3000" dirty="0" smtClean="0"/>
              <a:t>were some of the physical, mental &amp; social effects of Liz’s decision to get into shape?</a:t>
            </a:r>
            <a:r>
              <a:rPr lang="en-US" sz="3000" dirty="0" smtClean="0"/>
              <a:t> </a:t>
            </a:r>
            <a:r>
              <a:rPr lang="en-US" sz="3800" dirty="0" smtClean="0"/>
              <a:t> </a:t>
            </a:r>
            <a:endParaRPr lang="en-US" sz="4200" dirty="0" smtClean="0"/>
          </a:p>
          <a:p>
            <a:r>
              <a:rPr lang="en-US" sz="3000" dirty="0" smtClean="0"/>
              <a:t>Does being physically fit happen naturally or quickly? Why or why not? Use evidence from the story</a:t>
            </a:r>
            <a:r>
              <a:rPr lang="en-US" sz="3000" dirty="0" smtClean="0"/>
              <a:t>?</a:t>
            </a:r>
            <a:r>
              <a:rPr lang="en-US" sz="3800" dirty="0" smtClean="0"/>
              <a:t> </a:t>
            </a:r>
            <a:endParaRPr lang="en-US" sz="4200" dirty="0" smtClean="0"/>
          </a:p>
          <a:p>
            <a:r>
              <a:rPr lang="en-US" sz="3200" dirty="0" smtClean="0"/>
              <a:t>Can you relate to Liz’s story at all? Why or why not?</a:t>
            </a:r>
            <a:br>
              <a:rPr lang="en-US" sz="3200" dirty="0" smtClean="0"/>
            </a:br>
            <a:endParaRPr lang="en-US" sz="3600" dirty="0" smtClean="0"/>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2514600" y="5410200"/>
            <a:ext cx="3951857" cy="1447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of Physical Activity:</a:t>
            </a:r>
            <a:r>
              <a:rPr lang="en-US" dirty="0" smtClean="0"/>
              <a:t> </a:t>
            </a:r>
            <a:endParaRPr lang="en-US" b="1" dirty="0"/>
          </a:p>
        </p:txBody>
      </p:sp>
      <p:sp>
        <p:nvSpPr>
          <p:cNvPr id="3" name="Content Placeholder 2"/>
          <p:cNvSpPr>
            <a:spLocks noGrp="1"/>
          </p:cNvSpPr>
          <p:nvPr>
            <p:ph sz="quarter" idx="1"/>
          </p:nvPr>
        </p:nvSpPr>
        <p:spPr>
          <a:xfrm>
            <a:off x="612648" y="1600200"/>
            <a:ext cx="7525364" cy="5257800"/>
          </a:xfrm>
        </p:spPr>
        <p:txBody>
          <a:bodyPr>
            <a:normAutofit lnSpcReduction="10000"/>
          </a:bodyPr>
          <a:lstStyle/>
          <a:p>
            <a:r>
              <a:rPr lang="en-US" sz="3200" dirty="0" smtClean="0"/>
              <a:t>According </a:t>
            </a:r>
            <a:r>
              <a:rPr lang="en-US" sz="3200" dirty="0" smtClean="0"/>
              <a:t>to the CDC, the following benefits can be achieved by getting the regular amount of recommended exercise:</a:t>
            </a:r>
            <a:endParaRPr lang="en-US" sz="3600" dirty="0" smtClean="0"/>
          </a:p>
          <a:p>
            <a:pPr lvl="3"/>
            <a:r>
              <a:rPr lang="en-US" sz="2270" dirty="0" smtClean="0"/>
              <a:t>Control weight</a:t>
            </a:r>
          </a:p>
          <a:p>
            <a:pPr lvl="3"/>
            <a:r>
              <a:rPr lang="en-US" sz="2270" dirty="0" smtClean="0"/>
              <a:t>Reduce risk of cardiovascular disease</a:t>
            </a:r>
          </a:p>
          <a:p>
            <a:pPr lvl="3"/>
            <a:r>
              <a:rPr lang="en-US" sz="2270" dirty="0" smtClean="0"/>
              <a:t>Reduce risk for Type 2 diabetes and metabolic syndrome</a:t>
            </a:r>
          </a:p>
          <a:p>
            <a:pPr lvl="3"/>
            <a:r>
              <a:rPr lang="en-US" sz="2270" dirty="0" smtClean="0"/>
              <a:t>Reduce risk of some cancers</a:t>
            </a:r>
          </a:p>
          <a:p>
            <a:pPr lvl="3"/>
            <a:r>
              <a:rPr lang="en-US" sz="2270" dirty="0" smtClean="0"/>
              <a:t>Strengthen bones &amp; muscles</a:t>
            </a:r>
          </a:p>
          <a:p>
            <a:pPr lvl="3"/>
            <a:r>
              <a:rPr lang="en-US" sz="2270" dirty="0" smtClean="0"/>
              <a:t>Improve mental health and mood</a:t>
            </a:r>
          </a:p>
          <a:p>
            <a:pPr lvl="3"/>
            <a:r>
              <a:rPr lang="en-US" sz="2270" dirty="0" smtClean="0"/>
              <a:t>Improve ability to do daily activities (and prevent falls), for older </a:t>
            </a:r>
            <a:r>
              <a:rPr lang="en-US" sz="2270" dirty="0" smtClean="0"/>
              <a:t>adult</a:t>
            </a:r>
          </a:p>
          <a:p>
            <a:pPr lvl="3"/>
            <a:r>
              <a:rPr lang="en-US" sz="2270" dirty="0" smtClean="0"/>
              <a:t>Increase </a:t>
            </a:r>
            <a:r>
              <a:rPr lang="en-US" sz="2270" dirty="0" smtClean="0"/>
              <a:t>chances of living longer </a:t>
            </a:r>
            <a:endParaRPr lang="en-US" sz="2270"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normAutofit fontScale="92500"/>
          </a:bodyPr>
          <a:lstStyle/>
          <a:p>
            <a:r>
              <a:rPr lang="en-US" sz="2595" dirty="0" smtClean="0"/>
              <a:t>Given all of these health benefits, why does the average American still struggle to get in an adequate amount of exercise?</a:t>
            </a:r>
          </a:p>
          <a:p>
            <a:r>
              <a:rPr lang="en-US" sz="2595" dirty="0" smtClean="0"/>
              <a:t>For adolescents, in particular, which of the health benefits above would be most important? Can you think of any other health benefits not listed that would appeal more to a younger person?</a:t>
            </a:r>
          </a:p>
          <a:p>
            <a:r>
              <a:rPr lang="en-US" sz="2595" dirty="0" smtClean="0"/>
              <a:t>A friend argues that exercise doesn’t matter and claims that the best way to</a:t>
            </a:r>
            <a:r>
              <a:rPr lang="en-US" sz="2595" dirty="0" smtClean="0"/>
              <a:t> lose weight is </a:t>
            </a:r>
            <a:r>
              <a:rPr lang="en-US" sz="2595" dirty="0" smtClean="0"/>
              <a:t>just to focus on a balanced and healthy diet that does not exceed your recommended number of daily calories.  What would you say to this friend? </a:t>
            </a:r>
            <a:endParaRPr lang="en-US" sz="2595"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FITT Principle</a:t>
            </a:r>
            <a:endParaRPr lang="en-US" b="1" dirty="0"/>
          </a:p>
        </p:txBody>
      </p:sp>
      <p:sp>
        <p:nvSpPr>
          <p:cNvPr id="3" name="Content Placeholder 2"/>
          <p:cNvSpPr>
            <a:spLocks noGrp="1"/>
          </p:cNvSpPr>
          <p:nvPr>
            <p:ph sz="quarter" idx="1"/>
          </p:nvPr>
        </p:nvSpPr>
        <p:spPr>
          <a:xfrm>
            <a:off x="612648" y="1600200"/>
            <a:ext cx="7525364" cy="5257800"/>
          </a:xfrm>
        </p:spPr>
        <p:txBody>
          <a:bodyPr>
            <a:normAutofit/>
          </a:bodyPr>
          <a:lstStyle/>
          <a:p>
            <a:endParaRPr lang="en-US" sz="3200" dirty="0" smtClean="0"/>
          </a:p>
          <a:p>
            <a:endParaRPr lang="en-US" sz="3200" dirty="0" smtClean="0"/>
          </a:p>
          <a:p>
            <a:endParaRPr lang="en-US" sz="3200" dirty="0" smtClean="0"/>
          </a:p>
          <a:p>
            <a:endParaRPr lang="en-US" sz="3200" dirty="0" smtClean="0"/>
          </a:p>
          <a:p>
            <a:endParaRPr lang="en-US" sz="3200" dirty="0" smtClean="0"/>
          </a:p>
          <a:p>
            <a:r>
              <a:rPr lang="en-US" sz="3200" dirty="0" smtClean="0"/>
              <a:t>If your goal is to improve your physical fitness level, would the FITT Principle be helpful to you? Why or why not?</a:t>
            </a:r>
            <a:endParaRPr lang="en-US" sz="2270"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61287" y="1679752"/>
            <a:ext cx="8832850" cy="189706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5 Components of Fitness</a:t>
            </a:r>
            <a:endParaRPr lang="en-US" b="1" dirty="0"/>
          </a:p>
        </p:txBody>
      </p:sp>
      <p:sp>
        <p:nvSpPr>
          <p:cNvPr id="3" name="Content Placeholder 2"/>
          <p:cNvSpPr>
            <a:spLocks noGrp="1"/>
          </p:cNvSpPr>
          <p:nvPr>
            <p:ph sz="quarter" idx="1"/>
          </p:nvPr>
        </p:nvSpPr>
        <p:spPr>
          <a:xfrm>
            <a:off x="304800" y="5110122"/>
            <a:ext cx="7833212" cy="1666953"/>
          </a:xfrm>
        </p:spPr>
        <p:txBody>
          <a:bodyPr>
            <a:normAutofit/>
          </a:bodyPr>
          <a:lstStyle/>
          <a:p>
            <a:pPr>
              <a:buNone/>
            </a:pPr>
            <a:r>
              <a:rPr lang="en-US" sz="2400" dirty="0" smtClean="0"/>
              <a:t>Which components of fitness do you think health experts recommend that children and adolescents get the most?</a:t>
            </a:r>
            <a:endParaRPr lang="en-US" sz="2400"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6" name="Picture 5"/>
          <p:cNvPicPr>
            <a:picLocks noChangeAspect="1"/>
          </p:cNvPicPr>
          <p:nvPr/>
        </p:nvPicPr>
        <p:blipFill>
          <a:blip r:embed="rId4"/>
          <a:stretch>
            <a:fillRect/>
          </a:stretch>
        </p:blipFill>
        <p:spPr>
          <a:xfrm>
            <a:off x="201752" y="1628732"/>
            <a:ext cx="8766302" cy="3381453"/>
          </a:xfrm>
          <a:prstGeom prst="rect">
            <a:avLst/>
          </a:prstGeom>
        </p:spPr>
      </p:pic>
      <p:sp>
        <p:nvSpPr>
          <p:cNvPr id="8" name="TextBox 7"/>
          <p:cNvSpPr txBox="1"/>
          <p:nvPr/>
        </p:nvSpPr>
        <p:spPr>
          <a:xfrm>
            <a:off x="3657600" y="6528808"/>
            <a:ext cx="3006502" cy="369332"/>
          </a:xfrm>
          <a:prstGeom prst="rect">
            <a:avLst/>
          </a:prstGeom>
          <a:noFill/>
        </p:spPr>
        <p:txBody>
          <a:bodyPr wrap="none" rtlCol="0">
            <a:spAutoFit/>
          </a:bodyPr>
          <a:lstStyle/>
          <a:p>
            <a:r>
              <a:rPr lang="en-US" i="1" dirty="0" smtClean="0"/>
              <a:t>Adapted from </a:t>
            </a:r>
            <a:r>
              <a:rPr lang="en-US" i="1" dirty="0" err="1" smtClean="0"/>
              <a:t>www.fitday.com</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Physical Activity Recommendations</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8" name="TextBox 7"/>
          <p:cNvSpPr txBox="1"/>
          <p:nvPr/>
        </p:nvSpPr>
        <p:spPr>
          <a:xfrm>
            <a:off x="6024030" y="6488668"/>
            <a:ext cx="1745112" cy="369332"/>
          </a:xfrm>
          <a:prstGeom prst="rect">
            <a:avLst/>
          </a:prstGeom>
          <a:noFill/>
        </p:spPr>
        <p:txBody>
          <a:bodyPr wrap="none" rtlCol="0">
            <a:spAutoFit/>
          </a:bodyPr>
          <a:lstStyle/>
          <a:p>
            <a:r>
              <a:rPr lang="en-US" b="1" i="1" dirty="0" smtClean="0"/>
              <a:t>Source: </a:t>
            </a:r>
            <a:r>
              <a:rPr lang="en-US" b="1" i="1" dirty="0" err="1" smtClean="0"/>
              <a:t>CDC.gov</a:t>
            </a:r>
            <a:endParaRPr lang="en-US" b="1" i="1" dirty="0"/>
          </a:p>
        </p:txBody>
      </p:sp>
      <p:pic>
        <p:nvPicPr>
          <p:cNvPr id="9" name="Picture 8"/>
          <p:cNvPicPr>
            <a:picLocks noChangeAspect="1"/>
          </p:cNvPicPr>
          <p:nvPr/>
        </p:nvPicPr>
        <p:blipFill>
          <a:blip r:embed="rId4"/>
          <a:stretch>
            <a:fillRect/>
          </a:stretch>
        </p:blipFill>
        <p:spPr>
          <a:xfrm>
            <a:off x="933449" y="2057400"/>
            <a:ext cx="6128543" cy="4471408"/>
          </a:xfrm>
          <a:prstGeom prst="rect">
            <a:avLst/>
          </a:prstGeom>
        </p:spPr>
      </p:pic>
      <p:sp>
        <p:nvSpPr>
          <p:cNvPr id="10" name="TextBox 9"/>
          <p:cNvSpPr txBox="1"/>
          <p:nvPr/>
        </p:nvSpPr>
        <p:spPr>
          <a:xfrm>
            <a:off x="612648" y="1534180"/>
            <a:ext cx="5411382" cy="523220"/>
          </a:xfrm>
          <a:prstGeom prst="rect">
            <a:avLst/>
          </a:prstGeom>
          <a:noFill/>
        </p:spPr>
        <p:txBody>
          <a:bodyPr wrap="none" rtlCol="0">
            <a:spAutoFit/>
          </a:bodyPr>
          <a:lstStyle/>
          <a:p>
            <a:r>
              <a:rPr lang="en-US" sz="2800" b="1" dirty="0" smtClean="0"/>
              <a:t>Children &amp; Adolescents should get:</a:t>
            </a:r>
            <a:endParaRPr lang="en-US" sz="2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636</TotalTime>
  <Words>1312</Words>
  <Application>Microsoft Macintosh PowerPoint</Application>
  <PresentationFormat>On-screen Show (4:3)</PresentationFormat>
  <Paragraphs>88</Paragraphs>
  <Slides>11</Slides>
  <Notes>11</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11</vt:i4>
      </vt:variant>
    </vt:vector>
  </HeadingPairs>
  <TitlesOfParts>
    <vt:vector size="13" baseType="lpstr">
      <vt:lpstr>Median</vt:lpstr>
      <vt:lpstr>???</vt:lpstr>
      <vt:lpstr>Lesson 2.7: Exercise</vt:lpstr>
      <vt:lpstr>Do Now</vt:lpstr>
      <vt:lpstr>Liz’s Story</vt:lpstr>
      <vt:lpstr>Post-Reading Questions:</vt:lpstr>
      <vt:lpstr>Benefits of Physical Activity: </vt:lpstr>
      <vt:lpstr>Discuss:</vt:lpstr>
      <vt:lpstr>The FITT Principle</vt:lpstr>
      <vt:lpstr>The 5 Components of Fitness</vt:lpstr>
      <vt:lpstr>Physical Activity Recommendations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51</cp:revision>
  <dcterms:created xsi:type="dcterms:W3CDTF">2013-12-04T01:32:06Z</dcterms:created>
  <dcterms:modified xsi:type="dcterms:W3CDTF">2013-12-04T02:45:50Z</dcterms:modified>
</cp:coreProperties>
</file>