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58" r:id="rId4"/>
    <p:sldId id="259" r:id="rId5"/>
    <p:sldId id="268" r:id="rId6"/>
    <p:sldId id="269" r:id="rId7"/>
    <p:sldId id="264" r:id="rId8"/>
    <p:sldId id="262" r:id="rId9"/>
    <p:sldId id="261" r:id="rId10"/>
    <p:sldId id="270" r:id="rId11"/>
    <p:sldId id="271" r:id="rId12"/>
    <p:sldId id="266"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provides a</a:t>
            </a:r>
            <a:r>
              <a:rPr lang="en-US" baseline="0" dirty="0" smtClean="0"/>
              <a:t> breakdown of the food label, an often misunderstood and underutilized tool for health literacy, by focusing on four components of the label: serving size, calories, percent daily values, and ingredient lists. Students will warm up by guessing how many calories are contained in some common foods and burned during activities. They will complete a short reading and/or thinking activity for each of the four components of the label. They will practice putting all these parts together in the practice assessment at the end and complete more analysis of labels for homework.</a:t>
            </a:r>
            <a:endParaRPr lang="en-US" dirty="0" smtClean="0"/>
          </a:p>
          <a:p>
            <a:endParaRPr lang="en-US" dirty="0" smtClean="0"/>
          </a:p>
          <a:p>
            <a:endParaRPr lang="en-US" dirty="0" smtClean="0"/>
          </a:p>
          <a:p>
            <a:r>
              <a:rPr lang="en-US" dirty="0" smtClean="0"/>
              <a:t>Image Source:</a:t>
            </a:r>
            <a:r>
              <a:rPr lang="en-US" baseline="0" dirty="0" smtClean="0"/>
              <a:t> https://www.healthtap.com/user_questions/891769-the-nutrition-facts-on-a-food-has-carbs-and-then-sugar-do-they-mean-the-simple-sugars-aka-monosacharides-glucose-fructose-and-galactose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&amp; Answers: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What products do you think these ingredient lists are for? Coke, OJ </a:t>
            </a:r>
          </a:p>
          <a:p>
            <a:r>
              <a:rPr lang="en-US" sz="1200" kern="1200" dirty="0" smtClean="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What ingredients are present in these products in the largest quantity? Carbonated water, filtered water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3. Are there any ingredients that you’ve never seen in real life before? List them here: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4. Would you recommend either of these products to a friend who is trying to maintain a nutritious diet? Why/why not?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5. Which of these products do you think is the healthier choice? Why?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6. Where might your find nutrition information for foods without labels (produce, fast foods)? (can</a:t>
            </a:r>
            <a:r>
              <a:rPr lang="en-US" sz="1200" kern="1200" baseline="0" dirty="0" smtClean="0">
                <a:solidFill>
                  <a:schemeClr val="tx1"/>
                </a:solidFill>
                <a:latin typeface="+mn-lt"/>
                <a:ea typeface="+mn-ea"/>
                <a:cs typeface="+mn-cs"/>
              </a:rPr>
              <a:t> ask at store/restaurant, can go online)</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&amp; Answers:</a:t>
            </a:r>
          </a:p>
          <a:p>
            <a:pPr lvl="0"/>
            <a:r>
              <a:rPr lang="en-US" sz="1200" kern="1200" dirty="0" smtClean="0">
                <a:solidFill>
                  <a:schemeClr val="tx1"/>
                </a:solidFill>
                <a:latin typeface="+mn-lt"/>
                <a:ea typeface="+mn-ea"/>
                <a:cs typeface="+mn-cs"/>
              </a:rPr>
              <a:t> Which of the snack choices is the best source of Vitamin C?  Apple</a:t>
            </a:r>
          </a:p>
          <a:p>
            <a:pPr lvl="0"/>
            <a:r>
              <a:rPr lang="en-US" sz="1200" kern="1200" dirty="0" smtClean="0">
                <a:solidFill>
                  <a:schemeClr val="tx1"/>
                </a:solidFill>
                <a:latin typeface="+mn-lt"/>
                <a:ea typeface="+mn-ea"/>
                <a:cs typeface="+mn-cs"/>
              </a:rPr>
              <a:t> Which of the snacks would you choose to help regulate your digestion? Why? Apple (fiber)</a:t>
            </a:r>
          </a:p>
          <a:p>
            <a:pPr lvl="0"/>
            <a:r>
              <a:rPr lang="en-US" sz="1200" kern="1200" dirty="0" smtClean="0">
                <a:solidFill>
                  <a:schemeClr val="tx1"/>
                </a:solidFill>
                <a:latin typeface="+mn-lt"/>
                <a:ea typeface="+mn-ea"/>
                <a:cs typeface="+mn-cs"/>
              </a:rPr>
              <a:t>Which of the snacks would provide you with the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highest amount of energy for working out? Why? Chewy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a:t>
            </a:r>
          </a:p>
          <a:p>
            <a:pPr lvl="0"/>
            <a:r>
              <a:rPr lang="en-US" sz="1200" kern="1200" dirty="0" smtClean="0">
                <a:solidFill>
                  <a:schemeClr val="tx1"/>
                </a:solidFill>
                <a:latin typeface="+mn-lt"/>
                <a:ea typeface="+mn-ea"/>
                <a:cs typeface="+mn-cs"/>
              </a:rPr>
              <a:t> Which of the snacks would provide with the most muscle building power? Why? </a:t>
            </a:r>
            <a:r>
              <a:rPr lang="en-US" sz="1200" kern="1200" dirty="0" err="1" smtClean="0">
                <a:solidFill>
                  <a:schemeClr val="tx1"/>
                </a:solidFill>
                <a:latin typeface="+mn-lt"/>
                <a:ea typeface="+mn-ea"/>
                <a:cs typeface="+mn-cs"/>
              </a:rPr>
              <a:t>Cheetos</a:t>
            </a:r>
            <a:r>
              <a:rPr lang="en-US" sz="1200" kern="1200" dirty="0" smtClean="0">
                <a:solidFill>
                  <a:schemeClr val="tx1"/>
                </a:solidFill>
                <a:latin typeface="+mn-lt"/>
                <a:ea typeface="+mn-ea"/>
                <a:cs typeface="+mn-cs"/>
              </a:rPr>
              <a:t> (protein)</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Order the snacks from least likely to give you high blood pressure, to most likely to give you high blood pressure. </a:t>
            </a:r>
            <a:r>
              <a:rPr lang="en-US" sz="1200" b="1"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Cheetos</a:t>
            </a:r>
            <a:r>
              <a:rPr lang="en-US" sz="1200" b="0" kern="1200" dirty="0" smtClean="0">
                <a:solidFill>
                  <a:schemeClr val="tx1"/>
                </a:solidFill>
                <a:latin typeface="+mn-lt"/>
                <a:ea typeface="+mn-ea"/>
                <a:cs typeface="+mn-cs"/>
              </a:rPr>
              <a:t>, Chewy, apple (sodium)</a:t>
            </a:r>
          </a:p>
          <a:p>
            <a:r>
              <a:rPr lang="en-US" sz="1200" kern="1200" dirty="0" smtClean="0">
                <a:solidFill>
                  <a:schemeClr val="tx1"/>
                </a:solidFill>
                <a:latin typeface="+mn-lt"/>
                <a:ea typeface="+mn-ea"/>
                <a:cs typeface="+mn-cs"/>
              </a:rPr>
              <a:t> Which of the snacks would you recommend to a friend who is trying to adhere to a nutritious diet? Why? Apple (fiber, slow release</a:t>
            </a:r>
            <a:r>
              <a:rPr lang="en-US" sz="1200" kern="1200" baseline="0" dirty="0" smtClean="0">
                <a:solidFill>
                  <a:schemeClr val="tx1"/>
                </a:solidFill>
                <a:latin typeface="+mn-lt"/>
                <a:ea typeface="+mn-ea"/>
                <a:cs typeface="+mn-cs"/>
              </a:rPr>
              <a:t> of blood sugar, vitamins, few calories, etc.)</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&amp; Answers:</a:t>
            </a:r>
          </a:p>
          <a:p>
            <a:pPr lvl="0"/>
            <a:r>
              <a:rPr lang="en-US" sz="1200" kern="1200" dirty="0" smtClean="0">
                <a:solidFill>
                  <a:schemeClr val="tx1"/>
                </a:solidFill>
                <a:latin typeface="+mn-lt"/>
                <a:ea typeface="+mn-ea"/>
                <a:cs typeface="+mn-cs"/>
              </a:rPr>
              <a:t>For labels 1 and 2, how many cups are equal to one serving? ½</a:t>
            </a:r>
            <a:r>
              <a:rPr lang="en-US" sz="1200" kern="1200" baseline="0" dirty="0" smtClean="0">
                <a:solidFill>
                  <a:schemeClr val="tx1"/>
                </a:solidFill>
                <a:latin typeface="+mn-lt"/>
                <a:ea typeface="+mn-ea"/>
                <a:cs typeface="+mn-cs"/>
              </a:rPr>
              <a:t> cup, 1 cup</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many calories would be in 1 cup of food according to label 1? 400</a:t>
            </a:r>
          </a:p>
          <a:p>
            <a:pPr lvl="0"/>
            <a:r>
              <a:rPr lang="en-US" sz="1200" kern="1200" dirty="0" smtClean="0">
                <a:solidFill>
                  <a:schemeClr val="tx1"/>
                </a:solidFill>
                <a:latin typeface="+mn-lt"/>
                <a:ea typeface="+mn-ea"/>
                <a:cs typeface="+mn-cs"/>
              </a:rPr>
              <a:t>According to each label, one serving provides what percent of recommended total fat intake for a person eating a 2,000 calorie diet? 22%,</a:t>
            </a:r>
            <a:r>
              <a:rPr lang="en-US" sz="1200" kern="1200" baseline="0" dirty="0" smtClean="0">
                <a:solidFill>
                  <a:schemeClr val="tx1"/>
                </a:solidFill>
                <a:latin typeface="+mn-lt"/>
                <a:ea typeface="+mn-ea"/>
                <a:cs typeface="+mn-cs"/>
              </a:rPr>
              <a:t> 3%, 41%</a:t>
            </a:r>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Which type of food (#1, #2, or #3) provides the highest percent of daily value for each of the following?  Vitamin A? #3 Fiber? #2 Cholesterol? #3 Sugar? #1</a:t>
            </a:r>
          </a:p>
          <a:p>
            <a:pPr lvl="0"/>
            <a:r>
              <a:rPr lang="en-US" sz="1200" kern="1200" dirty="0" smtClean="0">
                <a:solidFill>
                  <a:schemeClr val="tx1"/>
                </a:solidFill>
                <a:latin typeface="+mn-lt"/>
                <a:ea typeface="+mn-ea"/>
                <a:cs typeface="+mn-cs"/>
              </a:rPr>
              <a:t>Order the foods from lowest to highest, respectively. Total Fat? 2,1,3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Total </a:t>
            </a:r>
            <a:r>
              <a:rPr lang="en-US" sz="1200" kern="1200" dirty="0" err="1" smtClean="0">
                <a:solidFill>
                  <a:schemeClr val="tx1"/>
                </a:solidFill>
                <a:latin typeface="+mn-lt"/>
                <a:ea typeface="+mn-ea"/>
                <a:cs typeface="+mn-cs"/>
              </a:rPr>
              <a:t>Carb</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1,2,3 </a:t>
            </a:r>
            <a:r>
              <a:rPr lang="en-US" sz="1200" kern="1200" dirty="0" smtClean="0">
                <a:solidFill>
                  <a:schemeClr val="tx1"/>
                </a:solidFill>
                <a:latin typeface="+mn-lt"/>
                <a:ea typeface="+mn-ea"/>
                <a:cs typeface="+mn-cs"/>
              </a:rPr>
              <a:t> Sugar? 2=3, 1 Sodium? 1,2,3</a:t>
            </a:r>
          </a:p>
          <a:p>
            <a:r>
              <a:rPr lang="en-US" sz="1200" kern="1200" dirty="0" smtClean="0">
                <a:solidFill>
                  <a:schemeClr val="tx1"/>
                </a:solidFill>
                <a:latin typeface="+mn-lt"/>
                <a:ea typeface="+mn-ea"/>
                <a:cs typeface="+mn-cs"/>
              </a:rPr>
              <a:t>Keeping in mind all of the information on the food label, order the foods from healthiest to least healthy.</a:t>
            </a:r>
            <a:r>
              <a:rPr lang="en-US" sz="1200" kern="1200" baseline="0" dirty="0" smtClean="0">
                <a:solidFill>
                  <a:schemeClr val="tx1"/>
                </a:solidFill>
                <a:latin typeface="+mn-lt"/>
                <a:ea typeface="+mn-ea"/>
                <a:cs typeface="+mn-cs"/>
              </a:rPr>
              <a:t> #2, #1, #3</a:t>
            </a:r>
            <a:endParaRPr lang="en-US" sz="1200" kern="1200" dirty="0" smtClean="0">
              <a:solidFill>
                <a:schemeClr val="tx1"/>
              </a:solidFill>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Answers: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110;  </a:t>
            </a:r>
            <a:r>
              <a:rPr lang="en-US" sz="1200" kern="1200" baseline="0" dirty="0" smtClean="0">
                <a:solidFill>
                  <a:schemeClr val="tx1"/>
                </a:solidFill>
                <a:latin typeface="+mn-lt"/>
                <a:ea typeface="+mn-ea"/>
                <a:cs typeface="+mn-cs"/>
              </a:rPr>
              <a:t> 2.</a:t>
            </a:r>
            <a:r>
              <a:rPr lang="en-US" sz="1200" kern="1200" dirty="0" smtClean="0">
                <a:solidFill>
                  <a:schemeClr val="tx1"/>
                </a:solidFill>
                <a:latin typeface="+mn-lt"/>
                <a:ea typeface="+mn-ea"/>
                <a:cs typeface="+mn-cs"/>
              </a:rPr>
              <a:t> 375;  </a:t>
            </a:r>
            <a:r>
              <a:rPr lang="en-US" sz="1200" kern="1200" baseline="0" dirty="0" smtClean="0">
                <a:solidFill>
                  <a:schemeClr val="tx1"/>
                </a:solidFill>
                <a:latin typeface="+mn-lt"/>
                <a:ea typeface="+mn-ea"/>
                <a:cs typeface="+mn-cs"/>
              </a:rPr>
              <a:t> 3.</a:t>
            </a:r>
            <a:r>
              <a:rPr lang="en-US" sz="1200" kern="1200" dirty="0" smtClean="0">
                <a:solidFill>
                  <a:schemeClr val="tx1"/>
                </a:solidFill>
                <a:latin typeface="+mn-lt"/>
                <a:ea typeface="+mn-ea"/>
                <a:cs typeface="+mn-cs"/>
              </a:rPr>
              <a:t> 200;</a:t>
            </a:r>
            <a:r>
              <a:rPr lang="en-US" sz="1200" kern="1200" baseline="0" dirty="0" smtClean="0">
                <a:solidFill>
                  <a:schemeClr val="tx1"/>
                </a:solidFill>
                <a:latin typeface="+mn-lt"/>
                <a:ea typeface="+mn-ea"/>
                <a:cs typeface="+mn-cs"/>
              </a:rPr>
              <a:t>   4.</a:t>
            </a:r>
            <a:r>
              <a:rPr lang="en-US" sz="1200" kern="1200" dirty="0" smtClean="0">
                <a:solidFill>
                  <a:schemeClr val="tx1"/>
                </a:solidFill>
                <a:latin typeface="+mn-lt"/>
                <a:ea typeface="+mn-ea"/>
                <a:cs typeface="+mn-cs"/>
              </a:rPr>
              <a:t> 40</a:t>
            </a:r>
            <a:r>
              <a:rPr lang="en-US" sz="1200" kern="1200" baseline="0" dirty="0" smtClean="0">
                <a:solidFill>
                  <a:schemeClr val="tx1"/>
                </a:solidFill>
                <a:latin typeface="+mn-lt"/>
                <a:ea typeface="+mn-ea"/>
                <a:cs typeface="+mn-cs"/>
              </a:rPr>
              <a:t>;   5.</a:t>
            </a:r>
            <a:r>
              <a:rPr lang="en-US" sz="1200" kern="1200" dirty="0" smtClean="0">
                <a:solidFill>
                  <a:schemeClr val="tx1"/>
                </a:solidFill>
                <a:latin typeface="+mn-lt"/>
                <a:ea typeface="+mn-ea"/>
                <a:cs typeface="+mn-cs"/>
              </a:rPr>
              <a:t> 230;</a:t>
            </a:r>
            <a:r>
              <a:rPr lang="en-US" sz="1200" kern="1200" baseline="0" dirty="0" smtClean="0">
                <a:solidFill>
                  <a:schemeClr val="tx1"/>
                </a:solidFill>
                <a:latin typeface="+mn-lt"/>
                <a:ea typeface="+mn-ea"/>
                <a:cs typeface="+mn-cs"/>
              </a:rPr>
              <a:t>   6.</a:t>
            </a:r>
            <a:r>
              <a:rPr lang="en-US" sz="1200" kern="1200" dirty="0" smtClean="0">
                <a:solidFill>
                  <a:schemeClr val="tx1"/>
                </a:solidFill>
                <a:latin typeface="+mn-lt"/>
                <a:ea typeface="+mn-ea"/>
                <a:cs typeface="+mn-cs"/>
              </a:rPr>
              <a:t> 125;  </a:t>
            </a:r>
            <a:r>
              <a:rPr lang="en-US" sz="1200" kern="1200" baseline="0" dirty="0" smtClean="0">
                <a:solidFill>
                  <a:schemeClr val="tx1"/>
                </a:solidFill>
                <a:latin typeface="+mn-lt"/>
                <a:ea typeface="+mn-ea"/>
                <a:cs typeface="+mn-cs"/>
              </a:rPr>
              <a:t> 7. </a:t>
            </a:r>
            <a:r>
              <a:rPr lang="en-US" sz="1200" kern="1200" dirty="0" smtClean="0">
                <a:solidFill>
                  <a:schemeClr val="tx1"/>
                </a:solidFill>
                <a:latin typeface="+mn-lt"/>
                <a:ea typeface="+mn-ea"/>
                <a:cs typeface="+mn-cs"/>
              </a:rPr>
              <a:t>90;  </a:t>
            </a:r>
            <a:r>
              <a:rPr lang="en-US" sz="1200" kern="1200" baseline="0" dirty="0" smtClean="0">
                <a:solidFill>
                  <a:schemeClr val="tx1"/>
                </a:solidFill>
                <a:latin typeface="+mn-lt"/>
                <a:ea typeface="+mn-ea"/>
                <a:cs typeface="+mn-cs"/>
              </a:rPr>
              <a:t> 8.</a:t>
            </a:r>
            <a:r>
              <a:rPr lang="en-US" sz="1200" kern="1200" dirty="0" smtClean="0">
                <a:solidFill>
                  <a:schemeClr val="tx1"/>
                </a:solidFill>
                <a:latin typeface="+mn-lt"/>
                <a:ea typeface="+mn-ea"/>
                <a:cs typeface="+mn-cs"/>
              </a:rPr>
              <a:t> 2</a:t>
            </a:r>
            <a:r>
              <a:rPr lang="en-US" sz="1200" kern="1200" baseline="0" dirty="0" smtClean="0">
                <a:solidFill>
                  <a:schemeClr val="tx1"/>
                </a:solidFill>
                <a:latin typeface="+mn-lt"/>
                <a:ea typeface="+mn-ea"/>
                <a:cs typeface="+mn-cs"/>
              </a:rPr>
              <a:t>   </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2000 calories; emphasize that this is the AVERAGE,</a:t>
            </a:r>
            <a:r>
              <a:rPr lang="en-US" sz="1200" kern="1200" baseline="0" dirty="0" smtClean="0">
                <a:solidFill>
                  <a:schemeClr val="tx1"/>
                </a:solidFill>
                <a:latin typeface="+mn-lt"/>
                <a:ea typeface="+mn-ea"/>
                <a:cs typeface="+mn-cs"/>
              </a:rPr>
              <a:t> so that means the majority will need more or less depending on age, body size, and activity level)</a:t>
            </a:r>
            <a:endParaRPr lang="en-US" sz="1200" kern="1200" dirty="0" smtClean="0">
              <a:solidFill>
                <a:schemeClr val="tx1"/>
              </a:solidFill>
              <a:latin typeface="+mn-lt"/>
              <a:ea typeface="+mn-ea"/>
              <a:cs typeface="+mn-cs"/>
            </a:endParaRPr>
          </a:p>
          <a:p>
            <a:endParaRPr lang="en-US" dirty="0" smtClean="0"/>
          </a:p>
          <a:p>
            <a:endParaRPr lang="en-US" dirty="0" smtClean="0"/>
          </a:p>
          <a:p>
            <a:r>
              <a:rPr lang="en-US" dirty="0" smtClean="0"/>
              <a:t>Image source: http://</a:t>
            </a:r>
            <a:r>
              <a:rPr lang="en-US" dirty="0" err="1" smtClean="0"/>
              <a:t>eofdreams.com/apple.html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Tap into students’ background knowledge here. Also, connect to the 3 classes of nutrients. Have them identify where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 fats, and proteins are located.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What is the size of 1 serving of dry cereal? ½</a:t>
            </a:r>
            <a:r>
              <a:rPr lang="en-US" sz="1200" kern="1200" baseline="0" dirty="0" smtClean="0">
                <a:solidFill>
                  <a:schemeClr val="tx1"/>
                </a:solidFill>
                <a:latin typeface="+mn-lt"/>
                <a:ea typeface="+mn-ea"/>
                <a:cs typeface="+mn-cs"/>
              </a:rPr>
              <a:t> cup (billiard ball)</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is the size of 1 serving of bread? 1 oz</a:t>
            </a:r>
            <a:r>
              <a:rPr lang="en-US" sz="1200" kern="1200" baseline="0" dirty="0" smtClean="0">
                <a:solidFill>
                  <a:schemeClr val="tx1"/>
                </a:solidFill>
                <a:latin typeface="+mn-lt"/>
                <a:ea typeface="+mn-ea"/>
                <a:cs typeface="+mn-cs"/>
              </a:rPr>
              <a:t> (1 small slice, index card) </a:t>
            </a:r>
            <a:r>
              <a:rPr lang="en-US" sz="1200" kern="1200" dirty="0" smtClean="0">
                <a:solidFill>
                  <a:schemeClr val="tx1"/>
                </a:solidFill>
                <a:latin typeface="+mn-lt"/>
                <a:ea typeface="+mn-ea"/>
                <a:cs typeface="+mn-cs"/>
              </a:rPr>
              <a:t>About how many servings of bread are in a typical sandwich? 2</a:t>
            </a:r>
          </a:p>
          <a:p>
            <a:pPr lvl="0"/>
            <a:r>
              <a:rPr lang="en-US" sz="1200" kern="1200" dirty="0" smtClean="0">
                <a:solidFill>
                  <a:schemeClr val="tx1"/>
                </a:solidFill>
                <a:latin typeface="+mn-lt"/>
                <a:ea typeface="+mn-ea"/>
                <a:cs typeface="+mn-cs"/>
              </a:rPr>
              <a:t>How much is 1 serving of raw fruit? ½ cup (billiard ball)</a:t>
            </a:r>
          </a:p>
          <a:p>
            <a:pPr lvl="0"/>
            <a:r>
              <a:rPr lang="en-US" sz="1200" kern="1200" dirty="0" smtClean="0">
                <a:solidFill>
                  <a:schemeClr val="tx1"/>
                </a:solidFill>
                <a:latin typeface="+mn-lt"/>
                <a:ea typeface="+mn-ea"/>
                <a:cs typeface="+mn-cs"/>
              </a:rPr>
              <a:t>What is the size of 1 serving of juice? 6</a:t>
            </a:r>
            <a:r>
              <a:rPr lang="en-US" sz="1200" kern="1200" baseline="0" dirty="0" smtClean="0">
                <a:solidFill>
                  <a:schemeClr val="tx1"/>
                </a:solidFill>
                <a:latin typeface="+mn-lt"/>
                <a:ea typeface="+mn-ea"/>
                <a:cs typeface="+mn-cs"/>
              </a:rPr>
              <a:t> oz (hockey puck)</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much is 1 serving of raw vegetables? 1 cup (fist)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much is 1 serving of cooked vegetables?1/2 cup (</a:t>
            </a:r>
            <a:r>
              <a:rPr lang="en-US" sz="1200" kern="1200" dirty="0" err="1" smtClean="0">
                <a:solidFill>
                  <a:schemeClr val="tx1"/>
                </a:solidFill>
                <a:latin typeface="+mn-lt"/>
                <a:ea typeface="+mn-ea"/>
                <a:cs typeface="+mn-cs"/>
              </a:rPr>
              <a:t>billard</a:t>
            </a:r>
            <a:r>
              <a:rPr lang="en-US" sz="1200" kern="1200" dirty="0" smtClean="0">
                <a:solidFill>
                  <a:schemeClr val="tx1"/>
                </a:solidFill>
                <a:latin typeface="+mn-lt"/>
                <a:ea typeface="+mn-ea"/>
                <a:cs typeface="+mn-cs"/>
              </a:rPr>
              <a:t> ball) </a:t>
            </a:r>
          </a:p>
          <a:p>
            <a:pPr lvl="0"/>
            <a:r>
              <a:rPr lang="en-US" sz="1200" kern="1200" dirty="0" smtClean="0">
                <a:solidFill>
                  <a:schemeClr val="tx1"/>
                </a:solidFill>
                <a:latin typeface="+mn-lt"/>
                <a:ea typeface="+mn-ea"/>
                <a:cs typeface="+mn-cs"/>
              </a:rPr>
              <a:t>What is the size of 1 serving of meat? 3 oz (deck of cards)  How many servings of meat are in a typical hamburger? 2</a:t>
            </a:r>
          </a:p>
          <a:p>
            <a:pPr lvl="0"/>
            <a:r>
              <a:rPr lang="en-US" sz="1200" kern="1200" dirty="0" smtClean="0">
                <a:solidFill>
                  <a:schemeClr val="tx1"/>
                </a:solidFill>
                <a:latin typeface="+mn-lt"/>
                <a:ea typeface="+mn-ea"/>
                <a:cs typeface="+mn-cs"/>
              </a:rPr>
              <a:t>What is the maximum amount of milk a person should drink in 1 day, in cups? 3</a:t>
            </a:r>
            <a:r>
              <a:rPr lang="en-US" sz="1200" kern="1200" baseline="0" dirty="0" smtClean="0">
                <a:solidFill>
                  <a:schemeClr val="tx1"/>
                </a:solidFill>
                <a:latin typeface="+mn-lt"/>
                <a:ea typeface="+mn-ea"/>
                <a:cs typeface="+mn-cs"/>
              </a:rPr>
              <a:t> cups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is the maximum amount of nuts a person should eat in 1 day, in tablespoons? 6</a:t>
            </a:r>
            <a:r>
              <a:rPr lang="en-US" sz="1200" kern="1200" baseline="0" dirty="0" smtClean="0">
                <a:solidFill>
                  <a:schemeClr val="tx1"/>
                </a:solidFill>
                <a:latin typeface="+mn-lt"/>
                <a:ea typeface="+mn-ea"/>
                <a:cs typeface="+mn-cs"/>
              </a:rPr>
              <a:t> tablespoons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r>
              <a:rPr lang="en-US" dirty="0" smtClean="0"/>
              <a:t>Image source:http://www.appforhealth.com/2012/09/perfect-portions/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2.3:</a:t>
            </a:r>
            <a:br>
              <a:rPr lang="en-US" dirty="0" smtClean="0"/>
            </a:br>
            <a:r>
              <a:rPr lang="en-US" dirty="0" smtClean="0"/>
              <a:t>Food Labels</a:t>
            </a:r>
            <a:endParaRPr lang="en-US" dirty="0"/>
          </a:p>
        </p:txBody>
      </p:sp>
      <p:sp>
        <p:nvSpPr>
          <p:cNvPr id="3" name="Subtitle 2"/>
          <p:cNvSpPr>
            <a:spLocks noGrp="1"/>
          </p:cNvSpPr>
          <p:nvPr>
            <p:ph type="subTitle" idx="1"/>
          </p:nvPr>
        </p:nvSpPr>
        <p:spPr/>
        <p:txBody>
          <a:bodyPr/>
          <a:lstStyle/>
          <a:p>
            <a:r>
              <a:rPr lang="en-US" dirty="0" smtClean="0"/>
              <a:t>Unit 2: Nutrition &amp; Fitness</a:t>
            </a:r>
            <a:endParaRPr lang="en-US" dirty="0"/>
          </a:p>
        </p:txBody>
      </p:sp>
      <p:pic>
        <p:nvPicPr>
          <p:cNvPr id="14338" name="Picture 2"/>
          <p:cNvPicPr>
            <a:picLocks noChangeAspect="1" noChangeArrowheads="1"/>
          </p:cNvPicPr>
          <p:nvPr/>
        </p:nvPicPr>
        <p:blipFill>
          <a:blip r:embed="rId3"/>
          <a:srcRect/>
          <a:stretch>
            <a:fillRect/>
          </a:stretch>
        </p:blipFill>
        <p:spPr bwMode="auto">
          <a:xfrm>
            <a:off x="4102479" y="762000"/>
            <a:ext cx="4279521"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PERCENT VALUES</a:t>
            </a:r>
            <a:endParaRPr lang="en-US" b="1" dirty="0"/>
          </a:p>
        </p:txBody>
      </p:sp>
      <p:sp>
        <p:nvSpPr>
          <p:cNvPr id="3" name="Content Placeholder 2"/>
          <p:cNvSpPr>
            <a:spLocks noGrp="1"/>
          </p:cNvSpPr>
          <p:nvPr>
            <p:ph sz="quarter" idx="1"/>
          </p:nvPr>
        </p:nvSpPr>
        <p:spPr>
          <a:xfrm>
            <a:off x="419099" y="1600200"/>
            <a:ext cx="8346947" cy="5257800"/>
          </a:xfrm>
        </p:spPr>
        <p:txBody>
          <a:bodyPr>
            <a:normAutofit fontScale="92500" lnSpcReduction="20000"/>
          </a:bodyPr>
          <a:lstStyle/>
          <a:p>
            <a:r>
              <a:rPr lang="en-US" dirty="0" smtClean="0"/>
              <a:t>based </a:t>
            </a:r>
            <a:r>
              <a:rPr lang="en-US" dirty="0" smtClean="0"/>
              <a:t>on a 2,000-calorie diet for healthy </a:t>
            </a:r>
            <a:r>
              <a:rPr lang="en-US" dirty="0" smtClean="0"/>
              <a:t>adults </a:t>
            </a:r>
          </a:p>
          <a:p>
            <a:r>
              <a:rPr lang="en-US" dirty="0" smtClean="0"/>
              <a:t>General guide:</a:t>
            </a:r>
          </a:p>
          <a:p>
            <a:pPr lvl="1"/>
            <a:r>
              <a:rPr lang="en-US" dirty="0" smtClean="0"/>
              <a:t>If </a:t>
            </a:r>
            <a:r>
              <a:rPr lang="en-US" dirty="0" smtClean="0"/>
              <a:t>a food has 5 percent or less of a nutrient, it's considered to be low in that </a:t>
            </a:r>
            <a:r>
              <a:rPr lang="en-US" dirty="0" smtClean="0"/>
              <a:t>nutrient.</a:t>
            </a:r>
            <a:endParaRPr lang="en-US" dirty="0" smtClean="0"/>
          </a:p>
          <a:p>
            <a:pPr lvl="1"/>
            <a:r>
              <a:rPr lang="en-US" dirty="0" smtClean="0"/>
              <a:t>If </a:t>
            </a:r>
            <a:r>
              <a:rPr lang="en-US" dirty="0" smtClean="0"/>
              <a:t>it has 20 percent or more, it's considered to be high in that nutrient</a:t>
            </a:r>
            <a:r>
              <a:rPr lang="en-US" dirty="0" smtClean="0"/>
              <a:t>. </a:t>
            </a:r>
          </a:p>
          <a:p>
            <a:r>
              <a:rPr lang="en-US" dirty="0" smtClean="0"/>
              <a:t>FDA </a:t>
            </a:r>
            <a:r>
              <a:rPr lang="en-US" dirty="0" smtClean="0"/>
              <a:t>has </a:t>
            </a:r>
            <a:r>
              <a:rPr lang="en-US" u="sng" dirty="0" smtClean="0"/>
              <a:t>not</a:t>
            </a:r>
            <a:r>
              <a:rPr lang="en-US" dirty="0" smtClean="0"/>
              <a:t> set a Daily Value for trans fat, and health experts recommend avoiding trans fat to lower your risk of cardiovascular disease.</a:t>
            </a:r>
            <a:r>
              <a:rPr lang="en-US" dirty="0" smtClean="0"/>
              <a:t> </a:t>
            </a:r>
          </a:p>
          <a:p>
            <a:r>
              <a:rPr lang="en-US" dirty="0" smtClean="0"/>
              <a:t>Similarly</a:t>
            </a:r>
            <a:r>
              <a:rPr lang="en-US" dirty="0" smtClean="0"/>
              <a:t>, there is no established Daily Value for sugar</a:t>
            </a:r>
            <a:r>
              <a:rPr lang="en-US" dirty="0" smtClean="0"/>
              <a:t>. </a:t>
            </a:r>
          </a:p>
          <a:p>
            <a:r>
              <a:rPr lang="en-US" dirty="0" smtClean="0"/>
              <a:t>Use Percent Values to </a:t>
            </a:r>
            <a:r>
              <a:rPr lang="en-US" dirty="0" smtClean="0"/>
              <a:t>choose foods high in vitamins, minerals and fiber — and to limit foods high in fat, cholesterol and sodium.</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a:t>
            </a:r>
            <a:r>
              <a:rPr lang="en-US" b="1" dirty="0" smtClean="0"/>
              <a:t>. INGREDIENTS</a:t>
            </a:r>
            <a:endParaRPr lang="en-US" b="1" dirty="0"/>
          </a:p>
        </p:txBody>
      </p:sp>
      <p:sp>
        <p:nvSpPr>
          <p:cNvPr id="3" name="Content Placeholder 2"/>
          <p:cNvSpPr>
            <a:spLocks noGrp="1"/>
          </p:cNvSpPr>
          <p:nvPr>
            <p:ph sz="quarter" idx="1"/>
          </p:nvPr>
        </p:nvSpPr>
        <p:spPr>
          <a:xfrm>
            <a:off x="419099" y="4185824"/>
            <a:ext cx="3086101" cy="614776"/>
          </a:xfrm>
        </p:spPr>
        <p:txBody>
          <a:bodyPr>
            <a:normAutofit/>
          </a:bodyPr>
          <a:lstStyle/>
          <a:p>
            <a:r>
              <a:rPr lang="en-US" b="1" dirty="0" smtClean="0"/>
              <a:t>Product #1</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612648" y="1600200"/>
            <a:ext cx="3425952" cy="2585624"/>
          </a:xfrm>
          <a:prstGeom prst="rect">
            <a:avLst/>
          </a:prstGeom>
        </p:spPr>
      </p:pic>
      <p:pic>
        <p:nvPicPr>
          <p:cNvPr id="6" name="Picture 5"/>
          <p:cNvPicPr>
            <a:picLocks noChangeAspect="1"/>
          </p:cNvPicPr>
          <p:nvPr/>
        </p:nvPicPr>
        <p:blipFill>
          <a:blip r:embed="rId5"/>
          <a:stretch>
            <a:fillRect/>
          </a:stretch>
        </p:blipFill>
        <p:spPr>
          <a:xfrm>
            <a:off x="5334000" y="1600199"/>
            <a:ext cx="3432046" cy="2583463"/>
          </a:xfrm>
          <a:prstGeom prst="rect">
            <a:avLst/>
          </a:prstGeom>
        </p:spPr>
      </p:pic>
      <p:sp>
        <p:nvSpPr>
          <p:cNvPr id="8" name="Content Placeholder 2"/>
          <p:cNvSpPr txBox="1">
            <a:spLocks/>
          </p:cNvSpPr>
          <p:nvPr/>
        </p:nvSpPr>
        <p:spPr>
          <a:xfrm>
            <a:off x="5334000" y="4338224"/>
            <a:ext cx="3086101" cy="614776"/>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uLnTx/>
                <a:uFillTx/>
                <a:latin typeface="+mn-lt"/>
                <a:ea typeface="+mn-ea"/>
                <a:cs typeface="+mn-cs"/>
              </a:rPr>
              <a:t>Product #2</a:t>
            </a: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304799" y="6190247"/>
            <a:ext cx="2728057" cy="609600"/>
          </a:xfrm>
        </p:spPr>
        <p:txBody>
          <a:bodyPr>
            <a:noAutofit/>
          </a:bodyPr>
          <a:lstStyle/>
          <a:p>
            <a:r>
              <a:rPr lang="en-US" sz="2000" dirty="0" smtClean="0"/>
              <a:t>Snack #1: </a:t>
            </a:r>
            <a:r>
              <a:rPr lang="en-US" sz="2000" dirty="0" err="1" smtClean="0"/>
              <a:t>Flamin</a:t>
            </a:r>
            <a:r>
              <a:rPr lang="en-US" sz="2000" dirty="0" smtClean="0"/>
              <a:t>’ Hot </a:t>
            </a:r>
            <a:r>
              <a:rPr lang="en-US" sz="2000" dirty="0" err="1" smtClean="0"/>
              <a:t>Cheetos</a:t>
            </a:r>
            <a:endParaRPr lang="en-US" sz="2000"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txBox="1">
            <a:spLocks/>
          </p:cNvSpPr>
          <p:nvPr/>
        </p:nvSpPr>
        <p:spPr>
          <a:xfrm>
            <a:off x="6019800" y="6190247"/>
            <a:ext cx="1901952" cy="609600"/>
          </a:xfrm>
          <a:prstGeom prst="rect">
            <a:avLst/>
          </a:prstGeom>
        </p:spPr>
        <p:txBody>
          <a:bodyPr vert="horz">
            <a:normAutofit fontScale="700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Snack #3: Apple</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375152" y="6190247"/>
            <a:ext cx="2605943" cy="6096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Snack #2: Chewy Granola Bar</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p:cNvPicPr>
            <a:picLocks noChangeAspect="1"/>
          </p:cNvPicPr>
          <p:nvPr/>
        </p:nvPicPr>
        <p:blipFill>
          <a:blip r:embed="rId4"/>
          <a:stretch>
            <a:fillRect/>
          </a:stretch>
        </p:blipFill>
        <p:spPr>
          <a:xfrm>
            <a:off x="304799" y="1966158"/>
            <a:ext cx="2728057" cy="4224089"/>
          </a:xfrm>
          <a:prstGeom prst="rect">
            <a:avLst/>
          </a:prstGeom>
        </p:spPr>
      </p:pic>
      <p:pic>
        <p:nvPicPr>
          <p:cNvPr id="9" name="Picture 8"/>
          <p:cNvPicPr>
            <a:picLocks noChangeAspect="1"/>
          </p:cNvPicPr>
          <p:nvPr/>
        </p:nvPicPr>
        <p:blipFill>
          <a:blip r:embed="rId5"/>
          <a:stretch>
            <a:fillRect/>
          </a:stretch>
        </p:blipFill>
        <p:spPr>
          <a:xfrm>
            <a:off x="3375152" y="1684089"/>
            <a:ext cx="2263648" cy="4527296"/>
          </a:xfrm>
          <a:prstGeom prst="rect">
            <a:avLst/>
          </a:prstGeom>
        </p:spPr>
      </p:pic>
      <p:pic>
        <p:nvPicPr>
          <p:cNvPr id="10" name="Picture 9"/>
          <p:cNvPicPr>
            <a:picLocks noChangeAspect="1"/>
          </p:cNvPicPr>
          <p:nvPr/>
        </p:nvPicPr>
        <p:blipFill>
          <a:blip r:embed="rId6"/>
          <a:stretch>
            <a:fillRect/>
          </a:stretch>
        </p:blipFill>
        <p:spPr>
          <a:xfrm>
            <a:off x="5830761" y="1966158"/>
            <a:ext cx="2245087" cy="42240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304799" y="6190247"/>
            <a:ext cx="2728057" cy="609600"/>
          </a:xfrm>
        </p:spPr>
        <p:txBody>
          <a:bodyPr>
            <a:noAutofit/>
          </a:bodyPr>
          <a:lstStyle/>
          <a:p>
            <a:r>
              <a:rPr lang="en-US" sz="2000" dirty="0" smtClean="0"/>
              <a:t>LABEL #1</a:t>
            </a:r>
            <a:endParaRPr lang="en-US" sz="2000" dirty="0"/>
          </a:p>
        </p:txBody>
      </p:sp>
      <p:sp>
        <p:nvSpPr>
          <p:cNvPr id="5" name="Content Placeholder 2"/>
          <p:cNvSpPr txBox="1">
            <a:spLocks/>
          </p:cNvSpPr>
          <p:nvPr/>
        </p:nvSpPr>
        <p:spPr>
          <a:xfrm>
            <a:off x="6019800" y="6190247"/>
            <a:ext cx="1901952" cy="6096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LABEL #3</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375152" y="6190247"/>
            <a:ext cx="2605943" cy="6096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000" dirty="0" smtClean="0"/>
              <a:t>LABEL #2</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p:cNvPicPr>
            <a:picLocks noChangeAspect="1"/>
          </p:cNvPicPr>
          <p:nvPr/>
        </p:nvPicPr>
        <p:blipFill>
          <a:blip r:embed="rId3"/>
          <a:stretch>
            <a:fillRect/>
          </a:stretch>
        </p:blipFill>
        <p:spPr>
          <a:xfrm>
            <a:off x="8001000" y="5905563"/>
            <a:ext cx="765048" cy="780987"/>
          </a:xfrm>
          <a:prstGeom prst="rect">
            <a:avLst/>
          </a:prstGeom>
        </p:spPr>
      </p:pic>
      <p:pic>
        <p:nvPicPr>
          <p:cNvPr id="12" name="Picture 11"/>
          <p:cNvPicPr>
            <a:picLocks noChangeAspect="1"/>
          </p:cNvPicPr>
          <p:nvPr/>
        </p:nvPicPr>
        <p:blipFill>
          <a:blip r:embed="rId4"/>
          <a:stretch>
            <a:fillRect/>
          </a:stretch>
        </p:blipFill>
        <p:spPr>
          <a:xfrm>
            <a:off x="304798" y="1473199"/>
            <a:ext cx="1981201" cy="4730309"/>
          </a:xfrm>
          <a:prstGeom prst="rect">
            <a:avLst/>
          </a:prstGeom>
        </p:spPr>
      </p:pic>
      <p:pic>
        <p:nvPicPr>
          <p:cNvPr id="13" name="Picture 12"/>
          <p:cNvPicPr>
            <a:picLocks noChangeAspect="1"/>
          </p:cNvPicPr>
          <p:nvPr/>
        </p:nvPicPr>
        <p:blipFill>
          <a:blip r:embed="rId5"/>
          <a:stretch>
            <a:fillRect/>
          </a:stretch>
        </p:blipFill>
        <p:spPr>
          <a:xfrm>
            <a:off x="2851051" y="1531715"/>
            <a:ext cx="2358524" cy="4717048"/>
          </a:xfrm>
          <a:prstGeom prst="rect">
            <a:avLst/>
          </a:prstGeom>
        </p:spPr>
      </p:pic>
      <p:pic>
        <p:nvPicPr>
          <p:cNvPr id="14" name="Picture 13"/>
          <p:cNvPicPr>
            <a:picLocks noChangeAspect="1"/>
          </p:cNvPicPr>
          <p:nvPr/>
        </p:nvPicPr>
        <p:blipFill>
          <a:blip r:embed="rId6"/>
          <a:stretch>
            <a:fillRect/>
          </a:stretch>
        </p:blipFill>
        <p:spPr>
          <a:xfrm>
            <a:off x="5634898" y="1513326"/>
            <a:ext cx="2286853" cy="47358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normAutofit lnSpcReduction="10000"/>
          </a:bodyPr>
          <a:lstStyle/>
          <a:p>
            <a:pPr lvl="2"/>
            <a:r>
              <a:rPr lang="en-US" sz="2400" dirty="0" smtClean="0"/>
              <a:t>How many calories are </a:t>
            </a:r>
            <a:r>
              <a:rPr lang="en-US" sz="2400" dirty="0" smtClean="0"/>
              <a:t>in…</a:t>
            </a:r>
          </a:p>
          <a:p>
            <a:pPr lvl="3"/>
            <a:r>
              <a:rPr lang="en-US" sz="2100" dirty="0" smtClean="0"/>
              <a:t>1. an </a:t>
            </a:r>
            <a:r>
              <a:rPr lang="en-US" sz="2100" dirty="0" smtClean="0"/>
              <a:t>apple? ______</a:t>
            </a:r>
            <a:endParaRPr lang="en-US" sz="2500" dirty="0" smtClean="0"/>
          </a:p>
          <a:p>
            <a:pPr lvl="3"/>
            <a:r>
              <a:rPr lang="en-US" sz="2100" dirty="0" smtClean="0"/>
              <a:t>2. a </a:t>
            </a:r>
            <a:r>
              <a:rPr lang="en-US" sz="2100" dirty="0" smtClean="0"/>
              <a:t>slice of pizza? ______</a:t>
            </a:r>
            <a:endParaRPr lang="en-US" sz="2500" dirty="0" smtClean="0"/>
          </a:p>
          <a:p>
            <a:pPr lvl="3"/>
            <a:r>
              <a:rPr lang="en-US" sz="2100" dirty="0" smtClean="0"/>
              <a:t>3. a </a:t>
            </a:r>
            <a:r>
              <a:rPr lang="en-US" sz="2100" dirty="0" smtClean="0"/>
              <a:t>scoop of ice cream? ______</a:t>
            </a:r>
            <a:endParaRPr lang="en-US" sz="2500" dirty="0" smtClean="0"/>
          </a:p>
          <a:p>
            <a:pPr lvl="3"/>
            <a:r>
              <a:rPr lang="en-US" sz="2100" dirty="0" smtClean="0"/>
              <a:t>4. a </a:t>
            </a:r>
            <a:r>
              <a:rPr lang="en-US" sz="2100" dirty="0" smtClean="0"/>
              <a:t>cup of broccoli? ______</a:t>
            </a:r>
            <a:endParaRPr lang="en-US" sz="2500" dirty="0" smtClean="0"/>
          </a:p>
          <a:p>
            <a:pPr lvl="3"/>
            <a:r>
              <a:rPr lang="en-US" sz="2100" dirty="0" smtClean="0"/>
              <a:t>5. a </a:t>
            </a:r>
            <a:r>
              <a:rPr lang="en-US" sz="2100" dirty="0" smtClean="0"/>
              <a:t>bagel</a:t>
            </a:r>
            <a:r>
              <a:rPr lang="en-US" sz="2100" dirty="0" smtClean="0"/>
              <a:t>?</a:t>
            </a:r>
            <a:endParaRPr lang="en-US" sz="2500" dirty="0" smtClean="0"/>
          </a:p>
          <a:p>
            <a:pPr lvl="2"/>
            <a:r>
              <a:rPr lang="en-US" sz="2400" dirty="0" smtClean="0"/>
              <a:t>How many calories does your body use when </a:t>
            </a:r>
            <a:r>
              <a:rPr lang="en-US" sz="2400" dirty="0" smtClean="0"/>
              <a:t>you… </a:t>
            </a:r>
          </a:p>
          <a:p>
            <a:pPr lvl="3"/>
            <a:r>
              <a:rPr lang="en-US" sz="2100" dirty="0" smtClean="0"/>
              <a:t>6. run </a:t>
            </a:r>
            <a:r>
              <a:rPr lang="en-US" sz="2100" dirty="0" smtClean="0"/>
              <a:t>a mile?</a:t>
            </a:r>
            <a:r>
              <a:rPr lang="en-US" sz="2100" dirty="0" smtClean="0"/>
              <a:t> </a:t>
            </a:r>
            <a:endParaRPr lang="en-US" sz="2500" dirty="0" smtClean="0"/>
          </a:p>
          <a:p>
            <a:pPr lvl="3"/>
            <a:r>
              <a:rPr lang="en-US" sz="2100" dirty="0" smtClean="0"/>
              <a:t>7. walk </a:t>
            </a:r>
            <a:r>
              <a:rPr lang="en-US" sz="2100" dirty="0" smtClean="0"/>
              <a:t>a mile? ______</a:t>
            </a:r>
            <a:endParaRPr lang="en-US" sz="2500" dirty="0" smtClean="0"/>
          </a:p>
          <a:p>
            <a:pPr lvl="3"/>
            <a:r>
              <a:rPr lang="en-US" sz="2100" dirty="0" smtClean="0"/>
              <a:t>8. laugh</a:t>
            </a:r>
            <a:r>
              <a:rPr lang="en-US" sz="2100" dirty="0" smtClean="0"/>
              <a:t>? ______</a:t>
            </a:r>
            <a:endParaRPr lang="en-US" sz="2500" dirty="0" smtClean="0"/>
          </a:p>
          <a:p>
            <a:pPr lvl="1"/>
            <a:r>
              <a:rPr lang="en-US" dirty="0" smtClean="0"/>
              <a:t>The average person should intake _______ calories everyday to maintain their current weight.</a:t>
            </a:r>
            <a:endParaRPr lang="en-US" sz="3300"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16386" name="Picture 2"/>
          <p:cNvPicPr>
            <a:picLocks noChangeAspect="1" noChangeArrowheads="1"/>
          </p:cNvPicPr>
          <p:nvPr/>
        </p:nvPicPr>
        <p:blipFill>
          <a:blip r:embed="rId4"/>
          <a:srcRect/>
          <a:stretch>
            <a:fillRect/>
          </a:stretch>
        </p:blipFill>
        <p:spPr bwMode="auto">
          <a:xfrm>
            <a:off x="6121400" y="0"/>
            <a:ext cx="3022600" cy="26797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Compare your estimates with a partner.</a:t>
            </a:r>
            <a:r>
              <a:rPr lang="en-US" dirty="0" smtClean="0"/>
              <a:t> </a:t>
            </a:r>
          </a:p>
          <a:p>
            <a:r>
              <a:rPr lang="en-US" dirty="0" smtClean="0"/>
              <a:t>For </a:t>
            </a:r>
            <a:r>
              <a:rPr lang="en-US" dirty="0" smtClean="0"/>
              <a:t>which questions were your estimates furthest apart?</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2070100" y="3200400"/>
            <a:ext cx="1538281" cy="1504398"/>
          </a:xfrm>
          <a:prstGeom prst="rect">
            <a:avLst/>
          </a:prstGeom>
          <a:noFill/>
          <a:ln w="9525">
            <a:noFill/>
            <a:miter lim="800000"/>
            <a:headEnd/>
            <a:tailEnd/>
          </a:ln>
          <a:effectLst/>
        </p:spPr>
      </p:pic>
      <p:pic>
        <p:nvPicPr>
          <p:cNvPr id="18435" name="Picture 3"/>
          <p:cNvPicPr>
            <a:picLocks noChangeAspect="1" noChangeArrowheads="1"/>
          </p:cNvPicPr>
          <p:nvPr/>
        </p:nvPicPr>
        <p:blipFill>
          <a:blip r:embed="rId5"/>
          <a:srcRect/>
          <a:stretch>
            <a:fillRect/>
          </a:stretch>
        </p:blipFill>
        <p:spPr bwMode="auto">
          <a:xfrm>
            <a:off x="3608381" y="3016802"/>
            <a:ext cx="1617300" cy="2037798"/>
          </a:xfrm>
          <a:prstGeom prst="rect">
            <a:avLst/>
          </a:prstGeom>
          <a:noFill/>
          <a:ln w="9525">
            <a:noFill/>
            <a:miter lim="800000"/>
            <a:headEnd/>
            <a:tailEnd/>
          </a:ln>
          <a:effectLst/>
        </p:spPr>
      </p:pic>
      <p:pic>
        <p:nvPicPr>
          <p:cNvPr id="18436" name="Picture 4"/>
          <p:cNvPicPr>
            <a:picLocks noChangeAspect="1" noChangeArrowheads="1"/>
          </p:cNvPicPr>
          <p:nvPr/>
        </p:nvPicPr>
        <p:blipFill>
          <a:blip r:embed="rId6"/>
          <a:srcRect/>
          <a:stretch>
            <a:fillRect/>
          </a:stretch>
        </p:blipFill>
        <p:spPr bwMode="auto">
          <a:xfrm>
            <a:off x="5225681" y="3200400"/>
            <a:ext cx="2253562" cy="1687996"/>
          </a:xfrm>
          <a:prstGeom prst="rect">
            <a:avLst/>
          </a:prstGeom>
          <a:noFill/>
          <a:ln w="9525">
            <a:noFill/>
            <a:miter lim="800000"/>
            <a:headEnd/>
            <a:tailEnd/>
          </a:ln>
          <a:effectLst/>
        </p:spPr>
      </p:pic>
      <p:pic>
        <p:nvPicPr>
          <p:cNvPr id="18437" name="Picture 5"/>
          <p:cNvPicPr>
            <a:picLocks noChangeAspect="1" noChangeArrowheads="1"/>
          </p:cNvPicPr>
          <p:nvPr/>
        </p:nvPicPr>
        <p:blipFill>
          <a:blip r:embed="rId7"/>
          <a:srcRect/>
          <a:stretch>
            <a:fillRect/>
          </a:stretch>
        </p:blipFill>
        <p:spPr bwMode="auto">
          <a:xfrm>
            <a:off x="0" y="3200400"/>
            <a:ext cx="2062818" cy="1828800"/>
          </a:xfrm>
          <a:prstGeom prst="rect">
            <a:avLst/>
          </a:prstGeom>
          <a:noFill/>
          <a:ln w="9525">
            <a:noFill/>
            <a:miter lim="800000"/>
            <a:headEnd/>
            <a:tailEnd/>
          </a:ln>
          <a:effectLst/>
        </p:spPr>
      </p:pic>
      <p:pic>
        <p:nvPicPr>
          <p:cNvPr id="9" name="Picture 3"/>
          <p:cNvPicPr>
            <a:picLocks noChangeAspect="1" noChangeArrowheads="1"/>
          </p:cNvPicPr>
          <p:nvPr/>
        </p:nvPicPr>
        <p:blipFill>
          <a:blip r:embed="rId8"/>
          <a:srcRect/>
          <a:stretch>
            <a:fillRect/>
          </a:stretch>
        </p:blipFill>
        <p:spPr bwMode="auto">
          <a:xfrm>
            <a:off x="7315200" y="3352800"/>
            <a:ext cx="2106471" cy="1524000"/>
          </a:xfrm>
          <a:prstGeom prst="rect">
            <a:avLst/>
          </a:prstGeom>
          <a:noFill/>
          <a:ln w="9525">
            <a:noFill/>
            <a:miter lim="800000"/>
            <a:headEnd/>
            <a:tailEnd/>
          </a:ln>
          <a:effectLst/>
        </p:spPr>
      </p:pic>
      <p:pic>
        <p:nvPicPr>
          <p:cNvPr id="10" name="Picture 6"/>
          <p:cNvPicPr>
            <a:picLocks noChangeAspect="1" noChangeArrowheads="1"/>
          </p:cNvPicPr>
          <p:nvPr/>
        </p:nvPicPr>
        <p:blipFill>
          <a:blip r:embed="rId9"/>
          <a:srcRect/>
          <a:stretch>
            <a:fillRect/>
          </a:stretch>
        </p:blipFill>
        <p:spPr bwMode="auto">
          <a:xfrm>
            <a:off x="4800600" y="5080000"/>
            <a:ext cx="2133600" cy="1778000"/>
          </a:xfrm>
          <a:prstGeom prst="rect">
            <a:avLst/>
          </a:prstGeom>
          <a:noFill/>
          <a:ln w="9525">
            <a:noFill/>
            <a:miter lim="800000"/>
            <a:headEnd/>
            <a:tailEnd/>
          </a:ln>
          <a:effectLst/>
        </p:spPr>
      </p:pic>
      <p:pic>
        <p:nvPicPr>
          <p:cNvPr id="11" name="Picture 5"/>
          <p:cNvPicPr>
            <a:picLocks noChangeAspect="1" noChangeArrowheads="1"/>
          </p:cNvPicPr>
          <p:nvPr/>
        </p:nvPicPr>
        <p:blipFill>
          <a:blip r:embed="rId10"/>
          <a:srcRect/>
          <a:stretch>
            <a:fillRect/>
          </a:stretch>
        </p:blipFill>
        <p:spPr bwMode="auto">
          <a:xfrm>
            <a:off x="2895600" y="5048250"/>
            <a:ext cx="1905000" cy="1905000"/>
          </a:xfrm>
          <a:prstGeom prst="rect">
            <a:avLst/>
          </a:prstGeom>
          <a:noFill/>
          <a:ln w="9525">
            <a:noFill/>
            <a:miter lim="800000"/>
            <a:headEnd/>
            <a:tailEnd/>
          </a:ln>
          <a:effectLst/>
        </p:spPr>
      </p:pic>
      <p:pic>
        <p:nvPicPr>
          <p:cNvPr id="12" name="Picture 4"/>
          <p:cNvPicPr>
            <a:picLocks noChangeAspect="1" noChangeArrowheads="1"/>
          </p:cNvPicPr>
          <p:nvPr/>
        </p:nvPicPr>
        <p:blipFill>
          <a:blip r:embed="rId11"/>
          <a:srcRect/>
          <a:stretch>
            <a:fillRect/>
          </a:stretch>
        </p:blipFill>
        <p:spPr bwMode="auto">
          <a:xfrm>
            <a:off x="1066800" y="5029200"/>
            <a:ext cx="1828800" cy="1828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COMPONENTS OF FOOD LABELS</a:t>
            </a:r>
            <a:endParaRPr lang="en-US" b="1" dirty="0"/>
          </a:p>
        </p:txBody>
      </p:sp>
      <p:sp>
        <p:nvSpPr>
          <p:cNvPr id="3" name="Content Placeholder 2"/>
          <p:cNvSpPr>
            <a:spLocks noGrp="1"/>
          </p:cNvSpPr>
          <p:nvPr>
            <p:ph sz="quarter" idx="1"/>
          </p:nvPr>
        </p:nvSpPr>
        <p:spPr>
          <a:xfrm>
            <a:off x="419100" y="1600200"/>
            <a:ext cx="8153400" cy="4495800"/>
          </a:xfrm>
        </p:spPr>
        <p:txBody>
          <a:bodyPr/>
          <a:lstStyle/>
          <a:p>
            <a:r>
              <a:rPr lang="en-US" sz="3200" dirty="0" smtClean="0"/>
              <a:t>WHERE IS IT ON THE FOOD LABEL?</a:t>
            </a:r>
            <a:endParaRPr lang="en-US" sz="3600" dirty="0" smtClean="0"/>
          </a:p>
          <a:p>
            <a:pPr lvl="2"/>
            <a:r>
              <a:rPr lang="en-US" sz="2400" b="1" dirty="0" smtClean="0"/>
              <a:t>Serving size </a:t>
            </a:r>
            <a:endParaRPr lang="en-US" sz="2800" dirty="0" smtClean="0"/>
          </a:p>
          <a:p>
            <a:pPr lvl="2"/>
            <a:r>
              <a:rPr lang="en-US" sz="2400" b="1" dirty="0" smtClean="0"/>
              <a:t>Calories</a:t>
            </a:r>
            <a:endParaRPr lang="en-US" sz="2800" dirty="0" smtClean="0"/>
          </a:p>
          <a:p>
            <a:pPr lvl="2"/>
            <a:r>
              <a:rPr lang="en-US" sz="2400" b="1" dirty="0" smtClean="0"/>
              <a:t>Percent Daily Values</a:t>
            </a:r>
            <a:endParaRPr lang="en-US" sz="2800" dirty="0" smtClean="0"/>
          </a:p>
          <a:p>
            <a:pPr lvl="2"/>
            <a:r>
              <a:rPr lang="en-US" b="1" dirty="0" smtClean="0"/>
              <a:t>Ingredients</a:t>
            </a:r>
            <a:endParaRPr lang="en-US" sz="30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4343400" y="2299708"/>
            <a:ext cx="3644071" cy="32628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2310434" cy="990600"/>
          </a:xfrm>
        </p:spPr>
        <p:txBody>
          <a:bodyPr>
            <a:normAutofit fontScale="90000"/>
          </a:bodyPr>
          <a:lstStyle/>
          <a:p>
            <a:r>
              <a:rPr lang="en-US" b="1" dirty="0" smtClean="0"/>
              <a:t>FOOD LABEL PREVIEW:</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2923082" y="0"/>
            <a:ext cx="6220918"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SERVING SIZE</a:t>
            </a:r>
            <a:endParaRPr lang="en-US" b="1" dirty="0"/>
          </a:p>
        </p:txBody>
      </p:sp>
      <p:sp>
        <p:nvSpPr>
          <p:cNvPr id="3" name="Content Placeholder 2"/>
          <p:cNvSpPr>
            <a:spLocks noGrp="1"/>
          </p:cNvSpPr>
          <p:nvPr>
            <p:ph sz="quarter" idx="1"/>
          </p:nvPr>
        </p:nvSpPr>
        <p:spPr>
          <a:xfrm>
            <a:off x="419100" y="1600200"/>
            <a:ext cx="3314700" cy="4495800"/>
          </a:xfrm>
        </p:spPr>
        <p:txBody>
          <a:bodyPr/>
          <a:lstStyle/>
          <a:p>
            <a:r>
              <a:rPr lang="en-US" b="1" dirty="0" smtClean="0"/>
              <a:t>Portion</a:t>
            </a:r>
          </a:p>
          <a:p>
            <a:r>
              <a:rPr lang="en-US" b="1" dirty="0" smtClean="0"/>
              <a:t>Serving</a:t>
            </a:r>
          </a:p>
          <a:p>
            <a:r>
              <a:rPr lang="en-US" b="1" dirty="0" smtClean="0"/>
              <a:t>Single portion, multiple servings</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35842" name="Picture 2"/>
          <p:cNvPicPr>
            <a:picLocks noChangeAspect="1" noChangeArrowheads="1"/>
          </p:cNvPicPr>
          <p:nvPr/>
        </p:nvPicPr>
        <p:blipFill>
          <a:blip r:embed="rId4"/>
          <a:srcRect/>
          <a:stretch>
            <a:fillRect/>
          </a:stretch>
        </p:blipFill>
        <p:spPr bwMode="auto">
          <a:xfrm>
            <a:off x="5334000" y="-76200"/>
            <a:ext cx="3810000" cy="701227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in a Serving Size?</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1066800" y="1524000"/>
            <a:ext cx="6563485" cy="495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dirty="0"/>
          </a:p>
        </p:txBody>
      </p:sp>
      <p:sp>
        <p:nvSpPr>
          <p:cNvPr id="3" name="Content Placeholder 2"/>
          <p:cNvSpPr>
            <a:spLocks noGrp="1"/>
          </p:cNvSpPr>
          <p:nvPr>
            <p:ph sz="quarter" idx="1"/>
          </p:nvPr>
        </p:nvSpPr>
        <p:spPr>
          <a:xfrm>
            <a:off x="228600" y="4475730"/>
            <a:ext cx="6553200" cy="2147887"/>
          </a:xfrm>
        </p:spPr>
        <p:txBody>
          <a:bodyPr>
            <a:normAutofit fontScale="85000" lnSpcReduction="20000"/>
          </a:bodyPr>
          <a:lstStyle/>
          <a:p>
            <a:r>
              <a:rPr lang="en-US" dirty="0" smtClean="0"/>
              <a:t>What was most surprising to you about the true nature of serving sizes? </a:t>
            </a:r>
          </a:p>
          <a:p>
            <a:r>
              <a:rPr lang="en-US" dirty="0" smtClean="0"/>
              <a:t>Do you follow these serving sizes? Why/why not? Which food was most surprising to you?</a:t>
            </a:r>
          </a:p>
          <a:p>
            <a:r>
              <a:rPr lang="en-US" dirty="0" smtClean="0"/>
              <a:t>Why are the objects above given as examples of serving sizes? </a:t>
            </a:r>
          </a:p>
          <a:p>
            <a:endParaRPr lang="en-US"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pic>
        <p:nvPicPr>
          <p:cNvPr id="24578" name="Picture 2"/>
          <p:cNvPicPr>
            <a:picLocks noChangeAspect="1" noChangeArrowheads="1"/>
          </p:cNvPicPr>
          <p:nvPr/>
        </p:nvPicPr>
        <p:blipFill>
          <a:blip r:embed="rId4"/>
          <a:srcRect/>
          <a:stretch>
            <a:fillRect/>
          </a:stretch>
        </p:blipFill>
        <p:spPr bwMode="auto">
          <a:xfrm>
            <a:off x="3643047" y="228600"/>
            <a:ext cx="5123001" cy="3948113"/>
          </a:xfrm>
          <a:prstGeom prst="rect">
            <a:avLst/>
          </a:prstGeom>
          <a:noFill/>
          <a:ln w="28575" cap="flat" cmpd="sng" algn="ctr">
            <a:solidFill>
              <a:schemeClr val="tx1"/>
            </a:solidFill>
            <a:prstDash val="solid"/>
            <a:miter lim="800000"/>
            <a:headEnd type="none" w="med" len="med"/>
            <a:tailEnd type="none" w="med" len="me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2. CALORIES</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457200" y="5054465"/>
            <a:ext cx="8153400" cy="1600200"/>
          </a:xfrm>
        </p:spPr>
        <p:txBody>
          <a:bodyPr>
            <a:normAutofit/>
          </a:bodyPr>
          <a:lstStyle/>
          <a:p>
            <a:r>
              <a:rPr lang="en-US" dirty="0" smtClean="0"/>
              <a:t>I am a ____ year old __________ (gender) who is _________________ (activity level) so I need approximately ________ calories per day.</a:t>
            </a:r>
          </a:p>
          <a:p>
            <a:pPr>
              <a:buNone/>
            </a:pPr>
            <a:endParaRPr lang="en-US" dirty="0"/>
          </a:p>
        </p:txBody>
      </p:sp>
      <p:pic>
        <p:nvPicPr>
          <p:cNvPr id="6" name="Picture 5"/>
          <p:cNvPicPr>
            <a:picLocks noChangeAspect="1"/>
          </p:cNvPicPr>
          <p:nvPr/>
        </p:nvPicPr>
        <p:blipFill>
          <a:blip r:embed="rId4"/>
          <a:stretch>
            <a:fillRect/>
          </a:stretch>
        </p:blipFill>
        <p:spPr>
          <a:xfrm>
            <a:off x="3733800" y="936724"/>
            <a:ext cx="4661171" cy="3505200"/>
          </a:xfrm>
          <a:prstGeom prst="rect">
            <a:avLst/>
          </a:prstGeom>
        </p:spPr>
      </p:pic>
      <p:sp>
        <p:nvSpPr>
          <p:cNvPr id="7" name="TextBox 6"/>
          <p:cNvSpPr txBox="1"/>
          <p:nvPr/>
        </p:nvSpPr>
        <p:spPr>
          <a:xfrm>
            <a:off x="457201" y="2133600"/>
            <a:ext cx="2133600" cy="2308324"/>
          </a:xfrm>
          <a:prstGeom prst="rect">
            <a:avLst/>
          </a:prstGeom>
          <a:noFill/>
        </p:spPr>
        <p:txBody>
          <a:bodyPr wrap="square" rtlCol="0">
            <a:spAutoFit/>
          </a:bodyPr>
          <a:lstStyle/>
          <a:p>
            <a:pPr algn="ctr"/>
            <a:r>
              <a:rPr lang="en-US" sz="3600" b="1" dirty="0" smtClean="0">
                <a:solidFill>
                  <a:schemeClr val="accent2"/>
                </a:solidFill>
              </a:rPr>
              <a:t>How many do YOU need?</a:t>
            </a:r>
            <a:endParaRPr lang="en-US" sz="3600" b="1" dirty="0">
              <a:solidFill>
                <a:schemeClr val="accent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670</TotalTime>
  <Words>1346</Words>
  <Application>Microsoft Macintosh PowerPoint</Application>
  <PresentationFormat>On-screen Show (4:3)</PresentationFormat>
  <Paragraphs>119</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Lesson 2.3: Food Labels</vt:lpstr>
      <vt:lpstr>Do Now</vt:lpstr>
      <vt:lpstr>Discuss</vt:lpstr>
      <vt:lpstr>4 COMPONENTS OF FOOD LABELS</vt:lpstr>
      <vt:lpstr>FOOD LABEL PREVIEW:</vt:lpstr>
      <vt:lpstr>1. SERVING SIZE</vt:lpstr>
      <vt:lpstr>What’s in a Serving Size?</vt:lpstr>
      <vt:lpstr>Discuss:</vt:lpstr>
      <vt:lpstr>2. CALORIES</vt:lpstr>
      <vt:lpstr>3. PERCENT VALUES</vt:lpstr>
      <vt:lpstr>4. INGREDIENTS</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54</cp:revision>
  <dcterms:created xsi:type="dcterms:W3CDTF">2013-11-22T02:23:13Z</dcterms:created>
  <dcterms:modified xsi:type="dcterms:W3CDTF">2013-11-22T04:10:31Z</dcterms:modified>
</cp:coreProperties>
</file>