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1"/>
  </p:notesMasterIdLst>
  <p:sldIdLst>
    <p:sldId id="256" r:id="rId2"/>
    <p:sldId id="257" r:id="rId3"/>
    <p:sldId id="258" r:id="rId4"/>
    <p:sldId id="259" r:id="rId5"/>
    <p:sldId id="271" r:id="rId6"/>
    <p:sldId id="272" r:id="rId7"/>
    <p:sldId id="269" r:id="rId8"/>
    <p:sldId id="27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6/1/14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dc.gov/malaria/" TargetMode="External"/><Relationship Id="rId4" Type="http://schemas.openxmlformats.org/officeDocument/2006/relationships/hyperlink" Target="http://www.cdc.gov/globalhealth/ntd/"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a:t>
            </a:r>
            <a:r>
              <a:rPr lang="en-US" dirty="0" smtClean="0"/>
              <a:t>: </a:t>
            </a:r>
            <a:r>
              <a:rPr lang="en-US" sz="1200" kern="1200" dirty="0" smtClean="0">
                <a:solidFill>
                  <a:schemeClr val="tx1"/>
                </a:solidFill>
                <a:latin typeface="+mn-lt"/>
                <a:ea typeface="+mn-ea"/>
                <a:cs typeface="+mn-cs"/>
              </a:rPr>
              <a:t>Students will explore the variety and nature of parasitic infections. They will begin by brainstorming any parasites they have heard of. Then they will discuss why certain countries or region experience a greater burden of parasitic infections. Next, students will read some background on parasitic infections and conduct their own background research on malaria and four other neglected tropical diseases (</a:t>
            </a:r>
            <a:r>
              <a:rPr lang="en-US" sz="1200" kern="1200" dirty="0" err="1" smtClean="0">
                <a:solidFill>
                  <a:schemeClr val="tx1"/>
                </a:solidFill>
                <a:latin typeface="+mn-lt"/>
                <a:ea typeface="+mn-ea"/>
                <a:cs typeface="+mn-cs"/>
              </a:rPr>
              <a:t>NTDs</a:t>
            </a:r>
            <a:r>
              <a:rPr lang="en-US" sz="1200" kern="1200" dirty="0" smtClean="0">
                <a:solidFill>
                  <a:schemeClr val="tx1"/>
                </a:solidFill>
                <a:latin typeface="+mn-lt"/>
                <a:ea typeface="+mn-ea"/>
                <a:cs typeface="+mn-cs"/>
              </a:rPr>
              <a:t>).</a:t>
            </a:r>
          </a:p>
          <a:p>
            <a:endParaRPr lang="en-US" dirty="0" smtClean="0"/>
          </a:p>
          <a:p>
            <a:endParaRPr lang="en-US" dirty="0" smtClean="0"/>
          </a:p>
          <a:p>
            <a:r>
              <a:rPr lang="en-US" dirty="0" smtClean="0"/>
              <a:t>Image source</a:t>
            </a:r>
            <a:r>
              <a:rPr lang="en-US" dirty="0" smtClean="0"/>
              <a:t>:  http://</a:t>
            </a:r>
            <a:r>
              <a:rPr lang="en-US" dirty="0" err="1" smtClean="0"/>
              <a:t>en.wikipedia.org/wiki/Helminths</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Students may be able to come up with a few common ones like fleas, lice, tapeworm, etc. If many in the class get stuck, have them take a step in a different direction by thinking about what they think defines a parasite. </a:t>
            </a:r>
          </a:p>
          <a:p>
            <a:pPr marL="228600" indent="-228600">
              <a:buNone/>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Possible reasons: Climate, sanitation (standing water for mosquito breeding, public bathing in bodies of water, etc.), lack of basic </a:t>
            </a:r>
            <a:r>
              <a:rPr lang="en-US" sz="1200" kern="1200" dirty="0" err="1" smtClean="0">
                <a:solidFill>
                  <a:schemeClr val="tx1"/>
                </a:solidFill>
                <a:latin typeface="+mn-lt"/>
                <a:ea typeface="+mn-ea"/>
                <a:cs typeface="+mn-cs"/>
              </a:rPr>
              <a:t>hygeine</a:t>
            </a:r>
            <a:r>
              <a:rPr lang="en-US" sz="1200" kern="1200" dirty="0" smtClean="0">
                <a:solidFill>
                  <a:schemeClr val="tx1"/>
                </a:solidFill>
                <a:latin typeface="+mn-lt"/>
                <a:ea typeface="+mn-ea"/>
                <a:cs typeface="+mn-cs"/>
              </a:rPr>
              <a:t> access (</a:t>
            </a:r>
            <a:r>
              <a:rPr lang="en-US" sz="1200" kern="1200" dirty="0" err="1" smtClean="0">
                <a:solidFill>
                  <a:schemeClr val="tx1"/>
                </a:solidFill>
                <a:latin typeface="+mn-lt"/>
                <a:ea typeface="+mn-ea"/>
                <a:cs typeface="+mn-cs"/>
              </a:rPr>
              <a:t>handwashing</a:t>
            </a:r>
            <a:r>
              <a:rPr lang="en-US" sz="1200" kern="1200" dirty="0" smtClean="0">
                <a:solidFill>
                  <a:schemeClr val="tx1"/>
                </a:solidFill>
                <a:latin typeface="+mn-lt"/>
                <a:ea typeface="+mn-ea"/>
                <a:cs typeface="+mn-cs"/>
              </a:rPr>
              <a:t>/soap, etc.), crowded living conditions, etc.</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a computer &amp; projector are available, </a:t>
            </a:r>
            <a:r>
              <a:rPr lang="en-US" sz="1200" kern="1200" dirty="0" err="1" smtClean="0">
                <a:solidFill>
                  <a:schemeClr val="tx1"/>
                </a:solidFill>
                <a:latin typeface="+mn-lt"/>
                <a:ea typeface="+mn-ea"/>
                <a:cs typeface="+mn-cs"/>
              </a:rPr>
              <a:t>google</a:t>
            </a:r>
            <a:r>
              <a:rPr lang="en-US" sz="1200" kern="1200" dirty="0" smtClean="0">
                <a:solidFill>
                  <a:schemeClr val="tx1"/>
                </a:solidFill>
                <a:latin typeface="+mn-lt"/>
                <a:ea typeface="+mn-ea"/>
                <a:cs typeface="+mn-cs"/>
              </a:rPr>
              <a:t> some basic images of the different types as the students read about each one. These are likely to draw lots of “</a:t>
            </a:r>
            <a:r>
              <a:rPr lang="en-US" sz="1200" kern="1200" dirty="0" err="1" smtClean="0">
                <a:solidFill>
                  <a:schemeClr val="tx1"/>
                </a:solidFill>
                <a:latin typeface="+mn-lt"/>
                <a:ea typeface="+mn-ea"/>
                <a:cs typeface="+mn-cs"/>
              </a:rPr>
              <a:t>oohs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ahhs</a:t>
            </a:r>
            <a:r>
              <a:rPr lang="en-US" sz="1200" kern="1200" dirty="0" smtClean="0">
                <a:solidFill>
                  <a:schemeClr val="tx1"/>
                </a:solidFill>
                <a:latin typeface="+mn-lt"/>
                <a:ea typeface="+mn-ea"/>
                <a:cs typeface="+mn-cs"/>
              </a:rPr>
              <a:t>” and keep students engaged.</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Computer/tablet &amp; internet access will be needed Consider allowing students to work in groups and divide and conquer if they prefer. They could each take one parasite or each take one category. Some students may prefer to work in groups all together on the same pace, in pairs, or on their own. These decisions may be limited based on technology available</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CDC website is a great launch point for students’ research. Direct them to:</a:t>
            </a:r>
          </a:p>
          <a:p>
            <a:r>
              <a:rPr lang="en-US" sz="1200" kern="1200" dirty="0" smtClean="0">
                <a:solidFill>
                  <a:schemeClr val="tx1"/>
                </a:solidFill>
                <a:latin typeface="+mn-lt"/>
                <a:ea typeface="+mn-ea"/>
                <a:cs typeface="+mn-cs"/>
              </a:rPr>
              <a:t>Malaria: </a:t>
            </a:r>
            <a:r>
              <a:rPr lang="en-US" sz="1200" kern="1200" dirty="0" smtClean="0">
                <a:solidFill>
                  <a:schemeClr val="tx1"/>
                </a:solidFill>
                <a:latin typeface="+mn-lt"/>
                <a:ea typeface="+mn-ea"/>
                <a:cs typeface="+mn-cs"/>
                <a:hlinkClick r:id="rId3"/>
              </a:rPr>
              <a:t>http://www.cdc.gov/malaria/</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NTDs</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4"/>
              </a:rPr>
              <a:t>http://www.cdc.gov/globalhealth/ntd/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Although this module is global health focused, this homework assignment will help students relate the learning to problems on a domestic level as well. It will also give them perspective on health in the US vs. other poor nations. They should realize that although the </a:t>
            </a:r>
            <a:r>
              <a:rPr lang="en-US" sz="1200" kern="1200" dirty="0" err="1" smtClean="0">
                <a:solidFill>
                  <a:schemeClr val="tx1"/>
                </a:solidFill>
                <a:latin typeface="+mn-lt"/>
                <a:ea typeface="+mn-ea"/>
                <a:cs typeface="+mn-cs"/>
              </a:rPr>
              <a:t>NPIs</a:t>
            </a:r>
            <a:r>
              <a:rPr lang="en-US" sz="1200" kern="1200" dirty="0" smtClean="0">
                <a:solidFill>
                  <a:schemeClr val="tx1"/>
                </a:solidFill>
                <a:latin typeface="+mn-lt"/>
                <a:ea typeface="+mn-ea"/>
                <a:cs typeface="+mn-cs"/>
              </a:rPr>
              <a:t> in the U.S. are definitely a concern, the extent of the impact on total population health pales in comparison with the global health burden of parasitic infection.</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cdc.gov/parasites/npi/index.html"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a:t>
            </a:r>
            <a:r>
              <a:rPr lang="en-US" dirty="0" smtClean="0"/>
              <a:t>13.2:</a:t>
            </a:r>
            <a:br>
              <a:rPr lang="en-US" dirty="0" smtClean="0"/>
            </a:br>
            <a:r>
              <a:rPr lang="en-US" dirty="0" smtClean="0"/>
              <a:t>Parasitic Infections </a:t>
            </a:r>
            <a:endParaRPr lang="en-US" sz="4444" dirty="0"/>
          </a:p>
        </p:txBody>
      </p:sp>
      <p:sp>
        <p:nvSpPr>
          <p:cNvPr id="3" name="Subtitle 2"/>
          <p:cNvSpPr>
            <a:spLocks noGrp="1"/>
          </p:cNvSpPr>
          <p:nvPr>
            <p:ph type="subTitle" idx="1"/>
          </p:nvPr>
        </p:nvSpPr>
        <p:spPr/>
        <p:txBody>
          <a:bodyPr/>
          <a:lstStyle/>
          <a:p>
            <a:r>
              <a:rPr lang="en-US" dirty="0" smtClean="0"/>
              <a:t>Module </a:t>
            </a:r>
            <a:r>
              <a:rPr lang="en-US" dirty="0" smtClean="0"/>
              <a:t>13: Global Health</a:t>
            </a:r>
            <a:endParaRPr lang="en-US" dirty="0"/>
          </a:p>
        </p:txBody>
      </p:sp>
      <p:sp>
        <p:nvSpPr>
          <p:cNvPr id="4" name="Rectangle 3"/>
          <p:cNvSpPr/>
          <p:nvPr/>
        </p:nvSpPr>
        <p:spPr>
          <a:xfrm>
            <a:off x="304800" y="228600"/>
            <a:ext cx="3505200" cy="156966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 </a:t>
            </a:r>
            <a:r>
              <a:rPr lang="en-US" sz="2200" dirty="0" smtClean="0"/>
              <a:t>13.2: </a:t>
            </a:r>
            <a:r>
              <a:rPr lang="en-US" sz="2200" dirty="0" smtClean="0">
                <a:latin typeface="+mj-lt"/>
              </a:rPr>
              <a:t> </a:t>
            </a:r>
            <a:r>
              <a:rPr lang="en-US" sz="2400" dirty="0" smtClean="0"/>
              <a:t>Identify the types and characteristics of common parasitic infections. </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343400" y="1219200"/>
            <a:ext cx="3877204"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a:t>
            </a:r>
            <a:r>
              <a:rPr lang="en-US" b="1" dirty="0" smtClean="0"/>
              <a:t>Now: </a:t>
            </a:r>
            <a:r>
              <a:rPr lang="en-US" dirty="0" smtClean="0"/>
              <a:t>Dreaded Parasites</a:t>
            </a:r>
            <a:br>
              <a:rPr lang="en-US" dirty="0" smtClean="0"/>
            </a:br>
            <a:endParaRPr lang="en-US" b="1" dirty="0"/>
          </a:p>
        </p:txBody>
      </p:sp>
      <p:sp>
        <p:nvSpPr>
          <p:cNvPr id="3" name="Content Placeholder 2"/>
          <p:cNvSpPr>
            <a:spLocks noGrp="1"/>
          </p:cNvSpPr>
          <p:nvPr>
            <p:ph sz="quarter" idx="1"/>
          </p:nvPr>
        </p:nvSpPr>
        <p:spPr/>
        <p:txBody>
          <a:bodyPr/>
          <a:lstStyle/>
          <a:p>
            <a:r>
              <a:rPr lang="en-US" dirty="0" smtClean="0"/>
              <a:t>	</a:t>
            </a:r>
            <a:r>
              <a:rPr lang="en-US" dirty="0" smtClean="0"/>
              <a:t>A parasite is an organism that lives on or in a host organism and gets its food from or at the expense of its host. Have you ever had a parasitic infection? (You don’t have to answer or give details!) In the bug below, list as many parasitic infections as you can think of. If you aren’t sure, take some guesses.</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2371725" y="4479925"/>
            <a:ext cx="4400550" cy="21018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Geography of Parasitic Disease</a:t>
            </a:r>
          </a:p>
        </p:txBody>
      </p:sp>
      <p:sp>
        <p:nvSpPr>
          <p:cNvPr id="3" name="Content Placeholder 2"/>
          <p:cNvSpPr>
            <a:spLocks noGrp="1"/>
          </p:cNvSpPr>
          <p:nvPr>
            <p:ph sz="quarter" idx="1"/>
          </p:nvPr>
        </p:nvSpPr>
        <p:spPr/>
        <p:txBody>
          <a:bodyPr/>
          <a:lstStyle/>
          <a:p>
            <a:r>
              <a:rPr lang="en-US" dirty="0" smtClean="0"/>
              <a:t>Why </a:t>
            </a:r>
            <a:r>
              <a:rPr lang="en-US" dirty="0" smtClean="0"/>
              <a:t>do you think certain countries experience a greater burden of parasitic infections than others? Discuss and list as many reasons as you can hypothesize in the space below.</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5" name="Picture 4"/>
          <p:cNvPicPr>
            <a:picLocks noChangeAspect="1"/>
          </p:cNvPicPr>
          <p:nvPr/>
        </p:nvPicPr>
        <p:blipFill>
          <a:blip r:embed="rId4"/>
          <a:stretch>
            <a:fillRect/>
          </a:stretch>
        </p:blipFill>
        <p:spPr>
          <a:xfrm>
            <a:off x="572911" y="3751208"/>
            <a:ext cx="7124700" cy="28372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Parasitic Infections?</a:t>
            </a:r>
            <a:endParaRPr lang="en-US" sz="4000" dirty="0" smtClean="0"/>
          </a:p>
        </p:txBody>
      </p:sp>
      <p:sp>
        <p:nvSpPr>
          <p:cNvPr id="3" name="Content Placeholder 2"/>
          <p:cNvSpPr>
            <a:spLocks noGrp="1"/>
          </p:cNvSpPr>
          <p:nvPr>
            <p:ph sz="quarter" idx="1"/>
          </p:nvPr>
        </p:nvSpPr>
        <p:spPr/>
        <p:txBody>
          <a:bodyPr>
            <a:normAutofit fontScale="85000" lnSpcReduction="10000"/>
          </a:bodyPr>
          <a:lstStyle/>
          <a:p>
            <a:r>
              <a:rPr lang="en-US" sz="3200" i="1" dirty="0" smtClean="0"/>
              <a:t>Read </a:t>
            </a:r>
            <a:r>
              <a:rPr lang="en-US" sz="3200" i="1" dirty="0" smtClean="0"/>
              <a:t>the following overview of parasitic infections from the CDC:</a:t>
            </a:r>
            <a:endParaRPr lang="en-US" sz="3600" dirty="0" smtClean="0"/>
          </a:p>
          <a:p>
            <a:r>
              <a:rPr lang="en-US" sz="3200" dirty="0" smtClean="0"/>
              <a:t>	 A parasite is an organism that lives on or in a host and gets its food from or at the expense </a:t>
            </a:r>
            <a:r>
              <a:rPr lang="en-US" sz="3200" dirty="0" smtClean="0"/>
              <a:t>of </a:t>
            </a:r>
            <a:r>
              <a:rPr lang="en-US" sz="3200" dirty="0" smtClean="0"/>
              <a:t>its host. Parasites can cause disease in humans. Some parasitic diseases are easily treated and some are not. The burden of these diseases often rests on communities in the tropics and subtropics, but parasitic infections also affect people in developed countries.  There are three main classes of parasites that can cause disease in humans: protozoa, </a:t>
            </a:r>
            <a:r>
              <a:rPr lang="en-US" sz="3200" dirty="0" err="1" smtClean="0"/>
              <a:t>helminths</a:t>
            </a:r>
            <a:r>
              <a:rPr lang="en-US" sz="3200" dirty="0" smtClean="0"/>
              <a:t>, and </a:t>
            </a:r>
            <a:r>
              <a:rPr lang="en-US" sz="3200" dirty="0" err="1" smtClean="0"/>
              <a:t>ectoparasites</a:t>
            </a:r>
            <a:r>
              <a:rPr lang="en-US" sz="3200" dirty="0" smtClean="0"/>
              <a:t>.</a:t>
            </a:r>
            <a:endParaRPr lang="en-US" sz="3600" dirty="0" smtClean="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Parasitic Infections?</a:t>
            </a:r>
            <a:endParaRPr lang="en-US" sz="4000" dirty="0" smtClean="0"/>
          </a:p>
        </p:txBody>
      </p:sp>
      <p:sp>
        <p:nvSpPr>
          <p:cNvPr id="3" name="Content Placeholder 2"/>
          <p:cNvSpPr>
            <a:spLocks noGrp="1"/>
          </p:cNvSpPr>
          <p:nvPr>
            <p:ph sz="quarter" idx="1"/>
          </p:nvPr>
        </p:nvSpPr>
        <p:spPr/>
        <p:txBody>
          <a:bodyPr>
            <a:normAutofit fontScale="77500" lnSpcReduction="20000"/>
          </a:bodyPr>
          <a:lstStyle/>
          <a:p>
            <a:pPr lvl="1"/>
            <a:r>
              <a:rPr lang="en-US" sz="2800" b="1" dirty="0" smtClean="0"/>
              <a:t>Protozoa </a:t>
            </a:r>
            <a:r>
              <a:rPr lang="en-US" sz="2800" dirty="0" smtClean="0"/>
              <a:t>are microscopic, one-celled organisms that can be free-living or parasitic in nature. They are able to multiply in humans, which contributes to their survival and also permits serious infections to develop from just a single organism.</a:t>
            </a:r>
            <a:endParaRPr lang="en-US" sz="3200" dirty="0" smtClean="0"/>
          </a:p>
          <a:p>
            <a:pPr lvl="1"/>
            <a:r>
              <a:rPr lang="en-US" sz="2800" b="1" dirty="0" err="1" smtClean="0"/>
              <a:t>Helminths</a:t>
            </a:r>
            <a:r>
              <a:rPr lang="en-US" sz="2800" dirty="0" smtClean="0"/>
              <a:t> are large, </a:t>
            </a:r>
            <a:r>
              <a:rPr lang="en-US" sz="2800" dirty="0" err="1" smtClean="0"/>
              <a:t>multicellular</a:t>
            </a:r>
            <a:r>
              <a:rPr lang="en-US" sz="2800" dirty="0" smtClean="0"/>
              <a:t> organisms that are generally visible to the naked eye in their adult stages. Like protozoa, </a:t>
            </a:r>
            <a:r>
              <a:rPr lang="en-US" sz="2800" dirty="0" err="1" smtClean="0"/>
              <a:t>helminths</a:t>
            </a:r>
            <a:r>
              <a:rPr lang="en-US" sz="2800" dirty="0" smtClean="0"/>
              <a:t> can be either free-living or parasitic in nature. In their adult form, </a:t>
            </a:r>
            <a:r>
              <a:rPr lang="en-US" sz="2800" dirty="0" err="1" smtClean="0"/>
              <a:t>helminths</a:t>
            </a:r>
            <a:r>
              <a:rPr lang="en-US" sz="2800" dirty="0" smtClean="0"/>
              <a:t> cannot multiply in humans.</a:t>
            </a:r>
            <a:endParaRPr lang="en-US" sz="3200" dirty="0" smtClean="0"/>
          </a:p>
          <a:p>
            <a:pPr lvl="1"/>
            <a:r>
              <a:rPr lang="en-US" sz="2800" b="1" dirty="0" err="1" smtClean="0"/>
              <a:t>Ectoparasites</a:t>
            </a:r>
            <a:r>
              <a:rPr lang="en-US" sz="2800" dirty="0" smtClean="0"/>
              <a:t> can broadly include blood-sucking arthropods such as mosquitoes (because they are dependent on a blood meal from a human host for their survival), but this term is generally used more narrowly to refer to organisms such as ticks, fleas, lice, and mites that attach or burrow into the skin and remain there for relatively long periods of time (e.g., weeks to months).</a:t>
            </a:r>
            <a:endParaRPr lang="en-US" sz="3200"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Parasitic Infections?</a:t>
            </a:r>
            <a:endParaRPr lang="en-US" sz="4000" dirty="0" smtClean="0"/>
          </a:p>
        </p:txBody>
      </p:sp>
      <p:sp>
        <p:nvSpPr>
          <p:cNvPr id="3" name="Content Placeholder 2"/>
          <p:cNvSpPr>
            <a:spLocks noGrp="1"/>
          </p:cNvSpPr>
          <p:nvPr>
            <p:ph sz="quarter" idx="1"/>
          </p:nvPr>
        </p:nvSpPr>
        <p:spPr>
          <a:xfrm>
            <a:off x="612648" y="1600200"/>
            <a:ext cx="8153400" cy="5257800"/>
          </a:xfrm>
        </p:spPr>
        <p:txBody>
          <a:bodyPr>
            <a:normAutofit fontScale="85000" lnSpcReduction="20000"/>
          </a:bodyPr>
          <a:lstStyle/>
          <a:p>
            <a:r>
              <a:rPr lang="en-US" sz="3200" dirty="0" smtClean="0"/>
              <a:t>Parasitic infections cause a tremendous burden of disease in both the tropics and subtropics as well as in more temperate climates. Of all parasitic diseases, malaria causes the most deaths globally. Malaria kills approximately 660,000 people each year, most of them young children in sub-Saharan Africa.</a:t>
            </a:r>
            <a:endParaRPr lang="en-US" sz="3600" dirty="0" smtClean="0"/>
          </a:p>
          <a:p>
            <a:r>
              <a:rPr lang="en-US" sz="3200" dirty="0" smtClean="0"/>
              <a:t>The Neglected Tropical Diseases (</a:t>
            </a:r>
            <a:r>
              <a:rPr lang="en-US" sz="3200" dirty="0" err="1" smtClean="0"/>
              <a:t>NTDs</a:t>
            </a:r>
            <a:r>
              <a:rPr lang="en-US" sz="3200" dirty="0" smtClean="0"/>
              <a:t>), which have suffered from a lack of attention by the public health community, include parasitic diseases such as lymphatic </a:t>
            </a:r>
            <a:r>
              <a:rPr lang="en-US" sz="3200" dirty="0" err="1" smtClean="0"/>
              <a:t>filariasis</a:t>
            </a:r>
            <a:r>
              <a:rPr lang="en-US" sz="3200" dirty="0" smtClean="0"/>
              <a:t>, </a:t>
            </a:r>
            <a:r>
              <a:rPr lang="en-US" sz="3200" dirty="0" err="1" smtClean="0"/>
              <a:t>onchocerciasis</a:t>
            </a:r>
            <a:r>
              <a:rPr lang="en-US" sz="3200" dirty="0" smtClean="0"/>
              <a:t>, and Guinea worm disease. The </a:t>
            </a:r>
            <a:r>
              <a:rPr lang="en-US" sz="3200" dirty="0" err="1" smtClean="0"/>
              <a:t>NTDs</a:t>
            </a:r>
            <a:r>
              <a:rPr lang="en-US" sz="3200" dirty="0" smtClean="0"/>
              <a:t> affect more than 1 billion people—one-sixth of the world's population—largely in rural areas of low-income countries.</a:t>
            </a:r>
            <a:r>
              <a:rPr lang="en-US" sz="3200" dirty="0" smtClean="0"/>
              <a:t> </a:t>
            </a:r>
          </a:p>
          <a:p>
            <a:r>
              <a:rPr lang="en-US" sz="3200" b="1" dirty="0" smtClean="0"/>
              <a:t>Source</a:t>
            </a:r>
            <a:r>
              <a:rPr lang="en-US" sz="3200" dirty="0" smtClean="0"/>
              <a:t>: </a:t>
            </a:r>
            <a:r>
              <a:rPr lang="en-US" sz="2353" dirty="0" smtClean="0"/>
              <a:t>CDC &lt;http://www.cdc.gov/globalhealth/ntd/&gt;</a:t>
            </a:r>
            <a:endParaRPr lang="en-US" sz="4000" dirty="0" smtClean="0"/>
          </a:p>
          <a:p>
            <a:pPr lvl="1"/>
            <a:endParaRPr lang="en-US" sz="3200"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Bugs</a:t>
            </a:r>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5257800"/>
          </a:xfrm>
        </p:spPr>
        <p:txBody>
          <a:bodyPr>
            <a:normAutofit fontScale="77500" lnSpcReduction="20000"/>
          </a:bodyPr>
          <a:lstStyle/>
          <a:p>
            <a:r>
              <a:rPr lang="en-US" dirty="0" smtClean="0"/>
              <a:t>In </a:t>
            </a:r>
            <a:r>
              <a:rPr lang="en-US" dirty="0" smtClean="0"/>
              <a:t>the table on the following page, identify the basic facts below about each parasitic infection, all of which are </a:t>
            </a:r>
            <a:r>
              <a:rPr lang="en-US" dirty="0" err="1" smtClean="0"/>
              <a:t>NTDs</a:t>
            </a:r>
            <a:r>
              <a:rPr lang="en-US" dirty="0" smtClean="0"/>
              <a:t> besides malaria. Use the </a:t>
            </a:r>
            <a:r>
              <a:rPr lang="en-US" dirty="0" err="1" smtClean="0"/>
              <a:t>www.CDC.gov</a:t>
            </a:r>
            <a:r>
              <a:rPr lang="en-US" dirty="0" smtClean="0"/>
              <a:t> and any other credible health information sites to find your information. </a:t>
            </a:r>
          </a:p>
          <a:p>
            <a:r>
              <a:rPr lang="en-US" b="1" dirty="0" smtClean="0"/>
              <a:t>Acquired:</a:t>
            </a:r>
            <a:r>
              <a:rPr lang="en-US" dirty="0" smtClean="0"/>
              <a:t> How do humans commonly come in contact with and acquire the parasitic infection? </a:t>
            </a:r>
          </a:p>
          <a:p>
            <a:r>
              <a:rPr lang="en-US" b="1" dirty="0" smtClean="0"/>
              <a:t>Transmitted</a:t>
            </a:r>
            <a:r>
              <a:rPr lang="en-US" dirty="0" smtClean="0"/>
              <a:t>: How is the parasitic infection passed on from one human to another? Are there intermediary hosts or environments involved?</a:t>
            </a:r>
          </a:p>
          <a:p>
            <a:r>
              <a:rPr lang="en-US" b="1" dirty="0" smtClean="0"/>
              <a:t>Life Cycle</a:t>
            </a:r>
            <a:r>
              <a:rPr lang="en-US" dirty="0" smtClean="0"/>
              <a:t>: How does the parasite grow and reproduce? How long does it survive in each phase of it’s life cycle and where does it live in these stages?</a:t>
            </a:r>
          </a:p>
          <a:p>
            <a:r>
              <a:rPr lang="en-US" b="1" dirty="0" smtClean="0"/>
              <a:t>Epidemiology</a:t>
            </a:r>
            <a:r>
              <a:rPr lang="en-US" dirty="0" smtClean="0"/>
              <a:t>: Where is the parasitic infection clustered geographically? What is common among those most likely to acquire it? Why is it more easily spread in these conditions?</a:t>
            </a:r>
          </a:p>
          <a:p>
            <a:r>
              <a:rPr lang="en-US" b="1" dirty="0" smtClean="0"/>
              <a:t>Other</a:t>
            </a:r>
            <a:r>
              <a:rPr lang="en-US" dirty="0" smtClean="0"/>
              <a:t>: What other important or interesting information did you learn about this parasite?</a:t>
            </a:r>
          </a:p>
          <a:p>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Bugs</a:t>
            </a:r>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6" name="Picture 5"/>
          <p:cNvPicPr>
            <a:picLocks noChangeAspect="1"/>
          </p:cNvPicPr>
          <p:nvPr/>
        </p:nvPicPr>
        <p:blipFill>
          <a:blip r:embed="rId4"/>
          <a:stretch>
            <a:fillRect/>
          </a:stretch>
        </p:blipFill>
        <p:spPr>
          <a:xfrm>
            <a:off x="612648" y="1828800"/>
            <a:ext cx="6931152" cy="480261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a:t>
            </a:r>
            <a:r>
              <a:rPr lang="en-US" b="1" dirty="0" smtClean="0"/>
              <a:t>: </a:t>
            </a:r>
            <a:r>
              <a:rPr lang="en-US" sz="3556" dirty="0" smtClean="0"/>
              <a:t>Neglected Parasitic Infections (</a:t>
            </a:r>
            <a:r>
              <a:rPr lang="en-US" sz="3556" dirty="0" err="1" smtClean="0"/>
              <a:t>NPIs</a:t>
            </a:r>
            <a:r>
              <a:rPr lang="en-US" sz="3556" dirty="0" smtClean="0"/>
              <a:t>) in the U.S.</a:t>
            </a:r>
            <a:r>
              <a:rPr lang="en-US" sz="3111" dirty="0" smtClean="0"/>
              <a:t/>
            </a:r>
            <a:br>
              <a:rPr lang="en-US" sz="3111" dirty="0" smtClean="0"/>
            </a:br>
            <a:endParaRPr lang="en-US" b="1" dirty="0"/>
          </a:p>
        </p:txBody>
      </p:sp>
      <p:sp>
        <p:nvSpPr>
          <p:cNvPr id="3" name="Content Placeholder 2"/>
          <p:cNvSpPr>
            <a:spLocks noGrp="1"/>
          </p:cNvSpPr>
          <p:nvPr>
            <p:ph sz="quarter" idx="1"/>
          </p:nvPr>
        </p:nvSpPr>
        <p:spPr>
          <a:xfrm>
            <a:off x="612648" y="1981200"/>
            <a:ext cx="8153400" cy="4495800"/>
          </a:xfrm>
        </p:spPr>
        <p:txBody>
          <a:bodyPr>
            <a:normAutofit lnSpcReduction="10000"/>
          </a:bodyPr>
          <a:lstStyle/>
          <a:p>
            <a:r>
              <a:rPr lang="en-US" sz="2162" dirty="0" smtClean="0"/>
              <a:t>The </a:t>
            </a:r>
            <a:r>
              <a:rPr lang="en-US" sz="2162" dirty="0" smtClean="0"/>
              <a:t>CDC has identified five </a:t>
            </a:r>
            <a:r>
              <a:rPr lang="en-US" sz="2162" dirty="0" err="1" smtClean="0"/>
              <a:t>NPIs</a:t>
            </a:r>
            <a:r>
              <a:rPr lang="en-US" sz="2162" dirty="0" smtClean="0"/>
              <a:t> in the U.S. that have been targeted for action based on the number of people infected, severity of the disease, and ability to prevent and treat the disease. Select one of the five diseases below and visit the CDC website (</a:t>
            </a:r>
            <a:r>
              <a:rPr lang="en-US" sz="2162" dirty="0" smtClean="0">
                <a:hlinkClick r:id="rId3"/>
              </a:rPr>
              <a:t>http://www.cdc.gov/parasites/npi/index.html</a:t>
            </a:r>
            <a:r>
              <a:rPr lang="en-US" sz="2162" dirty="0" smtClean="0"/>
              <a:t>) and other credible sources to learn more. Then design a billboard PSA informing the public about the NPI</a:t>
            </a:r>
            <a:r>
              <a:rPr lang="en-US" sz="2162" dirty="0" smtClean="0"/>
              <a:t>. </a:t>
            </a:r>
            <a:endParaRPr lang="en-US" sz="2595" dirty="0" smtClean="0"/>
          </a:p>
          <a:p>
            <a:pPr lvl="6"/>
            <a:r>
              <a:rPr lang="en-US" sz="2400" dirty="0" err="1" smtClean="0"/>
              <a:t>Chagas</a:t>
            </a:r>
            <a:r>
              <a:rPr lang="en-US" sz="2400" dirty="0" smtClean="0"/>
              <a:t> disease</a:t>
            </a:r>
            <a:endParaRPr lang="en-US" sz="2800" dirty="0" smtClean="0"/>
          </a:p>
          <a:p>
            <a:pPr lvl="6"/>
            <a:r>
              <a:rPr lang="en-US" sz="2400" dirty="0" err="1" smtClean="0"/>
              <a:t>Cysticercosis</a:t>
            </a:r>
            <a:endParaRPr lang="en-US" sz="2800" dirty="0" smtClean="0"/>
          </a:p>
          <a:p>
            <a:pPr lvl="6"/>
            <a:r>
              <a:rPr lang="en-US" sz="2400" dirty="0" err="1" smtClean="0"/>
              <a:t>Toxocariasis</a:t>
            </a:r>
            <a:endParaRPr lang="en-US" sz="2800" dirty="0" smtClean="0"/>
          </a:p>
          <a:p>
            <a:pPr lvl="6"/>
            <a:r>
              <a:rPr lang="en-US" sz="2400" dirty="0" smtClean="0"/>
              <a:t>Toxoplasmosis</a:t>
            </a:r>
            <a:endParaRPr lang="en-US" sz="2800" dirty="0" smtClean="0"/>
          </a:p>
          <a:p>
            <a:pPr lvl="6"/>
            <a:r>
              <a:rPr lang="en-US" sz="2400" dirty="0" err="1" smtClean="0"/>
              <a:t>Trichomoniasis</a:t>
            </a:r>
            <a:endParaRPr lang="en-US" sz="2800" dirty="0" smtClean="0"/>
          </a:p>
          <a:p>
            <a:pPr lvl="0"/>
            <a:endParaRPr lang="en-US" dirty="0" smtClean="0"/>
          </a:p>
        </p:txBody>
      </p:sp>
      <p:pic>
        <p:nvPicPr>
          <p:cNvPr id="7" name="Picture 6"/>
          <p:cNvPicPr>
            <a:picLocks noChangeAspect="1"/>
          </p:cNvPicPr>
          <p:nvPr/>
        </p:nvPicPr>
        <p:blipFill>
          <a:blip r:embed="rId4"/>
          <a:stretch>
            <a:fillRect/>
          </a:stretch>
        </p:blipFill>
        <p:spPr>
          <a:xfrm>
            <a:off x="8001000" y="5905563"/>
            <a:ext cx="765048" cy="78098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3259</TotalTime>
  <Words>1233</Words>
  <Application>Microsoft Macintosh PowerPoint</Application>
  <PresentationFormat>On-screen Show (4:3)</PresentationFormat>
  <Paragraphs>55</Paragraphs>
  <Slides>9</Slides>
  <Notes>9</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Median</vt:lpstr>
      <vt:lpstr>Lesson 13.2: Parasitic Infections </vt:lpstr>
      <vt:lpstr>Do Now: Dreaded Parasites </vt:lpstr>
      <vt:lpstr>The Geography of Parasitic Disease</vt:lpstr>
      <vt:lpstr>What are Parasitic Infections?</vt:lpstr>
      <vt:lpstr>What are Parasitic Infections?</vt:lpstr>
      <vt:lpstr>What are Parasitic Infections?</vt:lpstr>
      <vt:lpstr>Know Your Bugs</vt:lpstr>
      <vt:lpstr>Know Your Bugs</vt:lpstr>
      <vt:lpstr>Homework: Neglected Parasitic Infections (NPIs) in the U.S.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79</cp:revision>
  <dcterms:created xsi:type="dcterms:W3CDTF">2014-06-01T13:39:24Z</dcterms:created>
  <dcterms:modified xsi:type="dcterms:W3CDTF">2014-06-01T14:10:49Z</dcterms:modified>
</cp:coreProperties>
</file>