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9" r:id="rId4"/>
    <p:sldId id="258" r:id="rId5"/>
    <p:sldId id="269" r:id="rId6"/>
    <p:sldId id="271"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7" d="100"/>
          <a:sy n="97" d="100"/>
        </p:scale>
        <p:origin x="-2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cnn.com/2013/12/10/opinion/gapminder-hans-roslin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  </a:t>
            </a:r>
            <a:r>
              <a:rPr lang="en-US" sz="1200" kern="1200" dirty="0" smtClean="0">
                <a:solidFill>
                  <a:schemeClr val="tx1"/>
                </a:solidFill>
                <a:latin typeface="+mn-lt"/>
                <a:ea typeface="+mn-ea"/>
                <a:cs typeface="+mn-cs"/>
              </a:rPr>
              <a:t>Students will discuss global health disparities through a variety of exercises. First, they will identify the global health issues they have heard of. Then they will read one definition of global health. Next they will engage in a discussion on the shifts in the way we speak about countries, focusing on the terms developed/developing. Finally, they will select a country and investigate its health issues in order to present to peers in a “Forum on Global Health.”</a:t>
            </a:r>
          </a:p>
          <a:p>
            <a:endParaRPr lang="en-US" dirty="0" smtClean="0"/>
          </a:p>
          <a:p>
            <a:endParaRPr lang="en-US" dirty="0" smtClean="0"/>
          </a:p>
          <a:p>
            <a:r>
              <a:rPr lang="en-US" dirty="0" smtClean="0"/>
              <a:t>Image source</a:t>
            </a:r>
            <a:r>
              <a:rPr lang="en-US" dirty="0" smtClean="0"/>
              <a:t>: </a:t>
            </a:r>
            <a:r>
              <a:rPr lang="en-US" dirty="0" err="1" smtClean="0"/>
              <a:t>Flickr</a:t>
            </a:r>
            <a:r>
              <a:rPr lang="en-US" dirty="0" smtClean="0"/>
              <a:t>, https://www.flickr.com/photos/truthout/4005634583/ </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If students are “stuck,” ask them to think about news stories, commercials (i.e. Save the Children), and issues in our own country’s health care system that they may have heard about in reference to other countries as well.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students if they have anything to add to the definition of global health presented here.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opinion piece </a:t>
            </a:r>
            <a:r>
              <a:rPr lang="en-US" sz="1200" b="1" kern="1200" dirty="0" smtClean="0">
                <a:solidFill>
                  <a:schemeClr val="tx1"/>
                </a:solidFill>
                <a:latin typeface="+mn-lt"/>
                <a:ea typeface="+mn-ea"/>
                <a:cs typeface="+mn-cs"/>
              </a:rPr>
              <a:t>“</a:t>
            </a:r>
            <a:r>
              <a:rPr lang="en-US" sz="1200" b="1" kern="1200" dirty="0" err="1" smtClean="0">
                <a:solidFill>
                  <a:schemeClr val="tx1"/>
                </a:solidFill>
                <a:latin typeface="+mn-lt"/>
                <a:ea typeface="+mn-ea"/>
                <a:cs typeface="+mn-cs"/>
              </a:rPr>
              <a:t>CHanging</a:t>
            </a:r>
            <a:r>
              <a:rPr lang="en-US" sz="1200" b="1" kern="1200" dirty="0" smtClean="0">
                <a:solidFill>
                  <a:schemeClr val="tx1"/>
                </a:solidFill>
                <a:latin typeface="+mn-lt"/>
                <a:ea typeface="+mn-ea"/>
                <a:cs typeface="+mn-cs"/>
              </a:rPr>
              <a:t> world: why developing vs. developed is now meaningless” by Hans </a:t>
            </a:r>
            <a:r>
              <a:rPr lang="en-US" sz="1200" b="1" kern="1200" dirty="0" err="1" smtClean="0">
                <a:solidFill>
                  <a:schemeClr val="tx1"/>
                </a:solidFill>
                <a:latin typeface="+mn-lt"/>
                <a:ea typeface="+mn-ea"/>
                <a:cs typeface="+mn-cs"/>
              </a:rPr>
              <a:t>Rosling</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&lt;</a:t>
            </a:r>
            <a:r>
              <a:rPr lang="en-US" sz="1200" kern="1200" dirty="0" smtClean="0">
                <a:solidFill>
                  <a:schemeClr val="tx1"/>
                </a:solidFill>
                <a:latin typeface="+mn-lt"/>
                <a:ea typeface="+mn-ea"/>
                <a:cs typeface="+mn-cs"/>
                <a:hlinkClick r:id="rId3"/>
              </a:rPr>
              <a:t>http://www.cnn.com/2013/12/10/opinion/gapminder-hans-rosling/</a:t>
            </a:r>
            <a:r>
              <a:rPr lang="en-US" sz="1200" kern="1200" dirty="0" smtClean="0">
                <a:solidFill>
                  <a:schemeClr val="tx1"/>
                </a:solidFill>
                <a:latin typeface="+mn-lt"/>
                <a:ea typeface="+mn-ea"/>
                <a:cs typeface="+mn-cs"/>
              </a:rPr>
              <a:t>&gt; has an interesting and useful perspective on this issue. </a:t>
            </a:r>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Help moderate the country selection by giving students an easy process (i.e. coming up to board to write/declare chosen country, or something similar) to ensure student pairs are not doubling up on countries.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If possible, rearrange the room into a circular “roundtable” type configuration. Have students quickly make a tri-fold sign to place in front of them with their country name. Encourage students to use an additional sheet of paper to take further notes. </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help students close the loop on the learning activity from class by reflecting up the notes they took and summarizing the best arguments. Students may quickly realize when doing this assignment that choosing just one country out of many with urgent health needs is difficult to impossible. This realization will help them better appreciate the difficulty inherent in the size and magnitude of global health disparities.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linkinghub.elsevier.com/retrieve/pii/S0140-6736(09)60332-9"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data.worldbank.org/about/country-classifications/country-and-lending-group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13.1</a:t>
            </a:r>
            <a:r>
              <a:rPr lang="en-US" dirty="0" smtClean="0"/>
              <a:t>:</a:t>
            </a:r>
            <a:r>
              <a:rPr lang="en-US" dirty="0" smtClean="0"/>
              <a:t/>
            </a:r>
            <a:br>
              <a:rPr lang="en-US" dirty="0" smtClean="0"/>
            </a:br>
            <a:r>
              <a:rPr lang="en-US" dirty="0" smtClean="0"/>
              <a:t>Intro to Global Health</a:t>
            </a:r>
            <a:endParaRPr lang="en-US" sz="4444" dirty="0"/>
          </a:p>
        </p:txBody>
      </p:sp>
      <p:sp>
        <p:nvSpPr>
          <p:cNvPr id="3" name="Subtitle 2"/>
          <p:cNvSpPr>
            <a:spLocks noGrp="1"/>
          </p:cNvSpPr>
          <p:nvPr>
            <p:ph type="subTitle" idx="1"/>
          </p:nvPr>
        </p:nvSpPr>
        <p:spPr/>
        <p:txBody>
          <a:bodyPr/>
          <a:lstStyle/>
          <a:p>
            <a:r>
              <a:rPr lang="en-US" dirty="0" smtClean="0"/>
              <a:t>Module </a:t>
            </a:r>
            <a:r>
              <a:rPr lang="en-US" dirty="0" smtClean="0"/>
              <a:t>13: Globa</a:t>
            </a:r>
            <a:r>
              <a:rPr lang="en-US" dirty="0" smtClean="0"/>
              <a:t>l </a:t>
            </a:r>
            <a:r>
              <a:rPr lang="en-US" dirty="0" smtClean="0"/>
              <a:t>Health</a:t>
            </a:r>
            <a:endParaRPr lang="en-US" dirty="0"/>
          </a:p>
        </p:txBody>
      </p:sp>
      <p:sp>
        <p:nvSpPr>
          <p:cNvPr id="4" name="Rectangle 3"/>
          <p:cNvSpPr/>
          <p:nvPr/>
        </p:nvSpPr>
        <p:spPr>
          <a:xfrm>
            <a:off x="304800" y="228600"/>
            <a:ext cx="3505200" cy="1200328"/>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13.1</a:t>
            </a:r>
            <a:r>
              <a:rPr lang="en-US" sz="2200" dirty="0" smtClean="0"/>
              <a:t>: </a:t>
            </a:r>
            <a:r>
              <a:rPr lang="en-US" sz="2200" dirty="0" smtClean="0">
                <a:latin typeface="+mj-lt"/>
              </a:rPr>
              <a:t> </a:t>
            </a:r>
            <a:r>
              <a:rPr lang="en-US" sz="2400" dirty="0" smtClean="0"/>
              <a:t>Discuss the problem of global health disparities.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67200" y="1181100"/>
            <a:ext cx="4290541" cy="2857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sz="3111" dirty="0" smtClean="0"/>
              <a:t>What do you know about global health?</a:t>
            </a:r>
            <a:br>
              <a:rPr lang="en-US" sz="3111" dirty="0" smtClean="0"/>
            </a:br>
            <a:endParaRPr lang="en-US" b="1" dirty="0"/>
          </a:p>
        </p:txBody>
      </p:sp>
      <p:sp>
        <p:nvSpPr>
          <p:cNvPr id="3" name="Content Placeholder 2"/>
          <p:cNvSpPr>
            <a:spLocks noGrp="1"/>
          </p:cNvSpPr>
          <p:nvPr>
            <p:ph sz="quarter" idx="1"/>
          </p:nvPr>
        </p:nvSpPr>
        <p:spPr/>
        <p:txBody>
          <a:bodyPr/>
          <a:lstStyle/>
          <a:p>
            <a:r>
              <a:rPr lang="en-US" dirty="0" smtClean="0"/>
              <a:t>List </a:t>
            </a:r>
            <a:r>
              <a:rPr lang="en-US" b="1" dirty="0" smtClean="0"/>
              <a:t>global health issues</a:t>
            </a:r>
            <a:r>
              <a:rPr lang="en-US" dirty="0" smtClean="0"/>
              <a:t> that you have heard of (i.e. unsafe drinking water, HIV/AIDS, etc.) in the spaces around the globe in the box below. List as many as you can think of.</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518452" y="3496119"/>
            <a:ext cx="7162800" cy="30739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Global Health?</a:t>
            </a:r>
            <a:endParaRPr lang="en-US" dirty="0" smtClean="0"/>
          </a:p>
        </p:txBody>
      </p:sp>
      <p:sp>
        <p:nvSpPr>
          <p:cNvPr id="3" name="Content Placeholder 2"/>
          <p:cNvSpPr>
            <a:spLocks noGrp="1"/>
          </p:cNvSpPr>
          <p:nvPr>
            <p:ph sz="quarter" idx="1"/>
          </p:nvPr>
        </p:nvSpPr>
        <p:spPr/>
        <p:txBody>
          <a:bodyPr>
            <a:normAutofit/>
          </a:bodyPr>
          <a:lstStyle/>
          <a:p>
            <a:r>
              <a:rPr lang="en-US" dirty="0" smtClean="0"/>
              <a:t>Global </a:t>
            </a:r>
            <a:r>
              <a:rPr lang="en-US" dirty="0" smtClean="0"/>
              <a:t>health is the health of populations in a global context; it has been defined as "the area of study, research and practice that places a priority on improving health and achieving equity in health for all people worldwide.”</a:t>
            </a:r>
          </a:p>
          <a:p>
            <a:pPr lvl="3"/>
            <a:r>
              <a:rPr lang="en-US" sz="1800" dirty="0" err="1" smtClean="0"/>
              <a:t>Koplan</a:t>
            </a:r>
            <a:r>
              <a:rPr lang="en-US" sz="1800" dirty="0" smtClean="0"/>
              <a:t> JP, Bond TC, </a:t>
            </a:r>
            <a:r>
              <a:rPr lang="en-US" sz="1800" dirty="0" err="1" smtClean="0"/>
              <a:t>Merson</a:t>
            </a:r>
            <a:r>
              <a:rPr lang="en-US" sz="1800" dirty="0" smtClean="0"/>
              <a:t> MH, </a:t>
            </a:r>
            <a:r>
              <a:rPr lang="en-US" sz="1800" i="1" dirty="0" smtClean="0"/>
              <a:t>et al.</a:t>
            </a:r>
            <a:r>
              <a:rPr lang="en-US" sz="1800" dirty="0" smtClean="0"/>
              <a:t> (June 2009). </a:t>
            </a:r>
            <a:r>
              <a:rPr lang="en-US" sz="1800" dirty="0" smtClean="0">
                <a:hlinkClick r:id="rId3"/>
              </a:rPr>
              <a:t>"Towards a common definition of global health"</a:t>
            </a:r>
            <a:r>
              <a:rPr lang="en-US" sz="1800" dirty="0" smtClean="0"/>
              <a:t>. </a:t>
            </a:r>
            <a:r>
              <a:rPr lang="en-US" sz="1800" i="1" dirty="0" smtClean="0"/>
              <a:t>Lancet</a:t>
            </a:r>
            <a:r>
              <a:rPr lang="en-US" sz="1800" dirty="0" smtClean="0"/>
              <a:t> 373 (9679): 1993–5. </a:t>
            </a:r>
          </a:p>
          <a:p>
            <a:endParaRPr lang="en-US" b="1" dirty="0"/>
          </a:p>
        </p:txBody>
      </p:sp>
      <p:pic>
        <p:nvPicPr>
          <p:cNvPr id="7" name="Picture 6"/>
          <p:cNvPicPr>
            <a:picLocks noChangeAspect="1"/>
          </p:cNvPicPr>
          <p:nvPr/>
        </p:nvPicPr>
        <p:blipFill>
          <a:blip r:embed="rId4"/>
          <a:stretch>
            <a:fillRect/>
          </a:stretch>
        </p:blipFill>
        <p:spPr>
          <a:xfrm>
            <a:off x="8138012" y="5562600"/>
            <a:ext cx="628035" cy="9662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97660"/>
            <a:ext cx="8153400" cy="990600"/>
          </a:xfrm>
        </p:spPr>
        <p:txBody>
          <a:bodyPr>
            <a:normAutofit fontScale="90000"/>
          </a:bodyPr>
          <a:lstStyle/>
          <a:p>
            <a:r>
              <a:rPr lang="en-US" b="1" dirty="0" smtClean="0"/>
              <a:t>Naming Countries: </a:t>
            </a:r>
            <a:r>
              <a:rPr lang="en-US" dirty="0" smtClean="0"/>
              <a:t>Developed vs. Underdeveloped/Developing</a:t>
            </a:r>
          </a:p>
        </p:txBody>
      </p:sp>
      <p:sp>
        <p:nvSpPr>
          <p:cNvPr id="3" name="Content Placeholder 2"/>
          <p:cNvSpPr>
            <a:spLocks noGrp="1"/>
          </p:cNvSpPr>
          <p:nvPr>
            <p:ph sz="quarter" idx="1"/>
          </p:nvPr>
        </p:nvSpPr>
        <p:spPr/>
        <p:txBody>
          <a:bodyPr>
            <a:normAutofit/>
          </a:bodyPr>
          <a:lstStyle/>
          <a:p>
            <a:r>
              <a:rPr lang="en-US" dirty="0" smtClean="0"/>
              <a:t>There </a:t>
            </a:r>
            <a:r>
              <a:rPr lang="en-US" dirty="0" smtClean="0"/>
              <a:t>has been recent controversy about the continued use of the terms “developed” (for Western nations which typically have advanced economies, less poverty, and better healthcare) and “developing” or “underdeveloped” (for countries with high rates of poverty, less advanced infrastructure/economies, &amp; poor health outcomes).  </a:t>
            </a:r>
            <a:r>
              <a:rPr lang="en-US" b="1" i="1" dirty="0" smtClean="0"/>
              <a:t>Why do you think these terms, which were coined in the 1960’s are falling out of favor?</a:t>
            </a:r>
            <a:endParaRPr lang="en-US" dirty="0" smtClean="0"/>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Investigating Health Around the World </a:t>
            </a:r>
          </a:p>
        </p:txBody>
      </p:sp>
      <p:pic>
        <p:nvPicPr>
          <p:cNvPr id="5" name="Picture 4"/>
          <p:cNvPicPr>
            <a:picLocks noChangeAspect="1"/>
          </p:cNvPicPr>
          <p:nvPr/>
        </p:nvPicPr>
        <p:blipFill>
          <a:blip r:embed="rId3"/>
          <a:stretch>
            <a:fillRect/>
          </a:stretch>
        </p:blipFill>
        <p:spPr>
          <a:xfrm>
            <a:off x="8382000" y="6111637"/>
            <a:ext cx="656138" cy="680898"/>
          </a:xfrm>
          <a:prstGeom prst="rect">
            <a:avLst/>
          </a:prstGeom>
        </p:spPr>
      </p:pic>
      <p:sp>
        <p:nvSpPr>
          <p:cNvPr id="7" name="Content Placeholder 2"/>
          <p:cNvSpPr>
            <a:spLocks noGrp="1"/>
          </p:cNvSpPr>
          <p:nvPr>
            <p:ph sz="quarter" idx="1"/>
          </p:nvPr>
        </p:nvSpPr>
        <p:spPr>
          <a:xfrm>
            <a:off x="228600" y="1600200"/>
            <a:ext cx="8537448" cy="5030660"/>
          </a:xfrm>
        </p:spPr>
        <p:txBody>
          <a:bodyPr>
            <a:normAutofit fontScale="62500" lnSpcReduction="20000"/>
          </a:bodyPr>
          <a:lstStyle/>
          <a:p>
            <a:r>
              <a:rPr lang="en-US" b="1" dirty="0" smtClean="0"/>
              <a:t>Challenge</a:t>
            </a:r>
            <a:r>
              <a:rPr lang="en-US" b="1" dirty="0" smtClean="0"/>
              <a:t>: </a:t>
            </a:r>
            <a:r>
              <a:rPr lang="en-US" i="1" dirty="0" smtClean="0"/>
              <a:t>Gather research on a country with great health needs in order to present information at a worldwide “Forum on Global Health.</a:t>
            </a:r>
            <a:r>
              <a:rPr lang="en-US" i="1" dirty="0" smtClean="0"/>
              <a:t>”</a:t>
            </a:r>
            <a:r>
              <a:rPr lang="en-US" dirty="0" smtClean="0"/>
              <a:t> </a:t>
            </a:r>
            <a:endParaRPr lang="en-US" dirty="0" smtClean="0"/>
          </a:p>
          <a:p>
            <a:r>
              <a:rPr lang="en-US" dirty="0" smtClean="0"/>
              <a:t>1. With a partner, select a country (each country should only be chosen by ONE pair in the class) The country should be classified by the world bank as a low-income or lower-middle income economy.  </a:t>
            </a:r>
            <a:endParaRPr lang="en-US" dirty="0" smtClean="0"/>
          </a:p>
          <a:p>
            <a:pPr>
              <a:buNone/>
            </a:pPr>
            <a:r>
              <a:rPr lang="en-US" sz="2182" dirty="0" smtClean="0"/>
              <a:t>		Link</a:t>
            </a:r>
            <a:r>
              <a:rPr lang="en-US" sz="2182" dirty="0" smtClean="0"/>
              <a:t>: </a:t>
            </a:r>
            <a:r>
              <a:rPr lang="en-US" sz="2182" dirty="0" err="1" smtClean="0">
                <a:hlinkClick r:id="rId4"/>
              </a:rPr>
              <a:t>http://data.worldbank.org/about/country-classifications/country-and-lending-groups</a:t>
            </a:r>
            <a:r>
              <a:rPr lang="en-US" sz="2182" dirty="0" err="1" smtClean="0"/>
              <a:t>.</a:t>
            </a:r>
            <a:r>
              <a:rPr lang="en-US" sz="2182" dirty="0" smtClean="0"/>
              <a:t> </a:t>
            </a:r>
            <a:endParaRPr lang="en-US" dirty="0" smtClean="0"/>
          </a:p>
          <a:p>
            <a:r>
              <a:rPr lang="en-US" dirty="0" smtClean="0"/>
              <a:t>2. Locate the country on the map and place a pin or marker on it.</a:t>
            </a:r>
          </a:p>
          <a:p>
            <a:r>
              <a:rPr lang="en-US" dirty="0" smtClean="0"/>
              <a:t>3. Research the health landscape &amp; health status of populations in that country.</a:t>
            </a:r>
          </a:p>
          <a:p>
            <a:r>
              <a:rPr lang="en-US" dirty="0" smtClean="0"/>
              <a:t>	a. What are the major health issues that lead to morbidity (illness) and mortality (death)</a:t>
            </a:r>
            <a:r>
              <a:rPr lang="en-US" dirty="0" smtClean="0"/>
              <a:t>? </a:t>
            </a:r>
            <a:endParaRPr lang="en-US" dirty="0" smtClean="0"/>
          </a:p>
          <a:p>
            <a:r>
              <a:rPr lang="en-US" dirty="0" smtClean="0"/>
              <a:t>	</a:t>
            </a:r>
            <a:r>
              <a:rPr lang="en-US" dirty="0" err="1" smtClean="0"/>
              <a:t>b</a:t>
            </a:r>
            <a:r>
              <a:rPr lang="en-US" dirty="0" smtClean="0"/>
              <a:t>. What populations are most vulnerable</a:t>
            </a:r>
            <a:r>
              <a:rPr lang="en-US" dirty="0" smtClean="0"/>
              <a:t>? </a:t>
            </a:r>
            <a:endParaRPr lang="en-US" dirty="0" smtClean="0"/>
          </a:p>
          <a:p>
            <a:r>
              <a:rPr lang="en-US" dirty="0" smtClean="0"/>
              <a:t>	</a:t>
            </a:r>
            <a:r>
              <a:rPr lang="en-US" dirty="0" err="1" smtClean="0"/>
              <a:t>c</a:t>
            </a:r>
            <a:r>
              <a:rPr lang="en-US" dirty="0" smtClean="0"/>
              <a:t>.  Does the country have any POSITIVE health measures or outcomes, as compared to other 	nations with similar income</a:t>
            </a:r>
            <a:r>
              <a:rPr lang="en-US" dirty="0" smtClean="0"/>
              <a:t>? </a:t>
            </a:r>
            <a:endParaRPr lang="en-US" dirty="0" smtClean="0"/>
          </a:p>
          <a:p>
            <a:r>
              <a:rPr lang="en-US" dirty="0" smtClean="0"/>
              <a:t>	</a:t>
            </a:r>
            <a:r>
              <a:rPr lang="en-US" dirty="0" err="1" smtClean="0"/>
              <a:t>d</a:t>
            </a:r>
            <a:r>
              <a:rPr lang="en-US" dirty="0" smtClean="0"/>
              <a:t>. What previous initiatives, programs, or interventions have been used in the past or 	currently to improve health outcomes? Were they successful or not? Why</a:t>
            </a:r>
            <a:r>
              <a:rPr lang="en-US" dirty="0" smtClean="0"/>
              <a:t>? </a:t>
            </a:r>
            <a:endParaRPr lang="en-US" dirty="0" smtClean="0"/>
          </a:p>
          <a:p>
            <a:r>
              <a:rPr lang="en-US" dirty="0" smtClean="0"/>
              <a:t>	</a:t>
            </a:r>
            <a:r>
              <a:rPr lang="en-US" dirty="0" err="1" smtClean="0"/>
              <a:t>e</a:t>
            </a:r>
            <a:r>
              <a:rPr lang="en-US" dirty="0" smtClean="0"/>
              <a:t>. What health infrastructure &amp; services are lacking or needed</a:t>
            </a:r>
            <a:r>
              <a:rPr lang="en-US" dirty="0" smtClean="0"/>
              <a:t>? </a:t>
            </a:r>
            <a:endParaRPr lang="en-US" dirty="0" smtClean="0"/>
          </a:p>
          <a:p>
            <a:r>
              <a:rPr lang="en-US" dirty="0" smtClean="0"/>
              <a:t>4. What 3 top priorities should the country focus on to improve the health of its population? Why? </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Forum on Global Health</a:t>
            </a:r>
          </a:p>
        </p:txBody>
      </p:sp>
      <p:pic>
        <p:nvPicPr>
          <p:cNvPr id="5" name="Picture 4"/>
          <p:cNvPicPr>
            <a:picLocks noChangeAspect="1"/>
          </p:cNvPicPr>
          <p:nvPr/>
        </p:nvPicPr>
        <p:blipFill>
          <a:blip r:embed="rId3"/>
          <a:stretch>
            <a:fillRect/>
          </a:stretch>
        </p:blipFill>
        <p:spPr>
          <a:xfrm>
            <a:off x="8382000" y="6111637"/>
            <a:ext cx="656138" cy="680898"/>
          </a:xfrm>
          <a:prstGeom prst="rect">
            <a:avLst/>
          </a:prstGeom>
        </p:spPr>
      </p:pic>
      <p:sp>
        <p:nvSpPr>
          <p:cNvPr id="7" name="Content Placeholder 2"/>
          <p:cNvSpPr>
            <a:spLocks noGrp="1"/>
          </p:cNvSpPr>
          <p:nvPr>
            <p:ph sz="quarter" idx="1"/>
          </p:nvPr>
        </p:nvSpPr>
        <p:spPr>
          <a:xfrm>
            <a:off x="228600" y="1600200"/>
            <a:ext cx="8537448" cy="5030660"/>
          </a:xfrm>
        </p:spPr>
        <p:txBody>
          <a:bodyPr>
            <a:normAutofit/>
          </a:bodyPr>
          <a:lstStyle/>
          <a:p>
            <a:r>
              <a:rPr lang="en-US" dirty="0" smtClean="0"/>
              <a:t>You </a:t>
            </a:r>
            <a:r>
              <a:rPr lang="en-US" dirty="0" smtClean="0"/>
              <a:t>are representing the country you investigated at a forum on global health disparities.  Present your findings to your peers in a clear, compelling, and professional way.  Use the following table to take notes on other countries as you listen to presentations.</a:t>
            </a:r>
          </a:p>
          <a:p>
            <a:endParaRPr lang="en-US" b="1" dirty="0"/>
          </a:p>
        </p:txBody>
      </p:sp>
      <p:pic>
        <p:nvPicPr>
          <p:cNvPr id="6" name="Picture 5"/>
          <p:cNvPicPr>
            <a:picLocks noChangeAspect="1"/>
          </p:cNvPicPr>
          <p:nvPr/>
        </p:nvPicPr>
        <p:blipFill>
          <a:blip r:embed="rId4"/>
          <a:stretch>
            <a:fillRect/>
          </a:stretch>
        </p:blipFill>
        <p:spPr>
          <a:xfrm>
            <a:off x="887518" y="3877488"/>
            <a:ext cx="7315200" cy="289809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Priority</a:t>
            </a:r>
          </a:p>
        </p:txBody>
      </p:sp>
      <p:sp>
        <p:nvSpPr>
          <p:cNvPr id="3" name="Content Placeholder 2"/>
          <p:cNvSpPr>
            <a:spLocks noGrp="1"/>
          </p:cNvSpPr>
          <p:nvPr>
            <p:ph sz="quarter" idx="1"/>
          </p:nvPr>
        </p:nvSpPr>
        <p:spPr>
          <a:xfrm>
            <a:off x="612648" y="1981200"/>
            <a:ext cx="8153400" cy="4495800"/>
          </a:xfrm>
        </p:spPr>
        <p:txBody>
          <a:bodyPr>
            <a:normAutofit/>
          </a:bodyPr>
          <a:lstStyle/>
          <a:p>
            <a:pPr>
              <a:buNone/>
            </a:pPr>
            <a:r>
              <a:rPr lang="en-US" dirty="0" smtClean="0"/>
              <a:t>Based </a:t>
            </a:r>
            <a:r>
              <a:rPr lang="en-US" dirty="0" smtClean="0"/>
              <a:t>on the data and evidence in the presentations you heard, select ONE country you would most urgently prioritize for taking action to improve health. Outline your reasons in a 1-2 paragraph journal entry.</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3266</TotalTime>
  <Words>1006</Words>
  <Application>Microsoft Macintosh PowerPoint</Application>
  <PresentationFormat>On-screen Show (4:3)</PresentationFormat>
  <Paragraphs>43</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13.1: Intro to Global Health</vt:lpstr>
      <vt:lpstr>Do Now: What do you know about global health? </vt:lpstr>
      <vt:lpstr>What is Global Health?</vt:lpstr>
      <vt:lpstr>Naming Countries: Developed vs. Underdeveloped/Developing</vt:lpstr>
      <vt:lpstr>Investigating Health Around the World </vt:lpstr>
      <vt:lpstr>A Forum on Global Health</vt:lpstr>
      <vt:lpstr>Greatest Priority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78</cp:revision>
  <dcterms:created xsi:type="dcterms:W3CDTF">2014-06-01T12:51:23Z</dcterms:created>
  <dcterms:modified xsi:type="dcterms:W3CDTF">2014-06-01T13:29:32Z</dcterms:modified>
</cp:coreProperties>
</file>