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9"/>
  </p:notesMasterIdLst>
  <p:sldIdLst>
    <p:sldId id="256" r:id="rId2"/>
    <p:sldId id="257" r:id="rId3"/>
    <p:sldId id="258" r:id="rId4"/>
    <p:sldId id="269" r:id="rId5"/>
    <p:sldId id="270" r:id="rId6"/>
    <p:sldId id="266" r:id="rId7"/>
    <p:sldId id="26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8"/>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5/22/14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ommissiononhealth.org/PDF/fig1_78.pdf" TargetMode="External"/><Relationship Id="rId4" Type="http://schemas.openxmlformats.org/officeDocument/2006/relationships/hyperlink" Target="http://www.commissiononhealth.org/PDF/fig2_78.pdf" TargetMode="External"/><Relationship Id="rId5" Type="http://schemas.openxmlformats.org/officeDocument/2006/relationships/hyperlink" Target="http://www.commissiononhealth.org/PDF/fig3_78.pdf"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a:t>
            </a:r>
            <a:r>
              <a:rPr lang="en-US" dirty="0" smtClean="0"/>
              <a:t>:  </a:t>
            </a:r>
            <a:r>
              <a:rPr lang="en-US" sz="1200" kern="1200" dirty="0" smtClean="0">
                <a:solidFill>
                  <a:schemeClr val="tx1"/>
                </a:solidFill>
                <a:latin typeface="+mn-lt"/>
                <a:ea typeface="+mn-ea"/>
                <a:cs typeface="+mn-cs"/>
              </a:rPr>
              <a:t>This lesson will help students begin to piece together the puzzle of health disparities through analysis of data on infant &amp; child health. Students will begin by brainstorming the causes of infant mortality and how these are linked to barriers &amp; risk factors for different populations. Then they will analyze three sets of data to form conclusions. Finally, they will put all this together for come to one final, overarching conclusion about infant/child health &amp; </a:t>
            </a:r>
            <a:r>
              <a:rPr lang="en-US" sz="1200" kern="1200" smtClean="0">
                <a:solidFill>
                  <a:schemeClr val="tx1"/>
                </a:solidFill>
                <a:latin typeface="+mn-lt"/>
                <a:ea typeface="+mn-ea"/>
                <a:cs typeface="+mn-cs"/>
              </a:rPr>
              <a:t>disparities.</a:t>
            </a:r>
            <a:endParaRPr lang="en-US" smtClean="0"/>
          </a:p>
          <a:p>
            <a:endParaRPr lang="en-US" dirty="0" smtClean="0"/>
          </a:p>
          <a:p>
            <a:r>
              <a:rPr lang="en-US" dirty="0" smtClean="0"/>
              <a:t>Image source:</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DO NOW: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Provide a few examples to students who may be stuck getting started.</a:t>
            </a:r>
          </a:p>
          <a:p>
            <a:r>
              <a:rPr lang="en-US" sz="1200" kern="1200" dirty="0" smtClean="0">
                <a:solidFill>
                  <a:schemeClr val="tx1"/>
                </a:solidFill>
                <a:latin typeface="+mn-lt"/>
                <a:ea typeface="+mn-ea"/>
                <a:cs typeface="+mn-cs"/>
              </a:rPr>
              <a:t>Examples: CPR, water/pool safety, nursing/feeding, choking, starting solids, sleeping &amp; crib safety, home baby hazards, childproofing, navigating daycare, bathing, cold/flu signs, reasons to go to ER or call doctor, how to take temperature, immunizations, care seat safety, etc.</a:t>
            </a: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Examples: Education level (overall years of school/degrees) &amp; ability to read (overall literacy); Income; Family/peer support; Health insurance status; Partner support; Other children/siblings in home; Neighborhoods/community safety; Proximity to grocery store, etc.</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Data is compiled by Robert Wood Johnson Foundation and linked to Unnatural Causes site. It can be found in the handouts included in the lesson files or at:</a:t>
            </a:r>
          </a:p>
          <a:p>
            <a:r>
              <a:rPr lang="en-US" sz="1200" b="1" kern="1200" dirty="0" smtClean="0">
                <a:solidFill>
                  <a:schemeClr val="tx1"/>
                </a:solidFill>
                <a:latin typeface="+mn-lt"/>
                <a:ea typeface="+mn-ea"/>
                <a:cs typeface="+mn-cs"/>
              </a:rPr>
              <a:t>PDF #1</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3"/>
              </a:rPr>
              <a:t>http://www.commissiononhealth.org/PDF/fig1_78.pdf</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PDF #2</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4"/>
              </a:rPr>
              <a:t>http://www.commissiononhealth.org/PDF/fig2_78.pdf</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PDF #3:</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5"/>
              </a:rPr>
              <a:t>http://www.commissiononhealth.org/PDF/fig3_78.pdf</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purpose of this homework assignment is to help students bring the lesson back full circle. The lesson began with brainstorming reasons for infant mortality, then student explored the larger factors at play beyond specific details about infant mortality. This assignment will help them review these pieces of the puzzle as they conduct some additional brief research online.</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a:t>
            </a:r>
            <a:r>
              <a:rPr lang="en-US" dirty="0" smtClean="0"/>
              <a:t>12.3:</a:t>
            </a:r>
            <a:br>
              <a:rPr lang="en-US" dirty="0" smtClean="0"/>
            </a:br>
            <a:r>
              <a:rPr lang="en-US" dirty="0" smtClean="0"/>
              <a:t>Infant &amp; Child Health</a:t>
            </a:r>
            <a:endParaRPr lang="en-US" sz="4444" dirty="0"/>
          </a:p>
        </p:txBody>
      </p:sp>
      <p:sp>
        <p:nvSpPr>
          <p:cNvPr id="3" name="Subtitle 2"/>
          <p:cNvSpPr>
            <a:spLocks noGrp="1"/>
          </p:cNvSpPr>
          <p:nvPr>
            <p:ph type="subTitle" idx="1"/>
          </p:nvPr>
        </p:nvSpPr>
        <p:spPr/>
        <p:txBody>
          <a:bodyPr/>
          <a:lstStyle/>
          <a:p>
            <a:r>
              <a:rPr lang="en-US" dirty="0" smtClean="0"/>
              <a:t>Module 12: Health Disparities</a:t>
            </a:r>
            <a:endParaRPr lang="en-US" dirty="0"/>
          </a:p>
        </p:txBody>
      </p:sp>
      <p:sp>
        <p:nvSpPr>
          <p:cNvPr id="4" name="Rectangle 3"/>
          <p:cNvSpPr/>
          <p:nvPr/>
        </p:nvSpPr>
        <p:spPr>
          <a:xfrm>
            <a:off x="304800" y="228600"/>
            <a:ext cx="3505200" cy="156966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a:t>
            </a:r>
            <a:r>
              <a:rPr lang="en-US" sz="2200" dirty="0" smtClean="0"/>
              <a:t>12.3: </a:t>
            </a:r>
            <a:r>
              <a:rPr lang="en-US" sz="2200" dirty="0" smtClean="0">
                <a:latin typeface="+mj-lt"/>
              </a:rPr>
              <a:t> </a:t>
            </a:r>
            <a:r>
              <a:rPr lang="en-US" sz="2400" dirty="0" smtClean="0"/>
              <a:t>Identify trends in child health and infant mortality using charts and graphs.</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114800" y="1085850"/>
            <a:ext cx="4343400" cy="325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219201"/>
            <a:ext cx="9144000" cy="5386130"/>
          </a:xfrm>
          <a:prstGeom prst="rect">
            <a:avLst/>
          </a:prstGeom>
        </p:spPr>
      </p:pic>
      <p:sp>
        <p:nvSpPr>
          <p:cNvPr id="2" name="Title 1"/>
          <p:cNvSpPr>
            <a:spLocks noGrp="1"/>
          </p:cNvSpPr>
          <p:nvPr>
            <p:ph type="title"/>
          </p:nvPr>
        </p:nvSpPr>
        <p:spPr/>
        <p:txBody>
          <a:bodyPr>
            <a:normAutofit fontScale="90000"/>
          </a:bodyPr>
          <a:lstStyle/>
          <a:p>
            <a:r>
              <a:rPr lang="en-US" b="1" dirty="0" smtClean="0"/>
              <a:t>Do </a:t>
            </a:r>
            <a:r>
              <a:rPr lang="en-US" b="1" dirty="0" smtClean="0"/>
              <a:t>Now: </a:t>
            </a:r>
            <a:r>
              <a:rPr lang="en-US" dirty="0" smtClean="0"/>
              <a:t>Infant Health</a:t>
            </a:r>
            <a:br>
              <a:rPr lang="en-US" dirty="0" smtClean="0"/>
            </a:br>
            <a:endParaRPr lang="en-US" b="1" dirty="0"/>
          </a:p>
        </p:txBody>
      </p:sp>
      <p:sp>
        <p:nvSpPr>
          <p:cNvPr id="3" name="Content Placeholder 2"/>
          <p:cNvSpPr>
            <a:spLocks noGrp="1"/>
          </p:cNvSpPr>
          <p:nvPr>
            <p:ph sz="quarter" idx="1"/>
          </p:nvPr>
        </p:nvSpPr>
        <p:spPr>
          <a:xfrm>
            <a:off x="1219200" y="1905000"/>
            <a:ext cx="6670163" cy="3765133"/>
          </a:xfrm>
        </p:spPr>
        <p:txBody>
          <a:bodyPr>
            <a:normAutofit fontScale="85000" lnSpcReduction="20000"/>
          </a:bodyPr>
          <a:lstStyle/>
          <a:p>
            <a:r>
              <a:rPr lang="en-US" dirty="0" smtClean="0"/>
              <a:t>Suppose </a:t>
            </a:r>
            <a:r>
              <a:rPr lang="en-US" dirty="0" smtClean="0"/>
              <a:t>you are a pediatrician You have decided to try to make a positive impact on health outcomes of your infant patients by addressing the most common causes of infant mortality (death) among your patients. You think that holding new parent education seminars might be the best way to prevent these deaths.  In the circle below, brainstorm the top </a:t>
            </a:r>
            <a:r>
              <a:rPr lang="en-US" b="1" dirty="0" smtClean="0"/>
              <a:t>FIVE topics </a:t>
            </a:r>
            <a:r>
              <a:rPr lang="en-US" dirty="0" smtClean="0"/>
              <a:t>you would cover in these seminars. </a:t>
            </a:r>
            <a:r>
              <a:rPr lang="en-US" i="1" dirty="0" smtClean="0"/>
              <a:t>(NOTE: Your decision should be evidence-</a:t>
            </a:r>
            <a:r>
              <a:rPr lang="en-US" i="1" dirty="0" err="1" smtClean="0"/>
              <a:t>baed</a:t>
            </a:r>
            <a:r>
              <a:rPr lang="en-US" i="1" dirty="0" smtClean="0"/>
              <a:t>, of course, but for now just brainstorm the topics you think would be most important).</a:t>
            </a:r>
            <a:endParaRPr lang="en-US" dirty="0" smtClean="0"/>
          </a:p>
          <a:p>
            <a:endParaRPr lang="en-US" dirty="0"/>
          </a:p>
        </p:txBody>
      </p:sp>
      <p:pic>
        <p:nvPicPr>
          <p:cNvPr id="4" name="Picture 3"/>
          <p:cNvPicPr>
            <a:picLocks noChangeAspect="1"/>
          </p:cNvPicPr>
          <p:nvPr/>
        </p:nvPicPr>
        <p:blipFill>
          <a:blip r:embed="rId4"/>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Discuss: </a:t>
            </a:r>
            <a:r>
              <a:rPr lang="en-US" dirty="0" smtClean="0"/>
              <a:t>Roots of Health Disparities</a:t>
            </a:r>
            <a:br>
              <a:rPr lang="en-US" dirty="0" smtClean="0"/>
            </a:br>
            <a:endParaRPr lang="en-US" b="1" dirty="0"/>
          </a:p>
        </p:txBody>
      </p:sp>
      <p:sp>
        <p:nvSpPr>
          <p:cNvPr id="3" name="Content Placeholder 2"/>
          <p:cNvSpPr>
            <a:spLocks noGrp="1"/>
          </p:cNvSpPr>
          <p:nvPr>
            <p:ph sz="quarter" idx="1"/>
          </p:nvPr>
        </p:nvSpPr>
        <p:spPr>
          <a:xfrm>
            <a:off x="612648" y="1600200"/>
            <a:ext cx="8153400" cy="2133600"/>
          </a:xfrm>
        </p:spPr>
        <p:txBody>
          <a:bodyPr>
            <a:normAutofit fontScale="77500" lnSpcReduction="20000"/>
          </a:bodyPr>
          <a:lstStyle/>
          <a:p>
            <a:r>
              <a:rPr lang="en-US" dirty="0" smtClean="0"/>
              <a:t>Assume </a:t>
            </a:r>
            <a:r>
              <a:rPr lang="en-US" dirty="0" smtClean="0"/>
              <a:t>you have carried out your five seminars for a group of 20 parents. Now brainstorm why these families still may be in danger of having an infant die from one of the main causes of infant mortality. In other words, besides education on health topics, what ADDITIONAL factors might influence the health of these families? Brainstorm with a partner, and list your ideas in the bubbles below.</a:t>
            </a:r>
          </a:p>
          <a:p>
            <a:endParaRPr lang="en-US" dirty="0"/>
          </a:p>
        </p:txBody>
      </p:sp>
      <p:pic>
        <p:nvPicPr>
          <p:cNvPr id="4" name="Picture 3"/>
          <p:cNvPicPr>
            <a:picLocks noChangeAspect="1"/>
          </p:cNvPicPr>
          <p:nvPr/>
        </p:nvPicPr>
        <p:blipFill>
          <a:blip r:embed="rId3"/>
          <a:stretch>
            <a:fillRect/>
          </a:stretch>
        </p:blipFill>
        <p:spPr>
          <a:xfrm>
            <a:off x="8153400" y="6037593"/>
            <a:ext cx="792112" cy="585474"/>
          </a:xfrm>
          <a:prstGeom prst="rect">
            <a:avLst/>
          </a:prstGeom>
        </p:spPr>
      </p:pic>
      <p:pic>
        <p:nvPicPr>
          <p:cNvPr id="5" name="Picture 4"/>
          <p:cNvPicPr>
            <a:picLocks noChangeAspect="1"/>
          </p:cNvPicPr>
          <p:nvPr/>
        </p:nvPicPr>
        <p:blipFill>
          <a:blip r:embed="rId4"/>
          <a:stretch>
            <a:fillRect/>
          </a:stretch>
        </p:blipFill>
        <p:spPr>
          <a:xfrm>
            <a:off x="612648" y="3576731"/>
            <a:ext cx="7424400" cy="28806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Trends in Infant Mortality &amp; Children’s Health</a:t>
            </a:r>
          </a:p>
        </p:txBody>
      </p:sp>
      <p:pic>
        <p:nvPicPr>
          <p:cNvPr id="5" name="Picture 4"/>
          <p:cNvPicPr>
            <a:picLocks noChangeAspect="1"/>
          </p:cNvPicPr>
          <p:nvPr/>
        </p:nvPicPr>
        <p:blipFill>
          <a:blip r:embed="rId3"/>
          <a:stretch>
            <a:fillRect/>
          </a:stretch>
        </p:blipFill>
        <p:spPr>
          <a:xfrm>
            <a:off x="8229600" y="5961532"/>
            <a:ext cx="644988" cy="669327"/>
          </a:xfrm>
          <a:prstGeom prst="rect">
            <a:avLst/>
          </a:prstGeom>
        </p:spPr>
      </p:pic>
      <p:sp>
        <p:nvSpPr>
          <p:cNvPr id="7" name="Content Placeholder 2"/>
          <p:cNvSpPr>
            <a:spLocks noGrp="1"/>
          </p:cNvSpPr>
          <p:nvPr>
            <p:ph sz="quarter" idx="1"/>
          </p:nvPr>
        </p:nvSpPr>
        <p:spPr>
          <a:xfrm>
            <a:off x="612648" y="1600200"/>
            <a:ext cx="8153400" cy="1295400"/>
          </a:xfrm>
        </p:spPr>
        <p:txBody>
          <a:bodyPr>
            <a:normAutofit fontScale="92500" lnSpcReduction="10000"/>
          </a:bodyPr>
          <a:lstStyle/>
          <a:p>
            <a:r>
              <a:rPr lang="en-US" dirty="0" smtClean="0"/>
              <a:t>Examine </a:t>
            </a:r>
            <a:r>
              <a:rPr lang="en-US" dirty="0" smtClean="0"/>
              <a:t>the 3 handouts with data on infant mortality and children’s health below. Use the data to answer the questions that follow and write a final conclusion.</a:t>
            </a:r>
          </a:p>
          <a:p>
            <a:endParaRPr lang="en-US" b="1" dirty="0"/>
          </a:p>
        </p:txBody>
      </p:sp>
      <p:pic>
        <p:nvPicPr>
          <p:cNvPr id="6" name="Picture 5"/>
          <p:cNvPicPr>
            <a:picLocks noChangeAspect="1"/>
          </p:cNvPicPr>
          <p:nvPr/>
        </p:nvPicPr>
        <p:blipFill>
          <a:blip r:embed="rId4"/>
          <a:stretch>
            <a:fillRect/>
          </a:stretch>
        </p:blipFill>
        <p:spPr>
          <a:xfrm>
            <a:off x="697966" y="2895600"/>
            <a:ext cx="7819639" cy="28961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Trends in Infant Mortality &amp; Children’s Health</a:t>
            </a:r>
          </a:p>
        </p:txBody>
      </p:sp>
      <p:pic>
        <p:nvPicPr>
          <p:cNvPr id="5" name="Picture 4"/>
          <p:cNvPicPr>
            <a:picLocks noChangeAspect="1"/>
          </p:cNvPicPr>
          <p:nvPr/>
        </p:nvPicPr>
        <p:blipFill>
          <a:blip r:embed="rId3"/>
          <a:stretch>
            <a:fillRect/>
          </a:stretch>
        </p:blipFill>
        <p:spPr>
          <a:xfrm>
            <a:off x="8229600" y="5961532"/>
            <a:ext cx="644988" cy="669327"/>
          </a:xfrm>
          <a:prstGeom prst="rect">
            <a:avLst/>
          </a:prstGeom>
        </p:spPr>
      </p:pic>
      <p:pic>
        <p:nvPicPr>
          <p:cNvPr id="8" name="Picture 7"/>
          <p:cNvPicPr>
            <a:picLocks noChangeAspect="1"/>
          </p:cNvPicPr>
          <p:nvPr/>
        </p:nvPicPr>
        <p:blipFill>
          <a:blip r:embed="rId4"/>
          <a:stretch>
            <a:fillRect/>
          </a:stretch>
        </p:blipFill>
        <p:spPr>
          <a:xfrm>
            <a:off x="1305927" y="1600200"/>
            <a:ext cx="6175510" cy="50306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a:t>
            </a:r>
            <a:r>
              <a:rPr lang="en-US" b="1" dirty="0" smtClean="0"/>
              <a:t>: </a:t>
            </a:r>
            <a:r>
              <a:rPr lang="en-US" dirty="0" smtClean="0"/>
              <a:t>Conclusions</a:t>
            </a:r>
            <a:br>
              <a:rPr lang="en-US" dirty="0" smtClean="0"/>
            </a:br>
            <a:endParaRPr lang="en-US" b="1" dirty="0"/>
          </a:p>
        </p:txBody>
      </p:sp>
      <p:pic>
        <p:nvPicPr>
          <p:cNvPr id="6" name="Picture 5"/>
          <p:cNvPicPr>
            <a:picLocks noChangeAspect="1"/>
          </p:cNvPicPr>
          <p:nvPr/>
        </p:nvPicPr>
        <p:blipFill>
          <a:blip r:embed="rId3"/>
          <a:stretch>
            <a:fillRect/>
          </a:stretch>
        </p:blipFill>
        <p:spPr>
          <a:xfrm>
            <a:off x="8227702" y="5909847"/>
            <a:ext cx="692441" cy="737600"/>
          </a:xfrm>
          <a:prstGeom prst="rect">
            <a:avLst/>
          </a:prstGeom>
        </p:spPr>
      </p:pic>
      <p:sp>
        <p:nvSpPr>
          <p:cNvPr id="5" name="Content Placeholder 2"/>
          <p:cNvSpPr>
            <a:spLocks noGrp="1"/>
          </p:cNvSpPr>
          <p:nvPr>
            <p:ph sz="quarter" idx="1"/>
          </p:nvPr>
        </p:nvSpPr>
        <p:spPr>
          <a:xfrm>
            <a:off x="612648" y="1600200"/>
            <a:ext cx="8153400" cy="4495800"/>
          </a:xfrm>
        </p:spPr>
        <p:txBody>
          <a:bodyPr/>
          <a:lstStyle/>
          <a:p>
            <a:r>
              <a:rPr lang="en-US" dirty="0" smtClean="0"/>
              <a:t>Review </a:t>
            </a:r>
            <a:r>
              <a:rPr lang="en-US" dirty="0" smtClean="0"/>
              <a:t>your evidence-based conclusions from the graph analysis activity on the previous page. Write one overall conclusion tying in common themes from all three.</a:t>
            </a:r>
          </a:p>
          <a:p>
            <a:endParaRPr lang="en-US" b="1" dirty="0"/>
          </a:p>
        </p:txBody>
      </p:sp>
      <p:pic>
        <p:nvPicPr>
          <p:cNvPr id="7" name="Picture 6"/>
          <p:cNvPicPr>
            <a:picLocks noChangeAspect="1"/>
          </p:cNvPicPr>
          <p:nvPr/>
        </p:nvPicPr>
        <p:blipFill>
          <a:blip r:embed="rId4"/>
          <a:stretch>
            <a:fillRect/>
          </a:stretch>
        </p:blipFill>
        <p:spPr>
          <a:xfrm>
            <a:off x="615208" y="3532686"/>
            <a:ext cx="7556500" cy="24574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a:t>
            </a:r>
            <a:r>
              <a:rPr lang="en-US" b="1" dirty="0" smtClean="0"/>
              <a:t>: </a:t>
            </a:r>
            <a:r>
              <a:rPr lang="en-US" sz="3111" dirty="0" smtClean="0"/>
              <a:t>Specific Causes of Infant Mortality</a:t>
            </a:r>
            <a:br>
              <a:rPr lang="en-US" sz="3111" dirty="0" smtClean="0"/>
            </a:br>
            <a:endParaRPr lang="en-US" b="1" dirty="0"/>
          </a:p>
        </p:txBody>
      </p:sp>
      <p:sp>
        <p:nvSpPr>
          <p:cNvPr id="3" name="Content Placeholder 2"/>
          <p:cNvSpPr>
            <a:spLocks noGrp="1"/>
          </p:cNvSpPr>
          <p:nvPr>
            <p:ph sz="quarter" idx="1"/>
          </p:nvPr>
        </p:nvSpPr>
        <p:spPr>
          <a:xfrm>
            <a:off x="304800" y="1600200"/>
            <a:ext cx="8461248" cy="4876800"/>
          </a:xfrm>
        </p:spPr>
        <p:txBody>
          <a:bodyPr>
            <a:normAutofit fontScale="92500" lnSpcReduction="20000"/>
          </a:bodyPr>
          <a:lstStyle/>
          <a:p>
            <a:pPr>
              <a:buNone/>
            </a:pPr>
            <a:r>
              <a:rPr lang="en-US" dirty="0" smtClean="0"/>
              <a:t>Conduct </a:t>
            </a:r>
            <a:r>
              <a:rPr lang="en-US" dirty="0" smtClean="0"/>
              <a:t>research online to uncover the specific causes of infant mortality and answer the questions below</a:t>
            </a:r>
            <a:r>
              <a:rPr lang="en-US" dirty="0" smtClean="0"/>
              <a:t>. </a:t>
            </a:r>
            <a:endParaRPr lang="en-US" dirty="0" smtClean="0"/>
          </a:p>
          <a:p>
            <a:r>
              <a:rPr lang="en-US" dirty="0" smtClean="0"/>
              <a:t>1. List 3-5 most common causes of infant mortality from your research? (i.e. drowning)</a:t>
            </a:r>
          </a:p>
          <a:p>
            <a:r>
              <a:rPr lang="en-US" dirty="0" smtClean="0"/>
              <a:t>2. How does this compare with your brainstormed list during the Do Now activity of this lesson? </a:t>
            </a:r>
            <a:endParaRPr lang="en-US" dirty="0" smtClean="0"/>
          </a:p>
          <a:p>
            <a:pPr lvl="0"/>
            <a:r>
              <a:rPr lang="en-US" dirty="0" smtClean="0"/>
              <a:t>3. Which </a:t>
            </a:r>
            <a:r>
              <a:rPr lang="en-US" dirty="0" smtClean="0"/>
              <a:t>causes were most &amp; least surprising to you?</a:t>
            </a:r>
            <a:endParaRPr lang="en-US" dirty="0" smtClean="0"/>
          </a:p>
          <a:p>
            <a:pPr lvl="0"/>
            <a:r>
              <a:rPr lang="en-US" dirty="0" smtClean="0"/>
              <a:t>4. In </a:t>
            </a:r>
            <a:r>
              <a:rPr lang="en-US" dirty="0" smtClean="0"/>
              <a:t>what ways might income, education, and race/ethnicity linked to the main causes of child mortality?</a:t>
            </a:r>
            <a:endParaRPr lang="en-US" dirty="0" smtClean="0"/>
          </a:p>
          <a:p>
            <a:r>
              <a:rPr lang="en-US" dirty="0" smtClean="0"/>
              <a:t>5. What </a:t>
            </a:r>
            <a:r>
              <a:rPr lang="en-US" dirty="0" smtClean="0"/>
              <a:t>do you think should be done about this problem? At the individual level? Community level? City/state/national level?</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3388</TotalTime>
  <Words>789</Words>
  <Application>Microsoft Macintosh PowerPoint</Application>
  <PresentationFormat>On-screen Show (4:3)</PresentationFormat>
  <Paragraphs>38</Paragraphs>
  <Slides>7</Slides>
  <Notes>7</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Median</vt:lpstr>
      <vt:lpstr>Lesson 12.3: Infant &amp; Child Health</vt:lpstr>
      <vt:lpstr>Do Now: Infant Health </vt:lpstr>
      <vt:lpstr>Discuss: Roots of Health Disparities </vt:lpstr>
      <vt:lpstr>Trends in Infant Mortality &amp; Children’s Health</vt:lpstr>
      <vt:lpstr>Trends in Infant Mortality &amp; Children’s Health</vt:lpstr>
      <vt:lpstr>Assess: Conclusions </vt:lpstr>
      <vt:lpstr>Homework: Specific Causes of Infant Mortality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81</cp:revision>
  <dcterms:created xsi:type="dcterms:W3CDTF">2014-05-22T15:00:39Z</dcterms:created>
  <dcterms:modified xsi:type="dcterms:W3CDTF">2014-05-22T17:40:56Z</dcterms:modified>
</cp:coreProperties>
</file>