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3"/>
  </p:notesMasterIdLst>
  <p:sldIdLst>
    <p:sldId id="256" r:id="rId2"/>
    <p:sldId id="271" r:id="rId3"/>
    <p:sldId id="257" r:id="rId4"/>
    <p:sldId id="258" r:id="rId5"/>
    <p:sldId id="259" r:id="rId6"/>
    <p:sldId id="269" r:id="rId7"/>
    <p:sldId id="270" r:id="rId8"/>
    <p:sldId id="266" r:id="rId9"/>
    <p:sldId id="272" r:id="rId10"/>
    <p:sldId id="273" r:id="rId11"/>
    <p:sldId id="26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88000" autoAdjust="0"/>
  </p:normalViewPr>
  <p:slideViewPr>
    <p:cSldViewPr snapToObjects="1">
      <p:cViewPr varScale="1">
        <p:scale>
          <a:sx n="93" d="100"/>
          <a:sy n="93" d="100"/>
        </p:scale>
        <p:origin x="-44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5/12/14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Overview:</a:t>
            </a:r>
          </a:p>
          <a:p>
            <a:endParaRPr lang="en-US" dirty="0" smtClean="0"/>
          </a:p>
          <a:p>
            <a:r>
              <a:rPr lang="en-US" dirty="0" smtClean="0"/>
              <a:t>Image source</a:t>
            </a:r>
            <a:r>
              <a:rPr lang="en-US" dirty="0" smtClean="0"/>
              <a:t>:  http://openclipart.org/detail/70165/home-insurance-by-netalloy</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Total earnings each month = 509.72x2 = 1019.44</a:t>
            </a:r>
          </a:p>
          <a:p>
            <a:pPr marL="228600" indent="-228600">
              <a:buNone/>
            </a:pPr>
            <a:r>
              <a:rPr lang="en-US" dirty="0" smtClean="0"/>
              <a:t>Total expenses in one month = 736</a:t>
            </a:r>
          </a:p>
          <a:p>
            <a:pPr marL="228600" indent="-228600">
              <a:buNone/>
            </a:pPr>
            <a:r>
              <a:rPr lang="en-US" dirty="0" smtClean="0"/>
              <a:t>Total money left each month = 283.44</a:t>
            </a:r>
          </a:p>
          <a:p>
            <a:pPr marL="228600" indent="-228600">
              <a:buNone/>
            </a:pPr>
            <a:r>
              <a:rPr lang="en-US" dirty="0" smtClean="0"/>
              <a:t>2</a:t>
            </a:r>
            <a:r>
              <a:rPr lang="en-US" baseline="0" dirty="0" smtClean="0"/>
              <a:t>. % = ($9.58 + $37.42)/$660 = 0.0712 = 7.12%</a:t>
            </a:r>
          </a:p>
          <a:p>
            <a:pPr marL="228600" indent="-228600">
              <a:buNone/>
            </a:pPr>
            <a:r>
              <a:rPr lang="en-US" baseline="0" dirty="0" smtClean="0"/>
              <a:t>3. Cost = $20 + $14 = $34</a:t>
            </a:r>
          </a:p>
          <a:p>
            <a:pPr marL="228600" indent="-228600">
              <a:buNone/>
            </a:pPr>
            <a:r>
              <a:rPr lang="en-US" baseline="0" dirty="0" smtClean="0"/>
              <a:t>Missing work = 16x$8.25 = $132</a:t>
            </a:r>
          </a:p>
          <a:p>
            <a:pPr marL="228600" indent="-228600">
              <a:buNone/>
            </a:pPr>
            <a:r>
              <a:rPr lang="en-US" baseline="0" dirty="0" smtClean="0"/>
              <a:t>4. Deductible $500; Bills 3200 – 500 = 2700 </a:t>
            </a:r>
            <a:r>
              <a:rPr lang="en-US" baseline="0" dirty="0" err="1" smtClean="0"/>
              <a:t>x</a:t>
            </a:r>
            <a:r>
              <a:rPr lang="en-US" baseline="0" dirty="0" smtClean="0"/>
              <a:t> .2 = 540;  Patient pays: ER </a:t>
            </a:r>
            <a:r>
              <a:rPr lang="en-US" baseline="0" dirty="0" err="1" smtClean="0"/>
              <a:t>copay</a:t>
            </a:r>
            <a:r>
              <a:rPr lang="en-US" baseline="0" dirty="0" smtClean="0"/>
              <a:t> = $80; Dr co=pay = 4x$20 = $80; Deductible = $500; Bill = $540</a:t>
            </a:r>
          </a:p>
          <a:p>
            <a:pPr marL="228600" indent="-228600">
              <a:buNone/>
            </a:pPr>
            <a:r>
              <a:rPr lang="en-US" baseline="0" dirty="0" smtClean="0"/>
              <a:t>Insurance pays: $2700x0.80 = $2160</a:t>
            </a:r>
          </a:p>
          <a:p>
            <a:pPr marL="228600" indent="-228600">
              <a:buNone/>
            </a:pPr>
            <a:r>
              <a:rPr lang="en-US" baseline="0" dirty="0" smtClean="0"/>
              <a:t>Hours = 7x8 = 56 hours;  $462 </a:t>
            </a:r>
          </a:p>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homework assignment</a:t>
            </a:r>
            <a:r>
              <a:rPr lang="en-US" baseline="0" dirty="0" smtClean="0"/>
              <a:t> is to help wrap up the lesson and tie all of the information and concepts back together in the context of Marcus’ case.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Ask students,</a:t>
            </a:r>
            <a:r>
              <a:rPr lang="en-US" baseline="0" dirty="0" smtClean="0"/>
              <a:t> “What factors do you think have led to the rising costs of medical care for Americans?” Consider using a Think-Pair-Share for this question.</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dirty="0" smtClean="0"/>
              <a:t>Ask students, “Where do you think the UNDERINSURED fit into this pie</a:t>
            </a:r>
            <a:r>
              <a:rPr lang="en-US" baseline="0" dirty="0" smtClean="0"/>
              <a:t> chart?”</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students, “How many of you carry a health insurance card? How many have seen or examined your parents or guardians?”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many great websites with additional background information</a:t>
            </a:r>
            <a:r>
              <a:rPr lang="en-US" baseline="0" dirty="0" smtClean="0"/>
              <a:t> on the problem of the underinsured:</a:t>
            </a:r>
          </a:p>
          <a:p>
            <a:r>
              <a:rPr lang="en-US" baseline="0" dirty="0" smtClean="0"/>
              <a:t>PBS:  http://</a:t>
            </a:r>
            <a:r>
              <a:rPr lang="en-US" baseline="0" dirty="0" err="1" smtClean="0"/>
              <a:t>www.pbs.org/healthcarecrisis/uninsured.html</a:t>
            </a:r>
            <a:endParaRPr lang="en-US" baseline="0" dirty="0" smtClean="0"/>
          </a:p>
          <a:p>
            <a:r>
              <a:rPr lang="en-US" baseline="0" dirty="0" smtClean="0"/>
              <a:t>NPR: http://www.npr.org/blogs/health/2013/12/31/258670193/despite-health-law-many-people-may-be-left-underinsured</a:t>
            </a:r>
          </a:p>
          <a:p>
            <a:r>
              <a:rPr lang="en-US" baseline="0" dirty="0" smtClean="0"/>
              <a:t>Kaiser: http://www.kaiserhealthnews.org/stories/2009/september/28/underinsured-explainer.aspx</a:t>
            </a:r>
          </a:p>
          <a:p>
            <a:r>
              <a:rPr lang="en-US" baseline="0" dirty="0" smtClean="0"/>
              <a:t>The Commonwealth Fund: http://www.commonwealthfund.org/News/News-Releases/2011/Sep/Insured-and-Still-at-Risk.aspx</a:t>
            </a:r>
          </a:p>
          <a:p>
            <a:r>
              <a:rPr lang="en-US" dirty="0" smtClean="0"/>
              <a:t>CDC:</a:t>
            </a:r>
            <a:r>
              <a:rPr lang="en-US" baseline="0" dirty="0" smtClean="0"/>
              <a:t> </a:t>
            </a:r>
            <a:r>
              <a:rPr lang="en-US" dirty="0" smtClean="0"/>
              <a:t>http://</a:t>
            </a:r>
            <a:r>
              <a:rPr lang="en-US" dirty="0" err="1" smtClean="0"/>
              <a:t>www.cdc.gov/nchs/fastats/hinsure.htm</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 = $2,000/11,170</a:t>
            </a:r>
            <a:r>
              <a:rPr lang="en-US" baseline="0" dirty="0" smtClean="0"/>
              <a:t> = 0.17 = 17%  (She is underinsured because her medical expenses are </a:t>
            </a:r>
            <a:r>
              <a:rPr lang="en-US" baseline="0" dirty="0" err="1" smtClean="0"/>
              <a:t>greaterthan</a:t>
            </a:r>
            <a:r>
              <a:rPr lang="en-US" baseline="0" dirty="0" smtClean="0"/>
              <a:t> 10% of her income.)</a:t>
            </a:r>
          </a:p>
          <a:p>
            <a:pPr marL="228600" indent="-228600">
              <a:buAutoNum type="arabicPeriod"/>
            </a:pPr>
            <a:r>
              <a:rPr lang="en-US" baseline="0" dirty="0" smtClean="0"/>
              <a:t>$2,000/26,300 = 7.6%  (They are underinsured because their income is less than 200% of the poverty level &amp; their medical expenses are greater than 5% of annual income)</a:t>
            </a:r>
          </a:p>
          <a:p>
            <a:pPr marL="228600" indent="-228600">
              <a:buAutoNum type="arabicPeriod"/>
            </a:pPr>
            <a:endParaRPr lang="en-US" baseline="0" dirty="0" smtClean="0"/>
          </a:p>
          <a:p>
            <a:pPr marL="228600" indent="-228600">
              <a:buNone/>
            </a:pPr>
            <a:r>
              <a:rPr lang="en-US" baseline="0" dirty="0" smtClean="0"/>
              <a:t>)</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11.6:</a:t>
            </a:r>
            <a:br>
              <a:rPr lang="en-US" dirty="0" smtClean="0"/>
            </a:br>
            <a:r>
              <a:rPr lang="en-US" dirty="0" smtClean="0"/>
              <a:t>The Underinsured</a:t>
            </a:r>
            <a:endParaRPr lang="en-US" sz="4444" dirty="0"/>
          </a:p>
        </p:txBody>
      </p:sp>
      <p:sp>
        <p:nvSpPr>
          <p:cNvPr id="3" name="Subtitle 2"/>
          <p:cNvSpPr>
            <a:spLocks noGrp="1"/>
          </p:cNvSpPr>
          <p:nvPr>
            <p:ph type="subTitle" idx="1"/>
          </p:nvPr>
        </p:nvSpPr>
        <p:spPr/>
        <p:txBody>
          <a:bodyPr/>
          <a:lstStyle/>
          <a:p>
            <a:r>
              <a:rPr lang="en-US" dirty="0" smtClean="0"/>
              <a:t>Module 11: Health Policy</a:t>
            </a:r>
            <a:endParaRPr lang="en-US" dirty="0"/>
          </a:p>
        </p:txBody>
      </p:sp>
      <p:sp>
        <p:nvSpPr>
          <p:cNvPr id="4" name="Rectangle 3"/>
          <p:cNvSpPr/>
          <p:nvPr/>
        </p:nvSpPr>
        <p:spPr>
          <a:xfrm>
            <a:off x="304800" y="228600"/>
            <a:ext cx="3505200" cy="1938992"/>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11.6: </a:t>
            </a:r>
            <a:r>
              <a:rPr lang="en-US" sz="2200" dirty="0" smtClean="0">
                <a:latin typeface="+mj-lt"/>
              </a:rPr>
              <a:t> </a:t>
            </a:r>
            <a:r>
              <a:rPr lang="en-US" sz="2400" dirty="0" smtClean="0"/>
              <a:t>Identify health insurance policy components that lead to financial burden and ‘underinsured’ </a:t>
            </a:r>
            <a:r>
              <a:rPr lang="en-US" sz="2400" dirty="0" smtClean="0"/>
              <a:t>status.</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343400" y="457200"/>
            <a:ext cx="3810000" cy="381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Marcus’ </a:t>
            </a:r>
            <a:r>
              <a:rPr lang="en-US" b="1" dirty="0" smtClean="0"/>
              <a:t>Story:  </a:t>
            </a:r>
            <a:r>
              <a:rPr lang="en-US" dirty="0" smtClean="0"/>
              <a:t>Analysis </a:t>
            </a:r>
            <a:r>
              <a:rPr lang="en-US" dirty="0" smtClean="0"/>
              <a:t>Questions</a:t>
            </a:r>
            <a:br>
              <a:rPr lang="en-US" dirty="0" smtClean="0"/>
            </a:br>
            <a:endParaRPr lang="en-US" dirty="0" smtClean="0"/>
          </a:p>
        </p:txBody>
      </p:sp>
      <p:sp>
        <p:nvSpPr>
          <p:cNvPr id="5" name="Content Placeholder 2"/>
          <p:cNvSpPr>
            <a:spLocks noGrp="1"/>
          </p:cNvSpPr>
          <p:nvPr>
            <p:ph sz="quarter" idx="1"/>
          </p:nvPr>
        </p:nvSpPr>
        <p:spPr>
          <a:xfrm>
            <a:off x="381000" y="1600200"/>
            <a:ext cx="8385048" cy="5257800"/>
          </a:xfrm>
        </p:spPr>
        <p:txBody>
          <a:bodyPr>
            <a:normAutofit fontScale="70000" lnSpcReduction="20000"/>
          </a:bodyPr>
          <a:lstStyle/>
          <a:p>
            <a:r>
              <a:rPr lang="en-US" dirty="0" smtClean="0"/>
              <a:t>1.  How much money does Marcus have left over each month to spend on food, entertainment, and/or savings?  (Assume 2 paychecks = 1 month) </a:t>
            </a:r>
            <a:r>
              <a:rPr lang="en-US" b="1" dirty="0" smtClean="0"/>
              <a:t> </a:t>
            </a:r>
            <a:endParaRPr lang="en-US" dirty="0" smtClean="0"/>
          </a:p>
          <a:p>
            <a:r>
              <a:rPr lang="en-US" dirty="0" smtClean="0"/>
              <a:t>2. </a:t>
            </a:r>
            <a:r>
              <a:rPr lang="en-US" b="1" dirty="0" smtClean="0"/>
              <a:t> </a:t>
            </a:r>
            <a:r>
              <a:rPr lang="en-US" dirty="0" smtClean="0"/>
              <a:t>What percentage of Marcus’ income is spent on health insurance (include Medicare along with Health Insurance).  Use his paycheck to calculate this percentage.  Use his gross pay for the pay period. </a:t>
            </a:r>
            <a:r>
              <a:rPr lang="en-US" b="1" dirty="0" smtClean="0"/>
              <a:t> </a:t>
            </a:r>
            <a:endParaRPr lang="en-US" dirty="0" smtClean="0"/>
          </a:p>
          <a:p>
            <a:r>
              <a:rPr lang="en-US" dirty="0" smtClean="0"/>
              <a:t>3.  Marcus gets an ear infection and must go to the doctor for treatment.  The doctor prescribes him a generic drug to treat his infection. How much will this cost him? </a:t>
            </a:r>
          </a:p>
          <a:p>
            <a:pPr lvl="1"/>
            <a:r>
              <a:rPr lang="en-US" dirty="0" smtClean="0"/>
              <a:t>In addition, Marcus misses 2 days of work.  How much additional money does this cost him (1 day of work = 8 hours)? </a:t>
            </a:r>
          </a:p>
          <a:p>
            <a:r>
              <a:rPr lang="en-US" dirty="0" smtClean="0"/>
              <a:t>4. Later in the year, Marcus is playing basketball when he slips and breaks his wrist. Marcus goes to the emergency room.  There, they treat Marcus’ wrist.  The procedure to reset his wrist and add a cast costs $3,200.  Marcus will be responsible for his deductible, co-insurance (after deductible), and co-pays.  Additionally, Marcus must return for 4 doctor visits throughout the next 2 months. How much will this cost him total?  </a:t>
            </a:r>
          </a:p>
          <a:p>
            <a:pPr lvl="1"/>
            <a:r>
              <a:rPr lang="en-US" dirty="0" smtClean="0"/>
              <a:t>All of his medical treatments cause him to miss 7 days of work.  How much additional money does this injury cost him?</a:t>
            </a:r>
          </a:p>
          <a:p>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Homework</a:t>
            </a:r>
            <a:r>
              <a:rPr lang="en-US" b="1" dirty="0" smtClean="0"/>
              <a:t>: </a:t>
            </a:r>
            <a:r>
              <a:rPr lang="en-US" sz="3111" dirty="0" smtClean="0"/>
              <a:t>Marcus’ Story Discussion Questions </a:t>
            </a:r>
            <a:br>
              <a:rPr lang="en-US" sz="3111" dirty="0" smtClean="0"/>
            </a:br>
            <a:endParaRPr lang="en-US" dirty="0"/>
          </a:p>
        </p:txBody>
      </p:sp>
      <p:sp>
        <p:nvSpPr>
          <p:cNvPr id="3" name="Content Placeholder 2"/>
          <p:cNvSpPr>
            <a:spLocks noGrp="1"/>
          </p:cNvSpPr>
          <p:nvPr>
            <p:ph sz="quarter" idx="1"/>
          </p:nvPr>
        </p:nvSpPr>
        <p:spPr>
          <a:xfrm>
            <a:off x="228600" y="1676400"/>
            <a:ext cx="8537448" cy="5010150"/>
          </a:xfrm>
        </p:spPr>
        <p:txBody>
          <a:bodyPr>
            <a:normAutofit fontScale="77500" lnSpcReduction="20000"/>
          </a:bodyPr>
          <a:lstStyle/>
          <a:p>
            <a:r>
              <a:rPr lang="en-US" dirty="0" smtClean="0"/>
              <a:t>5</a:t>
            </a:r>
            <a:r>
              <a:rPr lang="en-US" dirty="0" smtClean="0"/>
              <a:t>. How might Marcus’ health costs and financial situation add to the number of health risk factors he encounters daily?    (Ex. type of food he buys, exercise, stress, etc.)</a:t>
            </a:r>
            <a:endParaRPr lang="en-US" dirty="0" smtClean="0"/>
          </a:p>
          <a:p>
            <a:r>
              <a:rPr lang="en-US" dirty="0" smtClean="0"/>
              <a:t>6</a:t>
            </a:r>
            <a:r>
              <a:rPr lang="en-US" dirty="0" smtClean="0"/>
              <a:t>. Would you consider Marcus to be “</a:t>
            </a:r>
            <a:r>
              <a:rPr lang="en-US" b="1" u="sng" dirty="0" smtClean="0"/>
              <a:t>underinsured</a:t>
            </a:r>
            <a:r>
              <a:rPr lang="en-US" dirty="0" smtClean="0"/>
              <a:t>”? Explain why or why not.</a:t>
            </a:r>
            <a:endParaRPr lang="en-US" dirty="0" smtClean="0"/>
          </a:p>
          <a:p>
            <a:r>
              <a:rPr lang="en-US" dirty="0" smtClean="0"/>
              <a:t>7</a:t>
            </a:r>
            <a:r>
              <a:rPr lang="en-US" dirty="0" smtClean="0"/>
              <a:t>. Why might someone in Marcus’ situation choose to not pay for insurance at all (to be </a:t>
            </a:r>
            <a:r>
              <a:rPr lang="en-US" b="1" u="sng" dirty="0" smtClean="0"/>
              <a:t>uninsured</a:t>
            </a:r>
            <a:r>
              <a:rPr lang="en-US" dirty="0" smtClean="0"/>
              <a:t>)?</a:t>
            </a:r>
            <a:endParaRPr lang="en-US" dirty="0" smtClean="0"/>
          </a:p>
          <a:p>
            <a:r>
              <a:rPr lang="en-US" dirty="0" smtClean="0"/>
              <a:t>8</a:t>
            </a:r>
            <a:r>
              <a:rPr lang="en-US" dirty="0" smtClean="0"/>
              <a:t>. What can Marcus do, within his financial constraints, to promote his own health and prevent illness?</a:t>
            </a:r>
            <a:endParaRPr lang="en-US" dirty="0" smtClean="0"/>
          </a:p>
          <a:p>
            <a:r>
              <a:rPr lang="en-US" dirty="0" smtClean="0"/>
              <a:t>9</a:t>
            </a:r>
            <a:r>
              <a:rPr lang="en-US" dirty="0" smtClean="0"/>
              <a:t>.  What are some things Marcus’ college/employer could do to help Marcus deal with the cost of health care?</a:t>
            </a:r>
            <a:endParaRPr lang="en-US" dirty="0" smtClean="0"/>
          </a:p>
          <a:p>
            <a:r>
              <a:rPr lang="en-US" dirty="0" smtClean="0"/>
              <a:t>10</a:t>
            </a:r>
            <a:r>
              <a:rPr lang="en-US" dirty="0" smtClean="0"/>
              <a:t>. What could the community, state, or national government do to help people like Marcus? </a:t>
            </a:r>
            <a:endParaRPr lang="en-US" dirty="0" smtClean="0"/>
          </a:p>
          <a:p>
            <a:r>
              <a:rPr lang="en-US" dirty="0" smtClean="0"/>
              <a:t>11</a:t>
            </a:r>
            <a:r>
              <a:rPr lang="en-US" dirty="0" smtClean="0"/>
              <a:t>. What can we, as US citizens, do to help those who work hard, but still risk being “</a:t>
            </a:r>
            <a:r>
              <a:rPr lang="en-US" b="1" u="sng" dirty="0" smtClean="0"/>
              <a:t>underinsured</a:t>
            </a:r>
            <a:r>
              <a:rPr lang="en-US" dirty="0" smtClean="0"/>
              <a:t>”?</a:t>
            </a:r>
          </a:p>
          <a:p>
            <a:pPr lvl="0"/>
            <a:endParaRPr lang="en-US" dirty="0" smtClean="0"/>
          </a:p>
        </p:txBody>
      </p:sp>
      <p:pic>
        <p:nvPicPr>
          <p:cNvPr id="7" name="Picture 6"/>
          <p:cNvPicPr>
            <a:picLocks noChangeAspect="1"/>
          </p:cNvPicPr>
          <p:nvPr/>
        </p:nvPicPr>
        <p:blipFill>
          <a:blip r:embed="rId3"/>
          <a:stretch>
            <a:fillRect/>
          </a:stretch>
        </p:blipFill>
        <p:spPr>
          <a:xfrm>
            <a:off x="8476799" y="6096000"/>
            <a:ext cx="578498" cy="5905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a:t>
            </a:r>
            <a:r>
              <a:rPr lang="en-US" b="1" dirty="0" smtClean="0"/>
              <a:t>Now: Healthcare Spending</a:t>
            </a:r>
            <a:r>
              <a:rPr lang="en-US" dirty="0" smtClean="0"/>
              <a:t/>
            </a:r>
            <a:br>
              <a:rPr lang="en-US" dirty="0" smtClean="0"/>
            </a:br>
            <a:endParaRPr lang="en-US" b="1" dirty="0"/>
          </a:p>
        </p:txBody>
      </p:sp>
      <p:sp>
        <p:nvSpPr>
          <p:cNvPr id="3" name="Content Placeholder 2"/>
          <p:cNvSpPr>
            <a:spLocks noGrp="1"/>
          </p:cNvSpPr>
          <p:nvPr>
            <p:ph sz="quarter" idx="1"/>
          </p:nvPr>
        </p:nvSpPr>
        <p:spPr>
          <a:xfrm>
            <a:off x="612648" y="1600200"/>
            <a:ext cx="8153400" cy="5257800"/>
          </a:xfrm>
        </p:spPr>
        <p:txBody>
          <a:bodyPr>
            <a:normAutofit fontScale="92500" lnSpcReduction="10000"/>
          </a:bodyPr>
          <a:lstStyle/>
          <a:p>
            <a:r>
              <a:rPr lang="en-US" dirty="0" smtClean="0"/>
              <a:t>The </a:t>
            </a:r>
            <a:r>
              <a:rPr lang="en-US" dirty="0" smtClean="0"/>
              <a:t>Bureau of Economic Analysis tracked what Americans were spending their personal income on from 1930 to 2007 to determine the effects of health care costs on Americans. Write a conclusion for the graph below.  Underline and identify your claim (C)-evidence (E)-warrant (W).</a:t>
            </a:r>
          </a:p>
          <a:p>
            <a:pPr>
              <a:buNone/>
            </a:pPr>
            <a:r>
              <a:rPr lang="en-US" dirty="0" smtClean="0"/>
              <a:t>	</a:t>
            </a:r>
            <a:r>
              <a:rPr lang="en-US" b="1" dirty="0" smtClean="0"/>
              <a:t> </a:t>
            </a:r>
            <a:endParaRPr lang="en-US" dirty="0" smtClean="0"/>
          </a:p>
          <a:p>
            <a:endParaRPr lang="en-US" b="1" dirty="0" smtClean="0"/>
          </a:p>
          <a:p>
            <a:endParaRPr lang="en-US" b="1" dirty="0" smtClean="0"/>
          </a:p>
          <a:p>
            <a:endParaRPr lang="en-US" b="1" dirty="0" smtClean="0"/>
          </a:p>
          <a:p>
            <a:endParaRPr lang="en-US" b="1" dirty="0" smtClean="0"/>
          </a:p>
          <a:p>
            <a:r>
              <a:rPr lang="en-US" b="1" dirty="0" smtClean="0"/>
              <a:t>CONCLUSION:</a:t>
            </a:r>
            <a:endParaRPr lang="en-US" dirty="0" smtClean="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3352800" y="3797300"/>
            <a:ext cx="3784600" cy="30607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1496" y="3088772"/>
            <a:ext cx="9132504" cy="3751069"/>
          </a:xfrm>
          <a:prstGeom prst="rect">
            <a:avLst/>
          </a:prstGeom>
        </p:spPr>
      </p:pic>
      <p:sp>
        <p:nvSpPr>
          <p:cNvPr id="2" name="Title 1"/>
          <p:cNvSpPr>
            <a:spLocks noGrp="1"/>
          </p:cNvSpPr>
          <p:nvPr>
            <p:ph type="title"/>
          </p:nvPr>
        </p:nvSpPr>
        <p:spPr/>
        <p:txBody>
          <a:bodyPr/>
          <a:lstStyle/>
          <a:p>
            <a:r>
              <a:rPr lang="en-US" b="1" dirty="0" smtClean="0"/>
              <a:t>Do Now</a:t>
            </a:r>
            <a:endParaRPr lang="en-US" b="1" dirty="0"/>
          </a:p>
        </p:txBody>
      </p:sp>
      <p:sp>
        <p:nvSpPr>
          <p:cNvPr id="3" name="Content Placeholder 2"/>
          <p:cNvSpPr>
            <a:spLocks noGrp="1"/>
          </p:cNvSpPr>
          <p:nvPr>
            <p:ph sz="quarter" idx="1"/>
          </p:nvPr>
        </p:nvSpPr>
        <p:spPr/>
        <p:txBody>
          <a:bodyPr>
            <a:normAutofit/>
          </a:bodyPr>
          <a:lstStyle/>
          <a:p>
            <a:r>
              <a:rPr lang="en-US" dirty="0" smtClean="0"/>
              <a:t>Look </a:t>
            </a:r>
            <a:r>
              <a:rPr lang="en-US" dirty="0" smtClean="0"/>
              <a:t>at the following graph for the current state of health insurance in the United States.  </a:t>
            </a:r>
            <a:endParaRPr lang="en-US" dirty="0" smtClean="0"/>
          </a:p>
          <a:p>
            <a:endParaRPr lang="en-US" dirty="0"/>
          </a:p>
        </p:txBody>
      </p:sp>
      <p:pic>
        <p:nvPicPr>
          <p:cNvPr id="4" name="Picture 3"/>
          <p:cNvPicPr>
            <a:picLocks noChangeAspect="1"/>
          </p:cNvPicPr>
          <p:nvPr/>
        </p:nvPicPr>
        <p:blipFill>
          <a:blip r:embed="rId4"/>
          <a:stretch>
            <a:fillRect/>
          </a:stretch>
        </p:blipFill>
        <p:spPr>
          <a:xfrm>
            <a:off x="7889363" y="228600"/>
            <a:ext cx="993648" cy="93519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pic>
        <p:nvPicPr>
          <p:cNvPr id="4" name="Picture 3"/>
          <p:cNvPicPr>
            <a:picLocks noChangeAspect="1"/>
          </p:cNvPicPr>
          <p:nvPr/>
        </p:nvPicPr>
        <p:blipFill>
          <a:blip r:embed="rId3"/>
          <a:stretch>
            <a:fillRect/>
          </a:stretch>
        </p:blipFill>
        <p:spPr>
          <a:xfrm>
            <a:off x="7788148" y="228600"/>
            <a:ext cx="977900" cy="722796"/>
          </a:xfrm>
          <a:prstGeom prst="rect">
            <a:avLst/>
          </a:prstGeom>
        </p:spPr>
      </p:pic>
      <p:pic>
        <p:nvPicPr>
          <p:cNvPr id="5" name="Picture 4"/>
          <p:cNvPicPr>
            <a:picLocks noChangeAspect="1"/>
          </p:cNvPicPr>
          <p:nvPr/>
        </p:nvPicPr>
        <p:blipFill>
          <a:blip r:embed="rId4"/>
          <a:stretch>
            <a:fillRect/>
          </a:stretch>
        </p:blipFill>
        <p:spPr>
          <a:xfrm>
            <a:off x="172662" y="1557018"/>
            <a:ext cx="8930541" cy="3779071"/>
          </a:xfrm>
          <a:prstGeom prst="rect">
            <a:avLst/>
          </a:prstGeom>
        </p:spPr>
      </p:pic>
      <p:pic>
        <p:nvPicPr>
          <p:cNvPr id="6" name="Picture 5"/>
          <p:cNvPicPr>
            <a:picLocks noChangeAspect="1"/>
          </p:cNvPicPr>
          <p:nvPr/>
        </p:nvPicPr>
        <p:blipFill>
          <a:blip r:embed="rId5"/>
          <a:stretch>
            <a:fillRect/>
          </a:stretch>
        </p:blipFill>
        <p:spPr>
          <a:xfrm>
            <a:off x="197711" y="5546235"/>
            <a:ext cx="8823439" cy="70776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What defines the “Underinsured” status?</a:t>
            </a:r>
            <a:endParaRPr lang="en-US" sz="3600" dirty="0"/>
          </a:p>
        </p:txBody>
      </p:sp>
      <p:pic>
        <p:nvPicPr>
          <p:cNvPr id="7" name="Picture 6"/>
          <p:cNvPicPr>
            <a:picLocks noChangeAspect="1"/>
          </p:cNvPicPr>
          <p:nvPr/>
        </p:nvPicPr>
        <p:blipFill>
          <a:blip r:embed="rId3"/>
          <a:stretch>
            <a:fillRect/>
          </a:stretch>
        </p:blipFill>
        <p:spPr>
          <a:xfrm>
            <a:off x="8376879" y="156350"/>
            <a:ext cx="628035" cy="966208"/>
          </a:xfrm>
          <a:prstGeom prst="rect">
            <a:avLst/>
          </a:prstGeom>
        </p:spPr>
      </p:pic>
      <p:pic>
        <p:nvPicPr>
          <p:cNvPr id="5" name="Picture 4"/>
          <p:cNvPicPr>
            <a:picLocks noChangeAspect="1"/>
          </p:cNvPicPr>
          <p:nvPr/>
        </p:nvPicPr>
        <p:blipFill>
          <a:blip r:embed="rId4"/>
          <a:stretch>
            <a:fillRect/>
          </a:stretch>
        </p:blipFill>
        <p:spPr>
          <a:xfrm>
            <a:off x="304800" y="1543050"/>
            <a:ext cx="8896350" cy="53149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Underinsured Scenarios</a:t>
            </a:r>
            <a:endParaRPr lang="en-US" dirty="0" smtClean="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lstStyle/>
          <a:p>
            <a:pPr lvl="0"/>
            <a:r>
              <a:rPr lang="en-US" dirty="0" smtClean="0"/>
              <a:t>Mary’s </a:t>
            </a:r>
            <a:r>
              <a:rPr lang="en-US" dirty="0" smtClean="0"/>
              <a:t>medical expenses totaled $2,000.  She makes $11,170 a year.  Would Mary be considered underinsured? Explain.</a:t>
            </a:r>
            <a:endParaRPr lang="en-US" dirty="0" smtClean="0"/>
          </a:p>
          <a:p>
            <a:r>
              <a:rPr lang="en-US" dirty="0" smtClean="0"/>
              <a:t>2</a:t>
            </a:r>
            <a:r>
              <a:rPr lang="en-US" dirty="0" smtClean="0"/>
              <a:t>. Jose and his wife make $26,300 a year.  Last year their total medical expenses totaled $2,000.  Would Jose be considered underinsured? Explain. </a:t>
            </a:r>
          </a:p>
          <a:p>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Impact of Underinsured</a:t>
            </a:r>
            <a:endParaRPr lang="en-US" dirty="0" smtClean="0"/>
          </a:p>
        </p:txBody>
      </p:sp>
      <p:sp>
        <p:nvSpPr>
          <p:cNvPr id="3" name="Content Placeholder 2"/>
          <p:cNvSpPr>
            <a:spLocks noGrp="1"/>
          </p:cNvSpPr>
          <p:nvPr>
            <p:ph sz="quarter" idx="1"/>
          </p:nvPr>
        </p:nvSpPr>
        <p:spPr>
          <a:xfrm>
            <a:off x="612648" y="1600200"/>
            <a:ext cx="8153400" cy="3810000"/>
          </a:xfrm>
        </p:spPr>
        <p:txBody>
          <a:bodyPr>
            <a:normAutofit fontScale="85000" lnSpcReduction="20000"/>
          </a:bodyPr>
          <a:lstStyle/>
          <a:p>
            <a:r>
              <a:rPr lang="en-US" dirty="0" smtClean="0"/>
              <a:t>Overall</a:t>
            </a:r>
            <a:r>
              <a:rPr lang="en-US" dirty="0" smtClean="0"/>
              <a:t>, approximately 35 percent of adults in the United States are under- or uninsured. Both under- and uninsured adults are more likely to forgo (go without) needed care than those who have adequate coverage. </a:t>
            </a:r>
          </a:p>
          <a:p>
            <a:r>
              <a:rPr lang="en-US" dirty="0" smtClean="0"/>
              <a:t>Rates of financial stress for the underinsured are similar to those for the uninsured. As the population of under- and uninsured patients has grown, the burden of caring for medically indigent (needy) patients has fallen primarily on state-supported or university referral hospitals, community health clinics, and other government-supported healthcare facilities.</a:t>
            </a:r>
          </a:p>
          <a:p>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pic>
        <p:nvPicPr>
          <p:cNvPr id="6" name="Picture 5"/>
          <p:cNvPicPr>
            <a:picLocks noChangeAspect="1"/>
          </p:cNvPicPr>
          <p:nvPr/>
        </p:nvPicPr>
        <p:blipFill>
          <a:blip r:embed="rId4"/>
          <a:stretch>
            <a:fillRect/>
          </a:stretch>
        </p:blipFill>
        <p:spPr>
          <a:xfrm>
            <a:off x="63305" y="5651457"/>
            <a:ext cx="7937695" cy="114475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Marcus’ Story:</a:t>
            </a:r>
            <a:endParaRPr lang="en-US" dirty="0" smtClean="0"/>
          </a:p>
        </p:txBody>
      </p:sp>
      <p:pic>
        <p:nvPicPr>
          <p:cNvPr id="7" name="Picture 6"/>
          <p:cNvPicPr>
            <a:picLocks noChangeAspect="1"/>
          </p:cNvPicPr>
          <p:nvPr/>
        </p:nvPicPr>
        <p:blipFill>
          <a:blip r:embed="rId3"/>
          <a:stretch>
            <a:fillRect/>
          </a:stretch>
        </p:blipFill>
        <p:spPr>
          <a:xfrm>
            <a:off x="0" y="1828800"/>
            <a:ext cx="9144000" cy="336688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Marcus’ Story:</a:t>
            </a:r>
            <a:endParaRPr lang="en-US" dirty="0" smtClean="0"/>
          </a:p>
        </p:txBody>
      </p:sp>
      <p:sp>
        <p:nvSpPr>
          <p:cNvPr id="5" name="Content Placeholder 2"/>
          <p:cNvSpPr>
            <a:spLocks noGrp="1"/>
          </p:cNvSpPr>
          <p:nvPr>
            <p:ph sz="quarter" idx="1"/>
          </p:nvPr>
        </p:nvSpPr>
        <p:spPr>
          <a:xfrm>
            <a:off x="381000" y="1600200"/>
            <a:ext cx="8385048" cy="5257800"/>
          </a:xfrm>
        </p:spPr>
        <p:txBody>
          <a:bodyPr>
            <a:normAutofit fontScale="77500" lnSpcReduction="20000"/>
          </a:bodyPr>
          <a:lstStyle/>
          <a:p>
            <a:r>
              <a:rPr lang="en-US" dirty="0" smtClean="0"/>
              <a:t>Marcus </a:t>
            </a:r>
            <a:r>
              <a:rPr lang="en-US" dirty="0" smtClean="0"/>
              <a:t>grew up in a small town in Texas.  He is now in graduate school in Chicago where he is finishing his masters and working full-time at the university’s diversity office to pay for rent and other expenses before he gets a job.  Since he is no longer eligible for his mother’s insurance, he has opted into a PPO insurance plan at the university.  Marcus has a $500 yearly deductible.  After meeting his deductible, he must pay 20% co-insurance on the remaining cost, while the insurance company pays the remaining 80%.  However, Marcus must also contribute additional co-pays for specific services.  His doctor visit co-pay is $20, his emergency room co-pay is $80, and his hospital co-pay is $130 for pre-approved admissions.  His co-pays for prescription medications are $14 for generic drugs and $28 for preferred drugs.  Marcus does not have paid time off work. </a:t>
            </a:r>
          </a:p>
          <a:p>
            <a:r>
              <a:rPr lang="en-US" dirty="0" smtClean="0"/>
              <a:t>Monthly rent and utilities for Marcus costs $650.  He also pays $86 for a 30-day CTA pass each month.  This brings his average monthly expenses to $736</a:t>
            </a:r>
            <a:r>
              <a:rPr lang="en-US" dirty="0" smtClean="0"/>
              <a:t>. </a:t>
            </a:r>
          </a:p>
          <a:p>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3935</TotalTime>
  <Words>1414</Words>
  <Application>Microsoft Macintosh PowerPoint</Application>
  <PresentationFormat>On-screen Show (4:3)</PresentationFormat>
  <Paragraphs>77</Paragraphs>
  <Slides>11</Slides>
  <Notes>11</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Median</vt:lpstr>
      <vt:lpstr>Lesson 11.6: The Underinsured</vt:lpstr>
      <vt:lpstr>Do Now: Healthcare Spending </vt:lpstr>
      <vt:lpstr>Do Now</vt:lpstr>
      <vt:lpstr>Discuss</vt:lpstr>
      <vt:lpstr>What defines the “Underinsured” status?</vt:lpstr>
      <vt:lpstr>Underinsured Scenarios</vt:lpstr>
      <vt:lpstr>The Impact of Underinsured</vt:lpstr>
      <vt:lpstr>Marcus’ Story:</vt:lpstr>
      <vt:lpstr>Marcus’ Story:</vt:lpstr>
      <vt:lpstr>Marcus’ Story:  Analysis Questions </vt:lpstr>
      <vt:lpstr>Homework: Marcus’ Story Discussion Questions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88</cp:revision>
  <dcterms:created xsi:type="dcterms:W3CDTF">2014-05-13T03:21:46Z</dcterms:created>
  <dcterms:modified xsi:type="dcterms:W3CDTF">2014-05-13T15:10:16Z</dcterms:modified>
</cp:coreProperties>
</file>