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13"/>
  </p:notesMasterIdLst>
  <p:sldIdLst>
    <p:sldId id="256" r:id="rId2"/>
    <p:sldId id="271" r:id="rId3"/>
    <p:sldId id="257" r:id="rId4"/>
    <p:sldId id="272" r:id="rId5"/>
    <p:sldId id="269" r:id="rId6"/>
    <p:sldId id="273" r:id="rId7"/>
    <p:sldId id="258" r:id="rId8"/>
    <p:sldId id="274" r:id="rId9"/>
    <p:sldId id="259" r:id="rId10"/>
    <p:sldId id="266" r:id="rId11"/>
    <p:sldId id="264"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92" d="100"/>
          <a:sy n="92" d="100"/>
        </p:scale>
        <p:origin x="-109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43165-D33B-324B-B2D5-58110A9F63B3}" type="datetimeFigureOut">
              <a:rPr lang="en-US" smtClean="0"/>
              <a:pPr/>
              <a:t>5/10/14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877844-E64D-F740-948F-BB0BB58356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Overview</a:t>
            </a:r>
            <a:r>
              <a:rPr lang="en-US" dirty="0" smtClean="0"/>
              <a:t>:  This lesson will introduce students to the deeply complex and challenging issues of</a:t>
            </a:r>
            <a:r>
              <a:rPr lang="en-US" baseline="0" dirty="0" smtClean="0"/>
              <a:t> access to health care in our country.  Students will begin with a data set showing where insurance coverage comes from for Americans and how insurance status varies by race, age, and other variables.  Students will work toward making a strong Claim-Evidence-Warrant based conclusion using this data. Next, students will read an overview from a CDC report and then use online research and discussion to determine how things have changed from 2010 until present time with the implementation of the Affordable Care Act.</a:t>
            </a:r>
            <a:endParaRPr lang="en-US" dirty="0" smtClean="0"/>
          </a:p>
          <a:p>
            <a:endParaRPr lang="en-US" dirty="0" smtClean="0"/>
          </a:p>
          <a:p>
            <a:r>
              <a:rPr lang="en-US" dirty="0" smtClean="0"/>
              <a:t>Image source</a:t>
            </a:r>
            <a:r>
              <a:rPr lang="en-US" dirty="0" smtClean="0"/>
              <a:t>:  </a:t>
            </a:r>
            <a:r>
              <a:rPr lang="en-US" dirty="0" err="1" smtClean="0"/>
              <a:t>http://en.wikipedia.org/wiki/File:Flickr_-_The_U.S._Army_-_MEDRETE_in_the_Bac_Ninh_Province_of_Vietnam..jpg</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49877844-E64D-F740-948F-BB0BB583565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457200" rtl="0" eaLnBrk="1" fontAlgn="auto" latinLnBrk="0" hangingPunct="1">
              <a:lnSpc>
                <a:spcPct val="100000"/>
              </a:lnSpc>
              <a:spcBef>
                <a:spcPts val="0"/>
              </a:spcBef>
              <a:spcAft>
                <a:spcPts val="0"/>
              </a:spcAft>
              <a:buClrTx/>
              <a:buSzTx/>
              <a:buFontTx/>
              <a:buNone/>
              <a:tabLst/>
              <a:defRPr/>
            </a:pPr>
            <a:r>
              <a:rPr lang="en-US" dirty="0" smtClean="0"/>
              <a:t>Answers:  1.  B;</a:t>
            </a:r>
            <a:r>
              <a:rPr lang="en-US" baseline="0" dirty="0" smtClean="0"/>
              <a:t>  2.  C</a:t>
            </a:r>
            <a:endParaRPr lang="en-US" dirty="0" smtClean="0"/>
          </a:p>
          <a:p>
            <a:pPr marL="228600" indent="-228600">
              <a:buNone/>
            </a:pP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The purpose of this homework</a:t>
            </a:r>
            <a:r>
              <a:rPr lang="en-US" sz="1200" kern="1200" baseline="0" dirty="0" smtClean="0">
                <a:solidFill>
                  <a:schemeClr val="tx1"/>
                </a:solidFill>
                <a:latin typeface="+mn-lt"/>
                <a:ea typeface="+mn-ea"/>
                <a:cs typeface="+mn-cs"/>
              </a:rPr>
              <a:t> assignment is to get students to reflect on how disparities in health care are also geographical. Ask them why these geographical disparities might exist.</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Questions:</a:t>
            </a:r>
          </a:p>
          <a:p>
            <a:pPr lvl="0"/>
            <a:r>
              <a:rPr lang="en-US" sz="1200" kern="1200" dirty="0" smtClean="0">
                <a:solidFill>
                  <a:schemeClr val="tx1"/>
                </a:solidFill>
                <a:latin typeface="+mn-lt"/>
                <a:ea typeface="+mn-ea"/>
                <a:cs typeface="+mn-cs"/>
              </a:rPr>
              <a:t>1. What was the uninsured rate range of your state, according to this map from 2010</a:t>
            </a:r>
          </a:p>
          <a:p>
            <a:r>
              <a:rPr lang="en-US" sz="1200" kern="1200" dirty="0" smtClean="0">
                <a:solidFill>
                  <a:schemeClr val="tx1"/>
                </a:solidFill>
                <a:latin typeface="+mn-lt"/>
                <a:ea typeface="+mn-ea"/>
                <a:cs typeface="+mn-cs"/>
              </a:rPr>
              <a:t>2. What factors do you think might influence the great differences among states in rates of uninsured citizens?</a:t>
            </a:r>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Ask students</a:t>
            </a:r>
            <a:r>
              <a:rPr lang="en-US" baseline="0" dirty="0" smtClean="0"/>
              <a:t> what other barriers besides income might exist.  Ask students what they already know about the distribution of access to health care in our country.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Source:</a:t>
            </a:r>
            <a:r>
              <a:rPr lang="en-US" baseline="0" dirty="0" smtClean="0"/>
              <a:t> </a:t>
            </a:r>
            <a:r>
              <a:rPr lang="en-US" dirty="0" smtClean="0"/>
              <a:t>http://aspe.hhs.gov/health/reports/2011/cpshealthins2011/ib.shtml</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Lesson 9.10 for a primer on using Claim-Evidence-Warrant</a:t>
            </a:r>
            <a:r>
              <a:rPr lang="en-US" baseline="0" dirty="0" smtClean="0"/>
              <a:t> for making conclusions. If students have had this lesson before, review briefly. If not, spend a few extra minutes going through the process.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students, “Why might</a:t>
            </a:r>
            <a:r>
              <a:rPr lang="en-US" baseline="0" dirty="0" smtClean="0"/>
              <a:t> the number of Americans without health insurance be growing (in 2010)? Do you think this is still true today?”</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Warn students</a:t>
            </a:r>
            <a:r>
              <a:rPr lang="en-US" baseline="0" dirty="0" smtClean="0"/>
              <a:t> that they may come across very mixed reports on the success of the ACA. Encourage them to use unbiased sources and ensure that claims they read are supported by evidence and reasoning.</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18ED403-8E6D-470F-9368-65BF869872DD}" type="datetime1">
              <a:rPr smtClean="0"/>
              <a:pPr/>
              <a:t>10/25/2007</a:t>
            </a:fld>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smtClean="0"/>
              <a:t>
              </a:t>
            </a:r>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B7CC652-A623-41D2-B0ED-8F1D217186B4}" type="slidenum">
              <a:rPr smtClean="0"/>
              <a:pPr/>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36956B-C6A6-4998-B6F9-4158C892622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p>
            <a:fld id="{D99619C8-A375-448C-891B-9999C6BE8E64}" type="slidenum">
              <a:rPr smtClean="0"/>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FA6A671-5254-49D4-B317-082B93EA859A}" type="datetime1">
              <a:rPr smtClean="0"/>
              <a:pPr/>
              <a:t>10/25/2007</a:t>
            </a:fld>
            <a:endParaRPr/>
          </a:p>
        </p:txBody>
      </p:sp>
      <p:sp>
        <p:nvSpPr>
          <p:cNvPr id="5" name="Footer Placeholder 4"/>
          <p:cNvSpPr>
            <a:spLocks noGrp="1"/>
          </p:cNvSpPr>
          <p:nvPr>
            <p:ph type="ftr" sz="quarter" idx="11"/>
          </p:nvPr>
        </p:nvSpPr>
        <p:spPr>
          <a:xfrm>
            <a:off x="457201" y="6248207"/>
            <a:ext cx="5573483" cy="365125"/>
          </a:xfrm>
        </p:spPr>
        <p:txBody>
          <a:bodyPr/>
          <a:lstStyle/>
          <a:p>
            <a:r>
              <a:rPr smtClean="0"/>
              <a:t>
              </a:t>
            </a:r>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99619C8-A375-448C-891B-9999C6BE8E64}" type="slidenum">
              <a:rPr smtClean="0"/>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85BD73B-607F-4953-87E4-4C3BC6D541E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C3526B2-0DCD-4FC8-BB6D-71A89413C313}" type="datetime1">
              <a:rPr smtClean="0"/>
              <a:pPr/>
              <a:t>10/25/2007</a:t>
            </a:fld>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294C92D-0306-4E69-9CD3-20855E849650}" type="slidenum">
              <a:rPr kumimoji="0" lang="en-US" smtClean="0"/>
              <a:pPr/>
              <a:t>‹#›</a:t>
            </a:fld>
            <a:endParaRPr kumimoji="0" lang="en-US"/>
          </a:p>
        </p:txBody>
      </p:sp>
      <p:sp>
        <p:nvSpPr>
          <p:cNvPr id="14" name="Footer Placeholder 13"/>
          <p:cNvSpPr>
            <a:spLocks noGrp="1"/>
          </p:cNvSpPr>
          <p:nvPr>
            <p:ph type="ftr" sz="quarter" idx="12"/>
          </p:nvPr>
        </p:nvSpPr>
        <p:spPr/>
        <p:txBody>
          <a:bodyPr/>
          <a:lstStyle/>
          <a:p>
            <a:r>
              <a:rPr smtClean="0"/>
              <a:t>
              </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FCB81ED-A29D-4740-A68B-F596A2FF137E}" type="datetime1">
              <a:rPr smtClean="0"/>
              <a:pPr/>
              <a:t>10/25/2007</a:t>
            </a:fld>
            <a:endParaRPr/>
          </a:p>
        </p:txBody>
      </p:sp>
      <p:sp>
        <p:nvSpPr>
          <p:cNvPr id="10" name="Slide Number Placeholder 9"/>
          <p:cNvSpPr>
            <a:spLocks noGrp="1"/>
          </p:cNvSpPr>
          <p:nvPr>
            <p:ph type="sldNum" sz="quarter" idx="16"/>
          </p:nvPr>
        </p:nvSpPr>
        <p:spPr/>
        <p:txBody>
          <a:bodyPr rtlCol="0"/>
          <a:lstStyle/>
          <a:p>
            <a:fld id="{D99619C8-A375-448C-891B-9999C6BE8E64}" type="slidenum">
              <a:rPr smtClean="0"/>
              <a:pPr/>
              <a:t>‹#›</a:t>
            </a:fld>
            <a:endParaRPr/>
          </a:p>
        </p:txBody>
      </p:sp>
      <p:sp>
        <p:nvSpPr>
          <p:cNvPr id="12" name="Footer Placeholder 11"/>
          <p:cNvSpPr>
            <a:spLocks noGrp="1"/>
          </p:cNvSpPr>
          <p:nvPr>
            <p:ph type="ftr" sz="quarter" idx="17"/>
          </p:nvPr>
        </p:nvSpPr>
        <p:spPr/>
        <p:txBody>
          <a:bodyPr rtlCol="0"/>
          <a:lstStyle/>
          <a:p>
            <a:r>
              <a:rPr smtClean="0"/>
              <a:t>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CE825CE-32D5-4C4C-A5D0-8BCDD70F5880}" type="datetime1">
              <a:rPr smtClean="0"/>
              <a:pPr/>
              <a:t>10/25/2007</a:t>
            </a:fld>
            <a:endParaRPr/>
          </a:p>
        </p:txBody>
      </p:sp>
      <p:sp>
        <p:nvSpPr>
          <p:cNvPr id="12" name="Slide Number Placeholder 11"/>
          <p:cNvSpPr>
            <a:spLocks noGrp="1"/>
          </p:cNvSpPr>
          <p:nvPr>
            <p:ph type="sldNum" sz="quarter" idx="16"/>
          </p:nvPr>
        </p:nvSpPr>
        <p:spPr/>
        <p:txBody>
          <a:bodyPr rtlCol="0"/>
          <a:lstStyle/>
          <a:p>
            <a:fld id="{D99619C8-A375-448C-891B-9999C6BE8E64}" type="slidenum">
              <a:rPr smtClean="0"/>
              <a:pPr/>
              <a:t>‹#›</a:t>
            </a:fld>
            <a:endParaRPr/>
          </a:p>
        </p:txBody>
      </p:sp>
      <p:sp>
        <p:nvSpPr>
          <p:cNvPr id="14" name="Footer Placeholder 13"/>
          <p:cNvSpPr>
            <a:spLocks noGrp="1"/>
          </p:cNvSpPr>
          <p:nvPr>
            <p:ph type="ftr" sz="quarter" idx="17"/>
          </p:nvPr>
        </p:nvSpPr>
        <p:spPr/>
        <p:txBody>
          <a:bodyPr rtlCol="0"/>
          <a:lstStyle/>
          <a:p>
            <a:r>
              <a:rPr smtClean="0"/>
              <a:t>
              </a:t>
            </a:r>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25DC3FE-52E1-433F-A1A1-742295C2EFEB}" type="datetime1">
              <a:rPr smtClean="0"/>
              <a:pPr/>
              <a:t>10/25/2007</a:t>
            </a:fld>
            <a:endParaRPr/>
          </a:p>
        </p:txBody>
      </p:sp>
      <p:sp>
        <p:nvSpPr>
          <p:cNvPr id="4" name="Footer Placeholder 3"/>
          <p:cNvSpPr>
            <a:spLocks noGrp="1"/>
          </p:cNvSpPr>
          <p:nvPr>
            <p:ph type="ftr" sz="quarter" idx="11"/>
          </p:nvPr>
        </p:nvSpPr>
        <p:spPr/>
        <p:txBody>
          <a:bodyPr/>
          <a:lstStyle/>
          <a:p>
            <a:r>
              <a:rPr smtClean="0"/>
              <a:t>
              </a:t>
            </a:r>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69193-A413-4918-A15C-32FE3683F878}" type="datetime1">
              <a:rPr smtClean="0"/>
              <a:pPr/>
              <a:t>10/25/2007</a:t>
            </a:fld>
            <a:endParaRPr/>
          </a:p>
        </p:txBody>
      </p:sp>
      <p:sp>
        <p:nvSpPr>
          <p:cNvPr id="3" name="Footer Placeholder 2"/>
          <p:cNvSpPr>
            <a:spLocks noGrp="1"/>
          </p:cNvSpPr>
          <p:nvPr>
            <p:ph type="ftr" sz="quarter" idx="11"/>
          </p:nvPr>
        </p:nvSpPr>
        <p:spPr/>
        <p:txBody>
          <a:bodyPr/>
          <a:lstStyle/>
          <a:p>
            <a:r>
              <a:rPr smtClean="0"/>
              <a:t>
              </a:t>
            </a:r>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99619C8-A375-448C-891B-9999C6BE8E64}" type="slidenum">
              <a:rPr smtClean="0"/>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75B771B-174A-41D3-8078-EEED53AE7A49}" type="datetime1">
              <a:rPr smtClean="0"/>
              <a:pPr/>
              <a:t>10/25/2007</a:t>
            </a:fld>
            <a:endParaRPr/>
          </a:p>
        </p:txBody>
      </p:sp>
      <p:sp>
        <p:nvSpPr>
          <p:cNvPr id="6" name="Footer Placeholder 5"/>
          <p:cNvSpPr>
            <a:spLocks noGrp="1"/>
          </p:cNvSpPr>
          <p:nvPr>
            <p:ph type="ftr" sz="quarter" idx="11"/>
          </p:nvPr>
        </p:nvSpPr>
        <p:spPr/>
        <p:txBody>
          <a:bodyPr/>
          <a:lstStyle/>
          <a:p>
            <a:r>
              <a:rPr smtClean="0"/>
              <a:t>
              </a:t>
            </a:r>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D98379E-7B25-4BA9-AA4E-73FE673939C3}" type="datetime1">
              <a:rPr smtClean="0"/>
              <a:pPr/>
              <a:t>10/25/2007</a:t>
            </a:fld>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99619C8-A375-448C-891B-9999C6BE8E64}" type="slidenum">
              <a:rPr smtClean="0"/>
              <a:pPr/>
              <a:t>‹#›</a:t>
            </a:fld>
            <a:endParaRPr/>
          </a:p>
        </p:txBody>
      </p:sp>
      <p:sp>
        <p:nvSpPr>
          <p:cNvPr id="14" name="Footer Placeholder 13"/>
          <p:cNvSpPr>
            <a:spLocks noGrp="1"/>
          </p:cNvSpPr>
          <p:nvPr>
            <p:ph type="ftr" sz="quarter" idx="12"/>
          </p:nvPr>
        </p:nvSpPr>
        <p:spPr>
          <a:xfrm>
            <a:off x="1600200" y="6248206"/>
            <a:ext cx="4572000" cy="365125"/>
          </a:xfrm>
        </p:spPr>
        <p:txBody>
          <a:bodyPr rtlCol="0"/>
          <a:lstStyle/>
          <a:p>
            <a:r>
              <a:rPr smtClean="0"/>
              <a:t>
              </a:t>
            </a:r>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9F78B67-B4C5-45C3-BA2A-CBC3E34415B2}" type="datetime1">
              <a:rPr smtClean="0"/>
              <a:pPr/>
              <a:t>10/25/2007</a:t>
            </a:fld>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99619C8-A375-448C-891B-9999C6BE8E64}" type="slidenum">
              <a:rPr smtClean="0"/>
              <a:pPr/>
              <a:t>‹#›</a:t>
            </a:fld>
            <a:endParaRP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http://www.cdc.gov/vitalsigns/healthcareaccess/infographic.html" TargetMode="External"/><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www.cdc.gov/vitalsigns/healthcareaccess/" TargetMode="External"/><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www.cdc.gov/vitalsigns/healthcareaccess/" TargetMode="External"/><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Lesson 11.1:</a:t>
            </a:r>
            <a:r>
              <a:rPr lang="en-US" dirty="0" smtClean="0"/>
              <a:t/>
            </a:r>
            <a:br>
              <a:rPr lang="en-US" dirty="0" smtClean="0"/>
            </a:br>
            <a:r>
              <a:rPr lang="en-US" dirty="0" smtClean="0"/>
              <a:t>Health Care Access</a:t>
            </a:r>
            <a:endParaRPr lang="en-US" sz="4444" dirty="0"/>
          </a:p>
        </p:txBody>
      </p:sp>
      <p:sp>
        <p:nvSpPr>
          <p:cNvPr id="3" name="Subtitle 2"/>
          <p:cNvSpPr>
            <a:spLocks noGrp="1"/>
          </p:cNvSpPr>
          <p:nvPr>
            <p:ph type="subTitle" idx="1"/>
          </p:nvPr>
        </p:nvSpPr>
        <p:spPr/>
        <p:txBody>
          <a:bodyPr/>
          <a:lstStyle/>
          <a:p>
            <a:r>
              <a:rPr lang="en-US" dirty="0" smtClean="0"/>
              <a:t>Module 11: Health Policy</a:t>
            </a:r>
            <a:endParaRPr lang="en-US" dirty="0"/>
          </a:p>
        </p:txBody>
      </p:sp>
      <p:sp>
        <p:nvSpPr>
          <p:cNvPr id="4" name="Rectangle 3"/>
          <p:cNvSpPr/>
          <p:nvPr/>
        </p:nvSpPr>
        <p:spPr>
          <a:xfrm>
            <a:off x="304800" y="228600"/>
            <a:ext cx="3505200" cy="1938992"/>
          </a:xfrm>
          <a:prstGeom prst="rect">
            <a:avLst/>
          </a:prstGeom>
          <a:ln w="31750" cap="flat" cmpd="sng" algn="ctr">
            <a:solidFill>
              <a:schemeClr val="tx1"/>
            </a:solidFill>
            <a:prstDash val="solid"/>
            <a:round/>
            <a:headEnd type="none" w="med" len="med"/>
            <a:tailEnd type="none" w="med" len="med"/>
          </a:ln>
        </p:spPr>
        <p:txBody>
          <a:bodyPr wrap="square">
            <a:spAutoFit/>
          </a:bodyPr>
          <a:lstStyle/>
          <a:p>
            <a:r>
              <a:rPr lang="en-US" sz="2200" dirty="0" smtClean="0"/>
              <a:t>Obj. 11.1: </a:t>
            </a:r>
            <a:r>
              <a:rPr lang="en-US" sz="2200" dirty="0" smtClean="0">
                <a:latin typeface="+mj-lt"/>
              </a:rPr>
              <a:t> </a:t>
            </a:r>
            <a:r>
              <a:rPr lang="en-US" sz="2400" dirty="0" smtClean="0"/>
              <a:t>Describe how Americans access health care and identify groups that have difficulty accessing </a:t>
            </a:r>
            <a:r>
              <a:rPr lang="en-US" sz="2400" dirty="0" smtClean="0"/>
              <a:t>care.</a:t>
            </a:r>
            <a:endParaRPr lang="en-US" sz="2200" dirty="0">
              <a:latin typeface="+mj-lt"/>
            </a:endParaRPr>
          </a:p>
        </p:txBody>
      </p:sp>
      <p:pic>
        <p:nvPicPr>
          <p:cNvPr id="14338" name="Picture 2"/>
          <p:cNvPicPr>
            <a:picLocks noChangeAspect="1" noChangeArrowheads="1"/>
          </p:cNvPicPr>
          <p:nvPr/>
        </p:nvPicPr>
        <p:blipFill>
          <a:blip r:embed="rId3"/>
          <a:srcRect/>
          <a:stretch>
            <a:fillRect/>
          </a:stretch>
        </p:blipFill>
        <p:spPr bwMode="auto">
          <a:xfrm>
            <a:off x="4343400" y="1088230"/>
            <a:ext cx="3733800" cy="25013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Assess</a:t>
            </a:r>
            <a:r>
              <a:rPr lang="en-US" b="1" dirty="0" smtClean="0"/>
              <a:t>: </a:t>
            </a:r>
            <a:r>
              <a:rPr lang="en-US" sz="3111" dirty="0" smtClean="0"/>
              <a:t>Check Your HC Accessibility Know-How</a:t>
            </a:r>
            <a:r>
              <a:rPr lang="en-US" sz="2667" dirty="0" smtClean="0"/>
              <a:t/>
            </a:r>
            <a:br>
              <a:rPr lang="en-US" sz="2667" dirty="0" smtClean="0"/>
            </a:br>
            <a:endParaRPr lang="en-US" dirty="0"/>
          </a:p>
        </p:txBody>
      </p:sp>
      <p:pic>
        <p:nvPicPr>
          <p:cNvPr id="6" name="Picture 5"/>
          <p:cNvPicPr>
            <a:picLocks noChangeAspect="1"/>
          </p:cNvPicPr>
          <p:nvPr/>
        </p:nvPicPr>
        <p:blipFill>
          <a:blip r:embed="rId3"/>
          <a:stretch>
            <a:fillRect/>
          </a:stretch>
        </p:blipFill>
        <p:spPr>
          <a:xfrm>
            <a:off x="8075848" y="5748089"/>
            <a:ext cx="844295" cy="899358"/>
          </a:xfrm>
          <a:prstGeom prst="rect">
            <a:avLst/>
          </a:prstGeom>
        </p:spPr>
      </p:pic>
      <p:sp>
        <p:nvSpPr>
          <p:cNvPr id="5" name="Content Placeholder 2"/>
          <p:cNvSpPr>
            <a:spLocks noGrp="1"/>
          </p:cNvSpPr>
          <p:nvPr>
            <p:ph sz="quarter" idx="1"/>
          </p:nvPr>
        </p:nvSpPr>
        <p:spPr>
          <a:xfrm>
            <a:off x="304800" y="1600199"/>
            <a:ext cx="8461248" cy="5047247"/>
          </a:xfrm>
        </p:spPr>
        <p:txBody>
          <a:bodyPr>
            <a:normAutofit fontScale="70000" lnSpcReduction="20000"/>
          </a:bodyPr>
          <a:lstStyle/>
          <a:p>
            <a:r>
              <a:rPr lang="en-US" sz="3600" dirty="0" smtClean="0"/>
              <a:t>1</a:t>
            </a:r>
            <a:r>
              <a:rPr lang="en-US" sz="3600" dirty="0" smtClean="0"/>
              <a:t>.  </a:t>
            </a:r>
            <a:r>
              <a:rPr lang="en-US" sz="3200" dirty="0" smtClean="0"/>
              <a:t>Susan is a seventy-year-old retired nurse.  Which of the following is most likely her source of health insurance?</a:t>
            </a:r>
            <a:endParaRPr lang="en-US" sz="3600" dirty="0" smtClean="0"/>
          </a:p>
          <a:p>
            <a:pPr lvl="1"/>
            <a:r>
              <a:rPr lang="en-US" sz="2800" dirty="0" smtClean="0"/>
              <a:t>A. Medicaid</a:t>
            </a:r>
            <a:endParaRPr lang="en-US" sz="3200" dirty="0" smtClean="0"/>
          </a:p>
          <a:p>
            <a:pPr lvl="1"/>
            <a:r>
              <a:rPr lang="en-US" sz="2800" dirty="0" smtClean="0"/>
              <a:t>B. Medicare</a:t>
            </a:r>
            <a:endParaRPr lang="en-US" sz="3200" dirty="0" smtClean="0"/>
          </a:p>
          <a:p>
            <a:pPr lvl="1"/>
            <a:r>
              <a:rPr lang="en-US" sz="2800" dirty="0" smtClean="0"/>
              <a:t>C. Employer </a:t>
            </a:r>
            <a:r>
              <a:rPr lang="en-US" sz="2800" dirty="0" smtClean="0"/>
              <a:t>sponsored </a:t>
            </a:r>
            <a:endParaRPr lang="en-US" sz="3200" dirty="0" smtClean="0"/>
          </a:p>
          <a:p>
            <a:pPr lvl="1"/>
            <a:r>
              <a:rPr lang="en-US" sz="2800" dirty="0" smtClean="0"/>
              <a:t>D. Private </a:t>
            </a:r>
            <a:r>
              <a:rPr lang="en-US" sz="2800" dirty="0" smtClean="0"/>
              <a:t>insurance</a:t>
            </a:r>
            <a:r>
              <a:rPr lang="en-US" sz="2800" dirty="0" smtClean="0"/>
              <a:t> </a:t>
            </a:r>
            <a:r>
              <a:rPr lang="en-US" sz="3200" dirty="0" smtClean="0"/>
              <a:t> </a:t>
            </a:r>
            <a:endParaRPr lang="en-US" sz="3600" dirty="0" smtClean="0"/>
          </a:p>
          <a:p>
            <a:r>
              <a:rPr lang="en-US" sz="3200" dirty="0" smtClean="0"/>
              <a:t>2.  A forty-year old man had employee-based health care until he became unemployed.  He could not afford the cost of his health care plan on his own, therefore, he is uninsured.  He has high blood pressure and experiences episodes of shortness of breath.  Where is he guaranteed care?</a:t>
            </a:r>
            <a:endParaRPr lang="en-US" sz="3600" dirty="0" smtClean="0"/>
          </a:p>
          <a:p>
            <a:pPr lvl="1"/>
            <a:r>
              <a:rPr lang="en-US" sz="2800" dirty="0" smtClean="0"/>
              <a:t>A. Private </a:t>
            </a:r>
            <a:r>
              <a:rPr lang="en-US" sz="2800" dirty="0" smtClean="0"/>
              <a:t>doctor’s office or Emergency room</a:t>
            </a:r>
            <a:endParaRPr lang="en-US" sz="3200" dirty="0" smtClean="0"/>
          </a:p>
          <a:p>
            <a:pPr lvl="1"/>
            <a:r>
              <a:rPr lang="en-US" sz="2800" dirty="0" smtClean="0"/>
              <a:t>B. Emergency </a:t>
            </a:r>
            <a:r>
              <a:rPr lang="en-US" sz="2800" dirty="0" smtClean="0"/>
              <a:t>room or Veterans hospital</a:t>
            </a:r>
            <a:endParaRPr lang="en-US" sz="3200" dirty="0" smtClean="0"/>
          </a:p>
          <a:p>
            <a:pPr lvl="1"/>
            <a:r>
              <a:rPr lang="en-US" sz="2800" dirty="0" smtClean="0"/>
              <a:t>C. Emergency </a:t>
            </a:r>
            <a:r>
              <a:rPr lang="en-US" sz="2800" dirty="0" smtClean="0"/>
              <a:t>room or public clinic</a:t>
            </a:r>
            <a:endParaRPr lang="en-US" sz="3200" dirty="0" smtClean="0"/>
          </a:p>
          <a:p>
            <a:pPr lvl="1"/>
            <a:r>
              <a:rPr lang="en-US" sz="2800" dirty="0" smtClean="0"/>
              <a:t>D. Private </a:t>
            </a:r>
            <a:r>
              <a:rPr lang="en-US" sz="2800" dirty="0" smtClean="0"/>
              <a:t>doctor’s office or public clinic</a:t>
            </a:r>
            <a:r>
              <a:rPr lang="en-US" sz="2800" dirty="0" smtClean="0"/>
              <a:t> </a:t>
            </a:r>
            <a:r>
              <a:rPr lang="en-US" sz="3200" b="1" dirty="0" smtClean="0"/>
              <a:t> </a:t>
            </a:r>
            <a:endParaRPr lang="en-US" sz="3600" dirty="0" smtClean="0"/>
          </a:p>
          <a:p>
            <a:endParaRPr lang="en-US" b="1"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Homework</a:t>
            </a:r>
            <a:r>
              <a:rPr lang="en-US" b="1" dirty="0" smtClean="0"/>
              <a:t>: </a:t>
            </a:r>
            <a:r>
              <a:rPr lang="en-US" dirty="0" smtClean="0"/>
              <a:t>Uninsured </a:t>
            </a:r>
            <a:r>
              <a:rPr lang="en-US" dirty="0" smtClean="0"/>
              <a:t>Rates by State</a:t>
            </a:r>
            <a:br>
              <a:rPr lang="en-US" dirty="0" smtClean="0"/>
            </a:br>
            <a:endParaRPr lang="en-US" dirty="0"/>
          </a:p>
        </p:txBody>
      </p:sp>
      <p:sp>
        <p:nvSpPr>
          <p:cNvPr id="3" name="Content Placeholder 2"/>
          <p:cNvSpPr>
            <a:spLocks noGrp="1"/>
          </p:cNvSpPr>
          <p:nvPr>
            <p:ph sz="quarter" idx="1"/>
          </p:nvPr>
        </p:nvSpPr>
        <p:spPr>
          <a:xfrm>
            <a:off x="612648" y="1524000"/>
            <a:ext cx="8153400" cy="5334000"/>
          </a:xfrm>
        </p:spPr>
        <p:txBody>
          <a:bodyPr>
            <a:normAutofit lnSpcReduction="10000"/>
          </a:bodyPr>
          <a:lstStyle/>
          <a:p>
            <a:r>
              <a:rPr lang="en-US" dirty="0" smtClean="0"/>
              <a:t>Examine </a:t>
            </a:r>
            <a:r>
              <a:rPr lang="en-US" dirty="0" smtClean="0"/>
              <a:t>the data below and answer the </a:t>
            </a:r>
            <a:r>
              <a:rPr lang="en-US" dirty="0" smtClean="0"/>
              <a:t>questions.</a:t>
            </a:r>
            <a:r>
              <a:rPr lang="en-US" b="1" dirty="0" smtClean="0"/>
              <a:t> </a:t>
            </a:r>
            <a:endParaRPr lang="en-US" dirty="0" smtClean="0"/>
          </a:p>
          <a:p>
            <a:pPr>
              <a:buNone/>
            </a:pPr>
            <a:r>
              <a:rPr lang="en-US" dirty="0" smtClean="0"/>
              <a:t> </a:t>
            </a:r>
            <a:endParaRPr lang="en-US" dirty="0" smtClean="0"/>
          </a:p>
          <a:p>
            <a:pPr>
              <a:buNone/>
            </a:pPr>
            <a:endParaRPr lang="en-US" b="1" dirty="0" smtClean="0"/>
          </a:p>
          <a:p>
            <a:pPr>
              <a:buNone/>
            </a:pPr>
            <a:endParaRPr lang="en-US" b="1" dirty="0" smtClean="0"/>
          </a:p>
          <a:p>
            <a:pPr>
              <a:buNone/>
            </a:pPr>
            <a:endParaRPr lang="en-US" b="1" dirty="0" smtClean="0"/>
          </a:p>
          <a:p>
            <a:pPr>
              <a:buNone/>
            </a:pPr>
            <a:endParaRPr lang="en-US" b="1" dirty="0" smtClean="0"/>
          </a:p>
          <a:p>
            <a:pPr>
              <a:buNone/>
            </a:pPr>
            <a:endParaRPr lang="en-US" b="1" dirty="0" smtClean="0"/>
          </a:p>
          <a:p>
            <a:pPr>
              <a:buNone/>
            </a:pPr>
            <a:endParaRPr lang="en-US" b="1" dirty="0" smtClean="0"/>
          </a:p>
          <a:p>
            <a:pPr>
              <a:buNone/>
            </a:pPr>
            <a:endParaRPr lang="en-US" sz="2595" b="1" dirty="0" smtClean="0"/>
          </a:p>
          <a:p>
            <a:pPr>
              <a:buNone/>
            </a:pPr>
            <a:r>
              <a:rPr lang="en-US" sz="2162" b="1" dirty="0" smtClean="0"/>
              <a:t>Source</a:t>
            </a:r>
            <a:r>
              <a:rPr lang="en-US" sz="2162" dirty="0" smtClean="0"/>
              <a:t>: </a:t>
            </a:r>
            <a:r>
              <a:rPr lang="en-US" sz="2162" dirty="0" smtClean="0">
                <a:hlinkClick r:id="rId3"/>
              </a:rPr>
              <a:t>http://www.cdc.gov/vitalsigns/healthcareaccess/</a:t>
            </a:r>
            <a:r>
              <a:rPr lang="en-US" sz="2162" dirty="0" smtClean="0">
                <a:hlinkClick r:id="rId3"/>
              </a:rPr>
              <a:t>infographic.html</a:t>
            </a:r>
            <a:endParaRPr lang="en-US" sz="2162" dirty="0" smtClean="0"/>
          </a:p>
          <a:p>
            <a:pPr lvl="0"/>
            <a:endParaRPr lang="en-US" sz="2595" dirty="0" smtClean="0"/>
          </a:p>
        </p:txBody>
      </p:sp>
      <p:pic>
        <p:nvPicPr>
          <p:cNvPr id="7" name="Picture 6"/>
          <p:cNvPicPr>
            <a:picLocks noChangeAspect="1"/>
          </p:cNvPicPr>
          <p:nvPr/>
        </p:nvPicPr>
        <p:blipFill>
          <a:blip r:embed="rId4"/>
          <a:stretch>
            <a:fillRect/>
          </a:stretch>
        </p:blipFill>
        <p:spPr>
          <a:xfrm>
            <a:off x="8001000" y="5905563"/>
            <a:ext cx="765048" cy="780987"/>
          </a:xfrm>
          <a:prstGeom prst="rect">
            <a:avLst/>
          </a:prstGeom>
        </p:spPr>
      </p:pic>
      <p:pic>
        <p:nvPicPr>
          <p:cNvPr id="5" name="Picture 4"/>
          <p:cNvPicPr>
            <a:picLocks noChangeAspect="1"/>
          </p:cNvPicPr>
          <p:nvPr/>
        </p:nvPicPr>
        <p:blipFill>
          <a:blip r:embed="rId5"/>
          <a:stretch>
            <a:fillRect/>
          </a:stretch>
        </p:blipFill>
        <p:spPr>
          <a:xfrm>
            <a:off x="2268004" y="2156134"/>
            <a:ext cx="4992082" cy="416006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Do </a:t>
            </a:r>
            <a:r>
              <a:rPr lang="en-US" b="1" dirty="0" smtClean="0"/>
              <a:t>Now: </a:t>
            </a:r>
            <a:r>
              <a:rPr lang="en-US" sz="3556" dirty="0" smtClean="0"/>
              <a:t>Access to Health Care</a:t>
            </a:r>
            <a:r>
              <a:rPr lang="en-US" sz="3556" i="1" dirty="0" smtClean="0"/>
              <a:t>: The Data</a:t>
            </a:r>
            <a:r>
              <a:rPr lang="en-US" sz="3556" dirty="0" smtClean="0"/>
              <a:t/>
            </a:r>
            <a:br>
              <a:rPr lang="en-US" sz="3556" dirty="0" smtClean="0"/>
            </a:br>
            <a:endParaRPr lang="en-US" dirty="0"/>
          </a:p>
        </p:txBody>
      </p:sp>
      <p:sp>
        <p:nvSpPr>
          <p:cNvPr id="3" name="Content Placeholder 2"/>
          <p:cNvSpPr>
            <a:spLocks noGrp="1"/>
          </p:cNvSpPr>
          <p:nvPr>
            <p:ph sz="quarter" idx="1"/>
          </p:nvPr>
        </p:nvSpPr>
        <p:spPr/>
        <p:txBody>
          <a:bodyPr>
            <a:normAutofit/>
          </a:bodyPr>
          <a:lstStyle/>
          <a:p>
            <a:r>
              <a:rPr lang="en-US" dirty="0" smtClean="0"/>
              <a:t>The </a:t>
            </a:r>
            <a:r>
              <a:rPr lang="en-US" dirty="0" smtClean="0"/>
              <a:t>services offered by health care providers in the United States are perhaps the best offered anywhere in the world.  Unfortunately, the services are not accessible to all Americans because they cannot afford them or have other barriers to care. Examine the graph and table below and use the data to complete the Claim-Evidence-Reasoning </a:t>
            </a:r>
            <a:r>
              <a:rPr lang="en-US" dirty="0" smtClean="0"/>
              <a:t>exercise.  </a:t>
            </a:r>
          </a:p>
        </p:txBody>
      </p:sp>
      <p:pic>
        <p:nvPicPr>
          <p:cNvPr id="4" name="Picture 3"/>
          <p:cNvPicPr>
            <a:picLocks noChangeAspect="1"/>
          </p:cNvPicPr>
          <p:nvPr/>
        </p:nvPicPr>
        <p:blipFill>
          <a:blip r:embed="rId3"/>
          <a:stretch>
            <a:fillRect/>
          </a:stretch>
        </p:blipFill>
        <p:spPr>
          <a:xfrm>
            <a:off x="7889363" y="5670133"/>
            <a:ext cx="993648" cy="93519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Do </a:t>
            </a:r>
            <a:r>
              <a:rPr lang="en-US" b="1" dirty="0" smtClean="0"/>
              <a:t>Now: </a:t>
            </a:r>
            <a:r>
              <a:rPr lang="en-US" sz="3556" dirty="0" smtClean="0"/>
              <a:t>Access to Health Care</a:t>
            </a:r>
            <a:r>
              <a:rPr lang="en-US" sz="3556" i="1" dirty="0" smtClean="0"/>
              <a:t>: The Data</a:t>
            </a:r>
            <a:r>
              <a:rPr lang="en-US" sz="3556" dirty="0" smtClean="0"/>
              <a:t/>
            </a:r>
            <a:br>
              <a:rPr lang="en-US" sz="3556" dirty="0" smtClean="0"/>
            </a:br>
            <a:endParaRPr lang="en-US" dirty="0"/>
          </a:p>
        </p:txBody>
      </p:sp>
      <p:sp>
        <p:nvSpPr>
          <p:cNvPr id="3" name="Content Placeholder 2"/>
          <p:cNvSpPr>
            <a:spLocks noGrp="1"/>
          </p:cNvSpPr>
          <p:nvPr>
            <p:ph sz="quarter" idx="1"/>
          </p:nvPr>
        </p:nvSpPr>
        <p:spPr>
          <a:xfrm>
            <a:off x="283114" y="5812215"/>
            <a:ext cx="8153400" cy="1187868"/>
          </a:xfrm>
        </p:spPr>
        <p:txBody>
          <a:bodyPr>
            <a:normAutofit/>
          </a:bodyPr>
          <a:lstStyle/>
          <a:p>
            <a:r>
              <a:rPr lang="en-US" sz="1297" dirty="0" smtClean="0"/>
              <a:t>[</a:t>
            </a:r>
            <a:r>
              <a:rPr lang="en-US" sz="1297" dirty="0" smtClean="0"/>
              <a:t>2]Percent of uninsured is the number of uninsured people in the specified category divided by the total uninsured population.  For Race/Ethnicity, it is the percent of those that reported Race/Ethnicity in one of the four categories.</a:t>
            </a:r>
          </a:p>
          <a:p>
            <a:r>
              <a:rPr lang="en-US" sz="1297" dirty="0" smtClean="0"/>
              <a:t>[3]Uninsured rate is the number of uninsured people in the specified category divided by the total number of people in that specific category.</a:t>
            </a:r>
          </a:p>
          <a:p>
            <a:endParaRPr lang="en-US" dirty="0"/>
          </a:p>
        </p:txBody>
      </p:sp>
      <p:pic>
        <p:nvPicPr>
          <p:cNvPr id="4" name="Picture 3"/>
          <p:cNvPicPr>
            <a:picLocks noChangeAspect="1"/>
          </p:cNvPicPr>
          <p:nvPr/>
        </p:nvPicPr>
        <p:blipFill>
          <a:blip r:embed="rId3"/>
          <a:stretch>
            <a:fillRect/>
          </a:stretch>
        </p:blipFill>
        <p:spPr>
          <a:xfrm>
            <a:off x="7889363" y="5670133"/>
            <a:ext cx="993648" cy="935198"/>
          </a:xfrm>
          <a:prstGeom prst="rect">
            <a:avLst/>
          </a:prstGeom>
        </p:spPr>
      </p:pic>
      <p:pic>
        <p:nvPicPr>
          <p:cNvPr id="7" name="Picture 6" descr="Macintosh HD:Users:kengle:Desktop:Screen Shot 2013-10-23 at 10.13.35 PM.png"/>
          <p:cNvPicPr/>
          <p:nvPr/>
        </p:nvPicPr>
        <p:blipFill>
          <a:blip r:embed="rId4">
            <a:extLst>
              <a:ext uri="{28A0092B-C50C-407E-A947-70E740481C1C}">
                <a14:useLocalDpi xmlns="" xmlns:wpc="http://schemas.microsoft.com/office/word/2010/wordprocessingCanvas" xmlns:mo="http://schemas.microsoft.com/office/mac/office/2008/main" xmlns:mc="http://schemas.openxmlformats.org/markup-compatibility/2006" xmlns:mv="urn:schemas-microsoft-com:mac:vml" xmlns:o="urn:schemas-microsoft-com:office:office"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http://schemas.openxmlformats.org/drawingml/2006/main" xmlns:pic="http://schemas.openxmlformats.org/drawingml/2006/picture" xmlns:a14="http://schemas.microsoft.com/office/drawing/2010/main" xmlns:lc="http://schemas.openxmlformats.org/drawingml/2006/lockedCanvas" val="0"/>
              </a:ext>
            </a:extLst>
          </a:blip>
          <a:srcRect/>
          <a:stretch>
            <a:fillRect/>
          </a:stretch>
        </p:blipFill>
        <p:spPr bwMode="auto">
          <a:xfrm>
            <a:off x="990600" y="1523999"/>
            <a:ext cx="6324600" cy="4146133"/>
          </a:xfrm>
          <a:prstGeom prst="rect">
            <a:avLst/>
          </a:prstGeom>
          <a:noFill/>
          <a:ln>
            <a:noFill/>
          </a:ln>
        </p:spPr>
      </p:pic>
      <p:sp>
        <p:nvSpPr>
          <p:cNvPr id="8" name="Rectangle 7"/>
          <p:cNvSpPr/>
          <p:nvPr/>
        </p:nvSpPr>
        <p:spPr>
          <a:xfrm>
            <a:off x="2667000" y="6519446"/>
            <a:ext cx="7620000" cy="338554"/>
          </a:xfrm>
          <a:prstGeom prst="rect">
            <a:avLst/>
          </a:prstGeom>
        </p:spPr>
        <p:txBody>
          <a:bodyPr wrap="square">
            <a:spAutoFit/>
          </a:bodyPr>
          <a:lstStyle/>
          <a:p>
            <a:pPr marL="228600" indent="-228600">
              <a:buNone/>
            </a:pPr>
            <a:r>
              <a:rPr lang="en-US" sz="1600" b="1" dirty="0" smtClean="0">
                <a:solidFill>
                  <a:schemeClr val="bg1">
                    <a:lumMod val="50000"/>
                  </a:schemeClr>
                </a:solidFill>
              </a:rPr>
              <a:t>Source</a:t>
            </a:r>
            <a:r>
              <a:rPr lang="en-US" sz="1600" dirty="0" smtClean="0">
                <a:solidFill>
                  <a:schemeClr val="bg1">
                    <a:lumMod val="50000"/>
                  </a:schemeClr>
                </a:solidFill>
              </a:rPr>
              <a:t>: http://aspe.hhs.gov/health/reports/2011/cpshealthins2011/ib.shtml</a:t>
            </a:r>
            <a:endParaRPr lang="en-US" sz="1600" dirty="0">
              <a:solidFill>
                <a:schemeClr val="bg1">
                  <a:lumMod val="5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Macintosh HD:Users:kengle:Desktop:Screen Shot 2013-10-23 at 10.14.37 PM.png"/>
          <p:cNvPicPr/>
          <p:nvPr/>
        </p:nvPicPr>
        <p:blipFill>
          <a:blip r:embed="rId3">
            <a:extLst>
              <a:ext uri="{28A0092B-C50C-407E-A947-70E740481C1C}">
                <a14:useLocalDpi xmlns="" xmlns:wpc="http://schemas.microsoft.com/office/word/2010/wordprocessingCanvas" xmlns:mo="http://schemas.microsoft.com/office/mac/office/2008/main" xmlns:mc="http://schemas.openxmlformats.org/markup-compatibility/2006" xmlns:mv="urn:schemas-microsoft-com:mac:vml" xmlns:o="urn:schemas-microsoft-com:office:office"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http://schemas.openxmlformats.org/drawingml/2006/main" xmlns:pic="http://schemas.openxmlformats.org/drawingml/2006/picture" xmlns:a14="http://schemas.microsoft.com/office/drawing/2010/main" xmlns:lc="http://schemas.openxmlformats.org/drawingml/2006/lockedCanvas" val="0"/>
              </a:ext>
            </a:extLst>
          </a:blip>
          <a:srcRect/>
          <a:stretch>
            <a:fillRect/>
          </a:stretch>
        </p:blipFill>
        <p:spPr bwMode="auto">
          <a:xfrm>
            <a:off x="1304673" y="1483845"/>
            <a:ext cx="6531283" cy="4598350"/>
          </a:xfrm>
          <a:prstGeom prst="rect">
            <a:avLst/>
          </a:prstGeom>
          <a:noFill/>
          <a:ln>
            <a:noFill/>
          </a:ln>
        </p:spPr>
      </p:pic>
      <p:sp>
        <p:nvSpPr>
          <p:cNvPr id="2" name="Title 1"/>
          <p:cNvSpPr>
            <a:spLocks noGrp="1"/>
          </p:cNvSpPr>
          <p:nvPr>
            <p:ph type="title"/>
          </p:nvPr>
        </p:nvSpPr>
        <p:spPr/>
        <p:txBody>
          <a:bodyPr>
            <a:normAutofit fontScale="90000"/>
          </a:bodyPr>
          <a:lstStyle/>
          <a:p>
            <a:r>
              <a:rPr lang="en-US" b="1" dirty="0" smtClean="0"/>
              <a:t>Do </a:t>
            </a:r>
            <a:r>
              <a:rPr lang="en-US" b="1" dirty="0" smtClean="0"/>
              <a:t>Now: </a:t>
            </a:r>
            <a:r>
              <a:rPr lang="en-US" sz="3556" dirty="0" smtClean="0"/>
              <a:t>Access to Health Care</a:t>
            </a:r>
            <a:r>
              <a:rPr lang="en-US" sz="3556" i="1" dirty="0" smtClean="0"/>
              <a:t>: The Data</a:t>
            </a:r>
            <a:r>
              <a:rPr lang="en-US" sz="3556" dirty="0" smtClean="0"/>
              <a:t/>
            </a:r>
            <a:br>
              <a:rPr lang="en-US" sz="3556" dirty="0" smtClean="0"/>
            </a:br>
            <a:endParaRPr lang="en-US" dirty="0"/>
          </a:p>
        </p:txBody>
      </p:sp>
      <p:sp>
        <p:nvSpPr>
          <p:cNvPr id="3" name="Content Placeholder 2"/>
          <p:cNvSpPr>
            <a:spLocks noGrp="1"/>
          </p:cNvSpPr>
          <p:nvPr>
            <p:ph sz="quarter" idx="1"/>
          </p:nvPr>
        </p:nvSpPr>
        <p:spPr>
          <a:xfrm>
            <a:off x="283114" y="5812215"/>
            <a:ext cx="8153400" cy="1187868"/>
          </a:xfrm>
        </p:spPr>
        <p:txBody>
          <a:bodyPr>
            <a:normAutofit/>
          </a:bodyPr>
          <a:lstStyle/>
          <a:p>
            <a:r>
              <a:rPr lang="en-US" sz="1297" dirty="0" smtClean="0"/>
              <a:t>[</a:t>
            </a:r>
            <a:r>
              <a:rPr lang="en-US" sz="1297" dirty="0" smtClean="0"/>
              <a:t>2]Percent of uninsured is the number of uninsured people in the specified category divided by the total uninsured population.  For Race/Ethnicity, it is the percent of those that reported Race/Ethnicity in one of the four categories.</a:t>
            </a:r>
          </a:p>
          <a:p>
            <a:r>
              <a:rPr lang="en-US" sz="1297" dirty="0" smtClean="0"/>
              <a:t>[3]Uninsured rate is the number of uninsured people in the specified category divided by the total number of people in that specific category.</a:t>
            </a:r>
          </a:p>
          <a:p>
            <a:endParaRPr lang="en-US" dirty="0"/>
          </a:p>
        </p:txBody>
      </p:sp>
      <p:pic>
        <p:nvPicPr>
          <p:cNvPr id="4" name="Picture 3"/>
          <p:cNvPicPr>
            <a:picLocks noChangeAspect="1"/>
          </p:cNvPicPr>
          <p:nvPr/>
        </p:nvPicPr>
        <p:blipFill>
          <a:blip r:embed="rId4"/>
          <a:stretch>
            <a:fillRect/>
          </a:stretch>
        </p:blipFill>
        <p:spPr>
          <a:xfrm>
            <a:off x="7889363" y="5670133"/>
            <a:ext cx="993648" cy="935198"/>
          </a:xfrm>
          <a:prstGeom prst="rect">
            <a:avLst/>
          </a:prstGeom>
        </p:spPr>
      </p:pic>
      <p:sp>
        <p:nvSpPr>
          <p:cNvPr id="8" name="Rectangle 7"/>
          <p:cNvSpPr/>
          <p:nvPr/>
        </p:nvSpPr>
        <p:spPr>
          <a:xfrm>
            <a:off x="2667000" y="6519446"/>
            <a:ext cx="7620000" cy="338554"/>
          </a:xfrm>
          <a:prstGeom prst="rect">
            <a:avLst/>
          </a:prstGeom>
        </p:spPr>
        <p:txBody>
          <a:bodyPr wrap="square">
            <a:spAutoFit/>
          </a:bodyPr>
          <a:lstStyle/>
          <a:p>
            <a:pPr marL="228600" indent="-228600">
              <a:buNone/>
            </a:pPr>
            <a:r>
              <a:rPr lang="en-US" sz="1600" b="1" dirty="0" smtClean="0">
                <a:solidFill>
                  <a:schemeClr val="bg1">
                    <a:lumMod val="50000"/>
                  </a:schemeClr>
                </a:solidFill>
              </a:rPr>
              <a:t>Source</a:t>
            </a:r>
            <a:r>
              <a:rPr lang="en-US" sz="1600" dirty="0" smtClean="0">
                <a:solidFill>
                  <a:schemeClr val="bg1">
                    <a:lumMod val="50000"/>
                  </a:schemeClr>
                </a:solidFill>
              </a:rPr>
              <a:t>: http://aspe.hhs.gov/health/reports/2011/cpshealthins2011/ib.shtml</a:t>
            </a:r>
            <a:endParaRPr lang="en-US" sz="1600" dirty="0">
              <a:solidFill>
                <a:schemeClr val="bg1">
                  <a:lumMod val="5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Think</a:t>
            </a:r>
            <a:r>
              <a:rPr lang="en-US" b="1" dirty="0" smtClean="0"/>
              <a:t>: </a:t>
            </a:r>
            <a:r>
              <a:rPr lang="en-US" b="1" dirty="0" smtClean="0"/>
              <a:t> </a:t>
            </a:r>
            <a:r>
              <a:rPr lang="en-US" dirty="0" smtClean="0"/>
              <a:t>Access to Health Care</a:t>
            </a:r>
            <a:r>
              <a:rPr lang="en-US" i="1" dirty="0" smtClean="0"/>
              <a:t>: Your Conclusion</a:t>
            </a:r>
            <a:endParaRPr lang="en-US"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sp>
        <p:nvSpPr>
          <p:cNvPr id="7" name="Content Placeholder 2"/>
          <p:cNvSpPr>
            <a:spLocks noGrp="1"/>
          </p:cNvSpPr>
          <p:nvPr>
            <p:ph sz="quarter" idx="1"/>
          </p:nvPr>
        </p:nvSpPr>
        <p:spPr>
          <a:xfrm>
            <a:off x="612648" y="1600200"/>
            <a:ext cx="8153400" cy="4800600"/>
          </a:xfrm>
        </p:spPr>
        <p:txBody>
          <a:bodyPr/>
          <a:lstStyle/>
          <a:p>
            <a:r>
              <a:rPr lang="en-US" sz="2800" i="1" dirty="0" smtClean="0"/>
              <a:t>Do </a:t>
            </a:r>
            <a:r>
              <a:rPr lang="en-US" sz="2800" i="1" dirty="0" smtClean="0"/>
              <a:t>all Americans have the same access to health care?</a:t>
            </a:r>
            <a:endParaRPr lang="en-US" sz="2800" dirty="0" smtClean="0"/>
          </a:p>
          <a:p>
            <a:pPr lvl="1"/>
            <a:r>
              <a:rPr lang="en-US" b="1" dirty="0" smtClean="0"/>
              <a:t>STEP 1:</a:t>
            </a:r>
            <a:r>
              <a:rPr lang="en-US" dirty="0" smtClean="0"/>
              <a:t> Find evidence to answer this question</a:t>
            </a:r>
          </a:p>
          <a:p>
            <a:pPr lvl="1"/>
            <a:r>
              <a:rPr lang="en-US" b="1" dirty="0" smtClean="0"/>
              <a:t>STEP 2:</a:t>
            </a:r>
            <a:r>
              <a:rPr lang="en-US" dirty="0" smtClean="0"/>
              <a:t> Develop your claim</a:t>
            </a:r>
          </a:p>
          <a:p>
            <a:pPr lvl="1"/>
            <a:r>
              <a:rPr lang="en-US" b="1" dirty="0" smtClean="0"/>
              <a:t>STEP 3:</a:t>
            </a:r>
            <a:r>
              <a:rPr lang="en-US" dirty="0" smtClean="0"/>
              <a:t> Organize evidence &amp; reasoning</a:t>
            </a:r>
          </a:p>
          <a:p>
            <a:endParaRPr lang="en-US" b="1" dirty="0"/>
          </a:p>
        </p:txBody>
      </p:sp>
      <p:pic>
        <p:nvPicPr>
          <p:cNvPr id="6" name="Picture 5"/>
          <p:cNvPicPr>
            <a:picLocks noChangeAspect="1"/>
          </p:cNvPicPr>
          <p:nvPr/>
        </p:nvPicPr>
        <p:blipFill>
          <a:blip r:embed="rId4"/>
          <a:stretch>
            <a:fillRect/>
          </a:stretch>
        </p:blipFill>
        <p:spPr>
          <a:xfrm>
            <a:off x="1676400" y="3564602"/>
            <a:ext cx="5842000" cy="329339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Think</a:t>
            </a:r>
            <a:r>
              <a:rPr lang="en-US" b="1" dirty="0" smtClean="0"/>
              <a:t>: </a:t>
            </a:r>
            <a:r>
              <a:rPr lang="en-US" b="1" dirty="0" smtClean="0"/>
              <a:t> </a:t>
            </a:r>
            <a:r>
              <a:rPr lang="en-US" dirty="0" smtClean="0"/>
              <a:t>Access to Health Care</a:t>
            </a:r>
            <a:r>
              <a:rPr lang="en-US" i="1" dirty="0" smtClean="0"/>
              <a:t>: Your Conclusion</a:t>
            </a:r>
            <a:endParaRPr lang="en-US"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sp>
        <p:nvSpPr>
          <p:cNvPr id="7" name="Content Placeholder 2"/>
          <p:cNvSpPr>
            <a:spLocks noGrp="1"/>
          </p:cNvSpPr>
          <p:nvPr>
            <p:ph sz="quarter" idx="1"/>
          </p:nvPr>
        </p:nvSpPr>
        <p:spPr>
          <a:xfrm>
            <a:off x="612648" y="1600200"/>
            <a:ext cx="8153400" cy="4800600"/>
          </a:xfrm>
        </p:spPr>
        <p:txBody>
          <a:bodyPr/>
          <a:lstStyle/>
          <a:p>
            <a:r>
              <a:rPr lang="en-US" sz="2800" i="1" dirty="0" smtClean="0"/>
              <a:t>Do </a:t>
            </a:r>
            <a:r>
              <a:rPr lang="en-US" sz="2800" i="1" dirty="0" smtClean="0"/>
              <a:t>all Americans have the same access to health care?</a:t>
            </a:r>
            <a:endParaRPr lang="en-US" sz="2800" dirty="0" smtClean="0"/>
          </a:p>
          <a:p>
            <a:endParaRPr lang="en-US" b="1" dirty="0"/>
          </a:p>
        </p:txBody>
      </p:sp>
      <p:pic>
        <p:nvPicPr>
          <p:cNvPr id="8" name="Picture 7"/>
          <p:cNvPicPr>
            <a:picLocks noChangeAspect="1"/>
          </p:cNvPicPr>
          <p:nvPr/>
        </p:nvPicPr>
        <p:blipFill>
          <a:blip r:embed="rId4"/>
          <a:stretch>
            <a:fillRect/>
          </a:stretch>
        </p:blipFill>
        <p:spPr>
          <a:xfrm>
            <a:off x="510996" y="2876809"/>
            <a:ext cx="7193422" cy="3200400"/>
          </a:xfrm>
          <a:prstGeom prst="rect">
            <a:avLst/>
          </a:prstGeom>
        </p:spPr>
      </p:pic>
      <p:sp>
        <p:nvSpPr>
          <p:cNvPr id="9" name="Rectangle 8"/>
          <p:cNvSpPr/>
          <p:nvPr/>
        </p:nvSpPr>
        <p:spPr>
          <a:xfrm>
            <a:off x="664489" y="3037262"/>
            <a:ext cx="6324600" cy="369332"/>
          </a:xfrm>
          <a:prstGeom prst="rect">
            <a:avLst/>
          </a:prstGeom>
        </p:spPr>
        <p:txBody>
          <a:bodyPr wrap="square">
            <a:spAutoFit/>
          </a:bodyPr>
          <a:lstStyle/>
          <a:p>
            <a:r>
              <a:rPr lang="en-US" b="1" dirty="0" smtClean="0"/>
              <a:t>Conclusion Paragraph </a:t>
            </a:r>
            <a:r>
              <a:rPr lang="en-US" b="1" i="1" dirty="0" smtClean="0"/>
              <a:t>(Claim-Evidence-Warrant/Reasoning)</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Discuss: </a:t>
            </a:r>
            <a:r>
              <a:rPr lang="en-US" dirty="0" smtClean="0"/>
              <a:t>Access to Health Care</a:t>
            </a:r>
            <a:br>
              <a:rPr lang="en-US" dirty="0" smtClean="0"/>
            </a:br>
            <a:endParaRPr lang="en-US" dirty="0"/>
          </a:p>
        </p:txBody>
      </p:sp>
      <p:sp>
        <p:nvSpPr>
          <p:cNvPr id="3" name="Content Placeholder 2"/>
          <p:cNvSpPr>
            <a:spLocks noGrp="1"/>
          </p:cNvSpPr>
          <p:nvPr>
            <p:ph sz="quarter" idx="1"/>
          </p:nvPr>
        </p:nvSpPr>
        <p:spPr>
          <a:xfrm>
            <a:off x="612648" y="1600200"/>
            <a:ext cx="8153400" cy="5257800"/>
          </a:xfrm>
        </p:spPr>
        <p:txBody>
          <a:bodyPr/>
          <a:lstStyle/>
          <a:p>
            <a:r>
              <a:rPr lang="en-US" sz="2000" dirty="0" smtClean="0"/>
              <a:t>Read </a:t>
            </a:r>
            <a:r>
              <a:rPr lang="en-US" sz="2000" dirty="0" smtClean="0"/>
              <a:t>the summary of the CDC MMWR Vital Signs report from 2010. As you read, think about how much has changed since 2010</a:t>
            </a:r>
            <a:r>
              <a:rPr lang="en-US" dirty="0" smtClean="0"/>
              <a:t>. </a:t>
            </a:r>
            <a:endParaRPr lang="en-US" dirty="0" smtClean="0"/>
          </a:p>
          <a:p>
            <a:endParaRPr lang="en-US" b="1" dirty="0" smtClean="0"/>
          </a:p>
          <a:p>
            <a:endParaRPr lang="en-US"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r>
              <a:rPr lang="en-US" sz="2400" b="1" dirty="0" smtClean="0"/>
              <a:t>Source</a:t>
            </a:r>
            <a:r>
              <a:rPr lang="en-US" sz="2400" dirty="0" smtClean="0"/>
              <a:t>: </a:t>
            </a:r>
            <a:r>
              <a:rPr lang="en-US" sz="2400" dirty="0" smtClean="0">
                <a:hlinkClick r:id="rId3"/>
              </a:rPr>
              <a:t>http://www.cdc.gov/vitalsigns/healthcareaccess/</a:t>
            </a:r>
            <a:endParaRPr lang="en-US" sz="2400" dirty="0" smtClean="0"/>
          </a:p>
          <a:p>
            <a:endParaRPr lang="en-US" dirty="0"/>
          </a:p>
        </p:txBody>
      </p:sp>
      <p:pic>
        <p:nvPicPr>
          <p:cNvPr id="5" name="Picture 4"/>
          <p:cNvPicPr>
            <a:picLocks noChangeAspect="1"/>
          </p:cNvPicPr>
          <p:nvPr/>
        </p:nvPicPr>
        <p:blipFill>
          <a:blip r:embed="rId4"/>
          <a:stretch>
            <a:fillRect/>
          </a:stretch>
        </p:blipFill>
        <p:spPr>
          <a:xfrm>
            <a:off x="1330034" y="2373052"/>
            <a:ext cx="5680349" cy="3951547"/>
          </a:xfrm>
          <a:prstGeom prst="rect">
            <a:avLst/>
          </a:prstGeom>
        </p:spPr>
      </p:pic>
      <p:pic>
        <p:nvPicPr>
          <p:cNvPr id="6" name="Picture 5"/>
          <p:cNvPicPr>
            <a:picLocks noChangeAspect="1"/>
          </p:cNvPicPr>
          <p:nvPr/>
        </p:nvPicPr>
        <p:blipFill>
          <a:blip r:embed="rId5"/>
          <a:stretch>
            <a:fillRect/>
          </a:stretch>
        </p:blipFill>
        <p:spPr>
          <a:xfrm>
            <a:off x="8077200" y="6096349"/>
            <a:ext cx="927424" cy="59943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Discuss: </a:t>
            </a:r>
            <a:r>
              <a:rPr lang="en-US" dirty="0" smtClean="0"/>
              <a:t>Access to Health Care</a:t>
            </a:r>
            <a:br>
              <a:rPr lang="en-US" dirty="0" smtClean="0"/>
            </a:br>
            <a:endParaRPr lang="en-US" dirty="0"/>
          </a:p>
        </p:txBody>
      </p:sp>
      <p:sp>
        <p:nvSpPr>
          <p:cNvPr id="3" name="Content Placeholder 2"/>
          <p:cNvSpPr>
            <a:spLocks noGrp="1"/>
          </p:cNvSpPr>
          <p:nvPr>
            <p:ph sz="quarter" idx="1"/>
          </p:nvPr>
        </p:nvSpPr>
        <p:spPr>
          <a:xfrm>
            <a:off x="612648" y="1600200"/>
            <a:ext cx="8153400" cy="5257800"/>
          </a:xfrm>
        </p:spPr>
        <p:txBody>
          <a:bodyPr/>
          <a:lstStyle/>
          <a:p>
            <a:r>
              <a:rPr lang="en-US" sz="2000" dirty="0" smtClean="0"/>
              <a:t>Read </a:t>
            </a:r>
            <a:r>
              <a:rPr lang="en-US" sz="2000" dirty="0" smtClean="0"/>
              <a:t>the summary of the CDC MMWR Vital Signs report from 2010. As you read, think about how much has changed since 2010</a:t>
            </a:r>
            <a:r>
              <a:rPr lang="en-US" dirty="0" smtClean="0"/>
              <a:t>. </a:t>
            </a:r>
            <a:endParaRPr lang="en-US" dirty="0" smtClean="0"/>
          </a:p>
          <a:p>
            <a:endParaRPr lang="en-US" b="1" dirty="0" smtClean="0"/>
          </a:p>
          <a:p>
            <a:endParaRPr lang="en-US"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r>
              <a:rPr lang="en-US" sz="2400" b="1" dirty="0" smtClean="0"/>
              <a:t>Source</a:t>
            </a:r>
            <a:r>
              <a:rPr lang="en-US" sz="2400" dirty="0" smtClean="0"/>
              <a:t>: </a:t>
            </a:r>
            <a:r>
              <a:rPr lang="en-US" sz="2400" dirty="0" smtClean="0">
                <a:hlinkClick r:id="rId3"/>
              </a:rPr>
              <a:t>http://www.cdc.gov/vitalsigns/healthcareaccess/</a:t>
            </a:r>
            <a:endParaRPr lang="en-US" sz="2400" dirty="0" smtClean="0"/>
          </a:p>
          <a:p>
            <a:endParaRPr lang="en-US" dirty="0"/>
          </a:p>
        </p:txBody>
      </p:sp>
      <p:pic>
        <p:nvPicPr>
          <p:cNvPr id="6" name="Picture 5"/>
          <p:cNvPicPr>
            <a:picLocks noChangeAspect="1"/>
          </p:cNvPicPr>
          <p:nvPr/>
        </p:nvPicPr>
        <p:blipFill>
          <a:blip r:embed="rId4"/>
          <a:stretch>
            <a:fillRect/>
          </a:stretch>
        </p:blipFill>
        <p:spPr>
          <a:xfrm>
            <a:off x="8077200" y="6096349"/>
            <a:ext cx="927424" cy="599433"/>
          </a:xfrm>
          <a:prstGeom prst="rect">
            <a:avLst/>
          </a:prstGeom>
        </p:spPr>
      </p:pic>
      <p:pic>
        <p:nvPicPr>
          <p:cNvPr id="7" name="Picture 6"/>
          <p:cNvPicPr>
            <a:picLocks noChangeAspect="1"/>
          </p:cNvPicPr>
          <p:nvPr/>
        </p:nvPicPr>
        <p:blipFill>
          <a:blip r:embed="rId5"/>
          <a:stretch>
            <a:fillRect/>
          </a:stretch>
        </p:blipFill>
        <p:spPr>
          <a:xfrm>
            <a:off x="499677" y="2695506"/>
            <a:ext cx="8416873" cy="241560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Then &amp; Now...</a:t>
            </a:r>
            <a:endParaRPr lang="en-US" dirty="0" smtClean="0"/>
          </a:p>
        </p:txBody>
      </p:sp>
      <p:sp>
        <p:nvSpPr>
          <p:cNvPr id="3" name="Content Placeholder 2"/>
          <p:cNvSpPr>
            <a:spLocks noGrp="1"/>
          </p:cNvSpPr>
          <p:nvPr>
            <p:ph sz="quarter" idx="1"/>
          </p:nvPr>
        </p:nvSpPr>
        <p:spPr/>
        <p:txBody>
          <a:bodyPr>
            <a:normAutofit/>
          </a:bodyPr>
          <a:lstStyle/>
          <a:p>
            <a:r>
              <a:rPr lang="en-US" dirty="0" smtClean="0"/>
              <a:t>With </a:t>
            </a:r>
            <a:r>
              <a:rPr lang="en-US" dirty="0" smtClean="0"/>
              <a:t>a partner, search for news and websites online that provide a more current picture of the state of health care coverage and access in the United States now. Then answer the questions below.</a:t>
            </a:r>
          </a:p>
          <a:p>
            <a:pPr lvl="0"/>
            <a:r>
              <a:rPr lang="en-US" dirty="0" smtClean="0"/>
              <a:t>Have there been any significant changes in access to health care? If so, what?</a:t>
            </a:r>
          </a:p>
          <a:p>
            <a:pPr lvl="0"/>
            <a:r>
              <a:rPr lang="en-US" dirty="0" smtClean="0"/>
              <a:t>How has the Affordable Care Act (ACA) changed the accessibility to health care so far? What changes are predicted to take place in the future?</a:t>
            </a:r>
          </a:p>
          <a:p>
            <a:endParaRPr lang="en-US" b="1" dirty="0"/>
          </a:p>
        </p:txBody>
      </p:sp>
      <p:pic>
        <p:nvPicPr>
          <p:cNvPr id="5" name="Picture 4"/>
          <p:cNvPicPr>
            <a:picLocks noChangeAspect="1"/>
          </p:cNvPicPr>
          <p:nvPr/>
        </p:nvPicPr>
        <p:blipFill>
          <a:blip r:embed="rId3"/>
          <a:stretch>
            <a:fillRect/>
          </a:stretch>
        </p:blipFill>
        <p:spPr>
          <a:xfrm>
            <a:off x="8172482" y="6118704"/>
            <a:ext cx="612648" cy="452827"/>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3377</TotalTime>
  <Words>1103</Words>
  <Application>Microsoft Macintosh PowerPoint</Application>
  <PresentationFormat>On-screen Show (4:3)</PresentationFormat>
  <Paragraphs>94</Paragraphs>
  <Slides>11</Slides>
  <Notes>11</Notes>
  <HiddenSlides>0</HiddenSlides>
  <MMClips>0</MMClips>
  <ScaleCrop>false</ScaleCrop>
  <HeadingPairs>
    <vt:vector size="4" baseType="variant">
      <vt:variant>
        <vt:lpstr>Design Template</vt:lpstr>
      </vt:variant>
      <vt:variant>
        <vt:i4>1</vt:i4>
      </vt:variant>
      <vt:variant>
        <vt:lpstr>Slide Titles</vt:lpstr>
      </vt:variant>
      <vt:variant>
        <vt:i4>11</vt:i4>
      </vt:variant>
    </vt:vector>
  </HeadingPairs>
  <TitlesOfParts>
    <vt:vector size="12" baseType="lpstr">
      <vt:lpstr>Median</vt:lpstr>
      <vt:lpstr>Lesson 11.1: Health Care Access</vt:lpstr>
      <vt:lpstr>Do Now: Access to Health Care: The Data </vt:lpstr>
      <vt:lpstr>Do Now: Access to Health Care: The Data </vt:lpstr>
      <vt:lpstr>Do Now: Access to Health Care: The Data </vt:lpstr>
      <vt:lpstr>Think:  Access to Health Care: Your Conclusion</vt:lpstr>
      <vt:lpstr>Think:  Access to Health Care: Your Conclusion</vt:lpstr>
      <vt:lpstr>Discuss: Access to Health Care </vt:lpstr>
      <vt:lpstr>Discuss: Access to Health Care </vt:lpstr>
      <vt:lpstr>Then &amp; Now...</vt:lpstr>
      <vt:lpstr>Assess: Check Your HC Accessibility Know-How </vt:lpstr>
      <vt:lpstr>Homework: Uninsured Rates by State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What is Health?</dc:title>
  <dc:creator>Kate</dc:creator>
  <cp:lastModifiedBy>Kate</cp:lastModifiedBy>
  <cp:revision>79</cp:revision>
  <dcterms:created xsi:type="dcterms:W3CDTF">2014-05-10T19:48:07Z</dcterms:created>
  <dcterms:modified xsi:type="dcterms:W3CDTF">2014-05-10T22:18:44Z</dcterms:modified>
</cp:coreProperties>
</file>