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9" r:id="rId4"/>
    <p:sldId id="270" r:id="rId5"/>
    <p:sldId id="269" r:id="rId6"/>
    <p:sldId id="266"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spark students to start thinking and living in a more environmental justice oriented manner. Students will begin by reading some staggering facts about the state of environmental </a:t>
            </a:r>
            <a:r>
              <a:rPr lang="en-US" sz="1200" kern="1200" dirty="0" err="1" smtClean="0">
                <a:solidFill>
                  <a:schemeClr val="tx1"/>
                </a:solidFill>
                <a:latin typeface="+mn-lt"/>
                <a:ea typeface="+mn-ea"/>
                <a:cs typeface="+mn-cs"/>
              </a:rPr>
              <a:t>INjustice</a:t>
            </a:r>
            <a:r>
              <a:rPr lang="en-US" sz="1200" kern="1200" dirty="0" smtClean="0">
                <a:solidFill>
                  <a:schemeClr val="tx1"/>
                </a:solidFill>
                <a:latin typeface="+mn-lt"/>
                <a:ea typeface="+mn-ea"/>
                <a:cs typeface="+mn-cs"/>
              </a:rPr>
              <a:t> in our nation. Then they will learn the EPA’s definition of environmental justice. Next, they will read and reflect upon President </a:t>
            </a:r>
            <a:r>
              <a:rPr lang="en-US" sz="1200" kern="1200" dirty="0" err="1" smtClean="0">
                <a:solidFill>
                  <a:schemeClr val="tx1"/>
                </a:solidFill>
                <a:latin typeface="+mn-lt"/>
                <a:ea typeface="+mn-ea"/>
                <a:cs typeface="+mn-cs"/>
              </a:rPr>
              <a:t>Obama’s</a:t>
            </a:r>
            <a:r>
              <a:rPr lang="en-US" sz="1200" kern="1200" dirty="0" smtClean="0">
                <a:solidFill>
                  <a:schemeClr val="tx1"/>
                </a:solidFill>
                <a:latin typeface="+mn-lt"/>
                <a:ea typeface="+mn-ea"/>
                <a:cs typeface="+mn-cs"/>
              </a:rPr>
              <a:t> Proclamation from Feb 2014 regarding environmental justice. Finally, students will navigate to a database with all sorts of environmental information, seeking information on the state of their community. </a:t>
            </a:r>
          </a:p>
          <a:p>
            <a:r>
              <a:rPr lang="en-US" dirty="0" smtClean="0"/>
              <a:t>  </a:t>
            </a:r>
          </a:p>
          <a:p>
            <a:endParaRPr lang="en-US" dirty="0" smtClean="0"/>
          </a:p>
          <a:p>
            <a:r>
              <a:rPr lang="en-US" dirty="0" smtClean="0"/>
              <a:t>Image source</a:t>
            </a:r>
            <a:r>
              <a:rPr lang="en-US" dirty="0" smtClean="0"/>
              <a:t>: </a:t>
            </a:r>
            <a:r>
              <a:rPr lang="en-US" dirty="0" err="1" smtClean="0"/>
              <a:t>Wikimedia</a:t>
            </a:r>
            <a:r>
              <a:rPr lang="en-US" dirty="0" smtClean="0"/>
              <a:t> Commons, http://en.wikipedia.org/wiki/File:BlueMarble-2001-2002.jpg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Ask students to share their reflections. Open up a “parking lot” for questions that students</a:t>
            </a:r>
            <a:r>
              <a:rPr lang="en-US" baseline="0" dirty="0" smtClean="0"/>
              <a:t> have and encourage students to add questions they hope to have answered in the lesson. Be sure to circle back to the  questions at the end of the lesson or the following class. </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EPA website has a wealth of additional information on this topic!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 on Q3 to try to spark students reactions.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website gives students specific information such as the list</a:t>
            </a:r>
            <a:r>
              <a:rPr lang="en-US" baseline="0" dirty="0" smtClean="0"/>
              <a:t> of leading polluters (companies) in their state or geographic location.  Give students to the autonomy to explore the site and data in the least restrictive manner possible. Whatever they deem important in the data IS indeed important, as long as they can explain a logical rationale or evidence for their prioritization.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a:t>
            </a:r>
            <a:r>
              <a:rPr lang="en-US" baseline="0" dirty="0" smtClean="0"/>
              <a:t> is to get students to feel empowered by the small role they can play in the environmental justice movement.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www.epa.gov/environmentaljustice/" TargetMode="External"/><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hyperlink" Target="http://scorecard.goodguide.com/community/ej-index.tc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10.7:</a:t>
            </a:r>
            <a:br>
              <a:rPr lang="en-US" dirty="0" smtClean="0"/>
            </a:br>
            <a:r>
              <a:rPr lang="en-US" dirty="0" smtClean="0"/>
              <a:t>Environmental Justice</a:t>
            </a:r>
            <a:endParaRPr lang="en-US" sz="4444" dirty="0"/>
          </a:p>
        </p:txBody>
      </p:sp>
      <p:sp>
        <p:nvSpPr>
          <p:cNvPr id="3" name="Subtitle 2"/>
          <p:cNvSpPr>
            <a:spLocks noGrp="1"/>
          </p:cNvSpPr>
          <p:nvPr>
            <p:ph type="subTitle" idx="1"/>
          </p:nvPr>
        </p:nvSpPr>
        <p:spPr/>
        <p:txBody>
          <a:bodyPr/>
          <a:lstStyle/>
          <a:p>
            <a:r>
              <a:rPr lang="en-US" dirty="0" smtClean="0"/>
              <a:t>Module 10</a:t>
            </a:r>
            <a:r>
              <a:rPr lang="en-US" smtClean="0"/>
              <a:t>: Environmental Health</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10.7: </a:t>
            </a:r>
            <a:r>
              <a:rPr lang="en-US" sz="2200" dirty="0" smtClean="0">
                <a:latin typeface="+mj-lt"/>
              </a:rPr>
              <a:t> </a:t>
            </a:r>
            <a:r>
              <a:rPr lang="en-US" sz="2400" dirty="0" smtClean="0"/>
              <a:t>Discuss environmental justice and the impact of environmental health disparities.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191000" y="1828800"/>
            <a:ext cx="4419600"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a:t>
            </a:r>
            <a:r>
              <a:rPr lang="en-US" b="1" dirty="0" smtClean="0"/>
              <a:t>Now: </a:t>
            </a:r>
            <a:r>
              <a:rPr lang="en-US" dirty="0" smtClean="0"/>
              <a:t>The Facts</a:t>
            </a:r>
            <a:endParaRPr lang="en-US" b="1" dirty="0"/>
          </a:p>
        </p:txBody>
      </p:sp>
      <p:sp>
        <p:nvSpPr>
          <p:cNvPr id="3" name="Content Placeholder 2"/>
          <p:cNvSpPr>
            <a:spLocks noGrp="1"/>
          </p:cNvSpPr>
          <p:nvPr>
            <p:ph sz="quarter" idx="1"/>
          </p:nvPr>
        </p:nvSpPr>
        <p:spPr>
          <a:xfrm>
            <a:off x="612648" y="1600200"/>
            <a:ext cx="8153400" cy="2438400"/>
          </a:xfrm>
        </p:spPr>
        <p:txBody>
          <a:bodyPr>
            <a:normAutofit fontScale="92500" lnSpcReduction="20000"/>
          </a:bodyPr>
          <a:lstStyle/>
          <a:p>
            <a:r>
              <a:rPr lang="en-US" i="1" dirty="0" smtClean="0"/>
              <a:t>A Commission for Racial Justice study found that three of the five largest waste facilities dealing with hazardous materials in the United States are located in poor black communities</a:t>
            </a:r>
            <a:r>
              <a:rPr lang="en-US" i="1" dirty="0" smtClean="0"/>
              <a:t>.  This </a:t>
            </a:r>
            <a:r>
              <a:rPr lang="en-US" i="1" dirty="0" smtClean="0"/>
              <a:t>study also showed that three out of every five African American and Latinos live in areas near toxic waste sites, as well as live in areas where the levels of poverty are well above the national </a:t>
            </a:r>
            <a:r>
              <a:rPr lang="en-US" i="1" dirty="0" smtClean="0"/>
              <a:t>average.</a:t>
            </a:r>
            <a:endParaRPr lang="en-US" dirty="0" smtClean="0"/>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762000" y="4293822"/>
            <a:ext cx="6465788" cy="2564178"/>
          </a:xfrm>
          <a:prstGeom prst="rect">
            <a:avLst/>
          </a:prstGeom>
        </p:spPr>
      </p:pic>
      <p:sp>
        <p:nvSpPr>
          <p:cNvPr id="6" name="TextBox 5"/>
          <p:cNvSpPr txBox="1"/>
          <p:nvPr/>
        </p:nvSpPr>
        <p:spPr>
          <a:xfrm>
            <a:off x="6197573" y="3924490"/>
            <a:ext cx="2847357" cy="369332"/>
          </a:xfrm>
          <a:prstGeom prst="rect">
            <a:avLst/>
          </a:prstGeom>
          <a:noFill/>
        </p:spPr>
        <p:txBody>
          <a:bodyPr wrap="none" rtlCol="0">
            <a:spAutoFit/>
          </a:bodyPr>
          <a:lstStyle/>
          <a:p>
            <a:r>
              <a:rPr lang="en-US" b="1" i="1" dirty="0" smtClean="0"/>
              <a:t>Source:</a:t>
            </a:r>
            <a:r>
              <a:rPr lang="en-US" i="1" dirty="0" smtClean="0"/>
              <a:t> </a:t>
            </a:r>
            <a:r>
              <a:rPr lang="en-US" i="1" dirty="0" err="1" smtClean="0"/>
              <a:t>www.dosomething.org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Environmental Justice? </a:t>
            </a:r>
            <a:endParaRPr lang="en-US" dirty="0" smtClean="0"/>
          </a:p>
        </p:txBody>
      </p:sp>
      <p:sp>
        <p:nvSpPr>
          <p:cNvPr id="3" name="Content Placeholder 2"/>
          <p:cNvSpPr>
            <a:spLocks noGrp="1"/>
          </p:cNvSpPr>
          <p:nvPr>
            <p:ph sz="quarter" idx="1"/>
          </p:nvPr>
        </p:nvSpPr>
        <p:spPr>
          <a:xfrm>
            <a:off x="612648" y="1600200"/>
            <a:ext cx="8153400" cy="838200"/>
          </a:xfrm>
        </p:spPr>
        <p:txBody>
          <a:bodyPr>
            <a:normAutofit fontScale="70000" lnSpcReduction="20000"/>
          </a:bodyPr>
          <a:lstStyle/>
          <a:p>
            <a:r>
              <a:rPr lang="en-US" dirty="0" smtClean="0"/>
              <a:t>Read </a:t>
            </a:r>
            <a:r>
              <a:rPr lang="en-US" dirty="0" smtClean="0"/>
              <a:t>the EPA definition of environmental justice below. As you read, circle, highlight, underline, or mark up in some way words that stand-out or seem especially important</a:t>
            </a:r>
            <a:r>
              <a:rPr lang="en-US" dirty="0" smtClean="0"/>
              <a:t>.		</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Rectangle 4"/>
          <p:cNvSpPr/>
          <p:nvPr/>
        </p:nvSpPr>
        <p:spPr>
          <a:xfrm>
            <a:off x="207144" y="6474891"/>
            <a:ext cx="7641455" cy="369332"/>
          </a:xfrm>
          <a:prstGeom prst="rect">
            <a:avLst/>
          </a:prstGeom>
        </p:spPr>
        <p:txBody>
          <a:bodyPr wrap="square">
            <a:spAutoFit/>
          </a:bodyPr>
          <a:lstStyle/>
          <a:p>
            <a:r>
              <a:rPr lang="en-US" b="1" dirty="0" smtClean="0"/>
              <a:t>Source: </a:t>
            </a:r>
            <a:r>
              <a:rPr lang="en-US" dirty="0" smtClean="0"/>
              <a:t>EPA, </a:t>
            </a:r>
            <a:r>
              <a:rPr lang="en-US" dirty="0" smtClean="0">
                <a:hlinkClick r:id="rId4"/>
              </a:rPr>
              <a:t>http://www.epa.gov/environmentaljustice/</a:t>
            </a:r>
            <a:endParaRPr lang="en-US" dirty="0" smtClean="0"/>
          </a:p>
        </p:txBody>
      </p:sp>
      <p:pic>
        <p:nvPicPr>
          <p:cNvPr id="6" name="Picture 5"/>
          <p:cNvPicPr>
            <a:picLocks noChangeAspect="1"/>
          </p:cNvPicPr>
          <p:nvPr/>
        </p:nvPicPr>
        <p:blipFill>
          <a:blip r:embed="rId5"/>
          <a:stretch>
            <a:fillRect/>
          </a:stretch>
        </p:blipFill>
        <p:spPr>
          <a:xfrm>
            <a:off x="624987" y="2667000"/>
            <a:ext cx="7223612" cy="34529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Presidential Proclamation</a:t>
            </a:r>
            <a:endParaRPr lang="en-US" b="1" dirty="0"/>
          </a:p>
        </p:txBody>
      </p:sp>
      <p:sp>
        <p:nvSpPr>
          <p:cNvPr id="3" name="Content Placeholder 2"/>
          <p:cNvSpPr>
            <a:spLocks noGrp="1"/>
          </p:cNvSpPr>
          <p:nvPr>
            <p:ph sz="quarter" idx="1"/>
          </p:nvPr>
        </p:nvSpPr>
        <p:spPr>
          <a:xfrm>
            <a:off x="4572000" y="1600200"/>
            <a:ext cx="4194048" cy="4978400"/>
          </a:xfrm>
        </p:spPr>
        <p:txBody>
          <a:bodyPr>
            <a:normAutofit fontScale="62500" lnSpcReduction="20000"/>
          </a:bodyPr>
          <a:lstStyle/>
          <a:p>
            <a:r>
              <a:rPr lang="en-US" sz="3613" dirty="0" smtClean="0"/>
              <a:t>What are some examples of ways that environmental hazards might reduce opportunities for residents of low-income neighborhoods, communities of color, and tribal areas?</a:t>
            </a:r>
          </a:p>
          <a:p>
            <a:r>
              <a:rPr lang="en-US" sz="3613" dirty="0" smtClean="0"/>
              <a:t>According to President </a:t>
            </a:r>
            <a:r>
              <a:rPr lang="en-US" sz="3613" dirty="0" err="1" smtClean="0"/>
              <a:t>Obama’s</a:t>
            </a:r>
            <a:r>
              <a:rPr lang="en-US" sz="3613" dirty="0" smtClean="0"/>
              <a:t> Proclamation, what role does the government play in reducing environmental health disparities?</a:t>
            </a:r>
          </a:p>
          <a:p>
            <a:r>
              <a:rPr lang="en-US" sz="3613" dirty="0" smtClean="0"/>
              <a:t>Do you think </a:t>
            </a:r>
            <a:r>
              <a:rPr lang="en-US" sz="3613" dirty="0" err="1" smtClean="0"/>
              <a:t>Obama’s</a:t>
            </a:r>
            <a:r>
              <a:rPr lang="en-US" sz="3613" dirty="0" smtClean="0"/>
              <a:t> Proclamation was effective? Why or why not?</a:t>
            </a:r>
          </a:p>
          <a:p>
            <a:endParaRPr lang="en-US" b="1" dirty="0"/>
          </a:p>
        </p:txBody>
      </p:sp>
      <p:pic>
        <p:nvPicPr>
          <p:cNvPr id="5" name="Picture 4"/>
          <p:cNvPicPr>
            <a:picLocks noChangeAspect="1"/>
          </p:cNvPicPr>
          <p:nvPr/>
        </p:nvPicPr>
        <p:blipFill>
          <a:blip r:embed="rId3"/>
          <a:stretch>
            <a:fillRect/>
          </a:stretch>
        </p:blipFill>
        <p:spPr>
          <a:xfrm>
            <a:off x="7961975" y="52538"/>
            <a:ext cx="961192" cy="621258"/>
          </a:xfrm>
          <a:prstGeom prst="rect">
            <a:avLst/>
          </a:prstGeom>
        </p:spPr>
      </p:pic>
      <p:pic>
        <p:nvPicPr>
          <p:cNvPr id="6" name="Picture 5"/>
          <p:cNvPicPr>
            <a:picLocks noChangeAspect="1"/>
          </p:cNvPicPr>
          <p:nvPr/>
        </p:nvPicPr>
        <p:blipFill>
          <a:blip r:embed="rId4"/>
          <a:stretch>
            <a:fillRect/>
          </a:stretch>
        </p:blipFill>
        <p:spPr>
          <a:xfrm>
            <a:off x="342900" y="1600200"/>
            <a:ext cx="4229100" cy="4978400"/>
          </a:xfrm>
          <a:prstGeom prst="rect">
            <a:avLst/>
          </a:prstGeom>
        </p:spPr>
      </p:pic>
      <p:pic>
        <p:nvPicPr>
          <p:cNvPr id="7" name="Picture 6"/>
          <p:cNvPicPr>
            <a:picLocks noChangeAspect="1"/>
          </p:cNvPicPr>
          <p:nvPr/>
        </p:nvPicPr>
        <p:blipFill>
          <a:blip r:embed="rId5"/>
          <a:stretch>
            <a:fillRect/>
          </a:stretch>
        </p:blipFill>
        <p:spPr>
          <a:xfrm>
            <a:off x="8158677" y="699856"/>
            <a:ext cx="657701" cy="48612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17766" y="118155"/>
            <a:ext cx="7422057" cy="990600"/>
          </a:xfrm>
        </p:spPr>
        <p:txBody>
          <a:bodyPr>
            <a:normAutofit fontScale="90000"/>
          </a:bodyPr>
          <a:lstStyle/>
          <a:p>
            <a:pPr algn="ctr"/>
            <a:r>
              <a:rPr lang="en-US" b="1" dirty="0" smtClean="0"/>
              <a:t> Data Mining for Environmental Justice in Your Community</a:t>
            </a:r>
            <a:endParaRPr lang="en-US"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a:bodyPr>
          <a:lstStyle/>
          <a:p>
            <a:r>
              <a:rPr lang="en-US" dirty="0" smtClean="0"/>
              <a:t>1</a:t>
            </a:r>
            <a:r>
              <a:rPr lang="en-US" dirty="0" smtClean="0"/>
              <a:t>. Team up! Together, navigate online to Scorecard--The Pollution Information Site at:</a:t>
            </a:r>
            <a:endParaRPr lang="en-US" dirty="0" smtClean="0"/>
          </a:p>
          <a:p>
            <a:pPr>
              <a:buNone/>
            </a:pPr>
            <a:r>
              <a:rPr lang="en-US" sz="2162" dirty="0" smtClean="0"/>
              <a:t>		&lt;</a:t>
            </a:r>
            <a:r>
              <a:rPr lang="en-US" sz="2162" dirty="0" smtClean="0">
                <a:hlinkClick r:id="rId4"/>
              </a:rPr>
              <a:t>http://scorecard.goodguide.com/community/ej-index.tcl</a:t>
            </a:r>
            <a:r>
              <a:rPr lang="en-US" sz="2162" dirty="0" smtClean="0"/>
              <a:t>&gt;</a:t>
            </a:r>
          </a:p>
          <a:p>
            <a:r>
              <a:rPr lang="en-US" dirty="0" smtClean="0"/>
              <a:t>2.  Search for your community using your </a:t>
            </a:r>
            <a:r>
              <a:rPr lang="en-US" dirty="0" err="1" smtClean="0"/>
              <a:t>zipcode</a:t>
            </a:r>
            <a:r>
              <a:rPr lang="en-US" dirty="0" smtClean="0"/>
              <a:t>.</a:t>
            </a:r>
            <a:endParaRPr lang="en-US" dirty="0" smtClean="0"/>
          </a:p>
          <a:p>
            <a:pPr lvl="0"/>
            <a:r>
              <a:rPr lang="en-US" dirty="0" smtClean="0"/>
              <a:t>3. Explore </a:t>
            </a:r>
            <a:r>
              <a:rPr lang="en-US" dirty="0" smtClean="0"/>
              <a:t>the website and the wealth of data provided. Take notes on what you</a:t>
            </a:r>
            <a:r>
              <a:rPr lang="en-US" dirty="0" smtClean="0"/>
              <a:t> find!</a:t>
            </a:r>
          </a:p>
          <a:p>
            <a:r>
              <a:rPr lang="en-US" dirty="0" smtClean="0"/>
              <a:t>4. Select </a:t>
            </a:r>
            <a:r>
              <a:rPr lang="en-US" dirty="0" smtClean="0"/>
              <a:t>the most striking, important, or interesting data you find and prepare to share with the class.</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Assess</a:t>
            </a:r>
            <a:r>
              <a:rPr lang="en-US" b="1" dirty="0" smtClean="0"/>
              <a:t>: </a:t>
            </a:r>
            <a:r>
              <a:rPr lang="en-US" dirty="0" smtClean="0"/>
              <a:t>Your Summary</a:t>
            </a:r>
            <a:br>
              <a:rPr lang="en-US" dirty="0" smtClean="0"/>
            </a:br>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Describe </a:t>
            </a:r>
            <a:r>
              <a:rPr lang="en-US" dirty="0" smtClean="0"/>
              <a:t>environmental justice and give one example of an intervention or solution that can help reverse environmental health disparities</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a:t>
            </a:r>
            <a:r>
              <a:rPr lang="en-US" dirty="0" smtClean="0"/>
              <a:t> Your Response</a:t>
            </a:r>
            <a:br>
              <a:rPr lang="en-US" dirty="0" smtClean="0"/>
            </a:br>
            <a:endParaRPr lang="en-US"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After </a:t>
            </a:r>
            <a:r>
              <a:rPr lang="en-US" dirty="0" smtClean="0"/>
              <a:t>data mining to see what is going on in your community, develop a response to the problems of disparities in environmental health. Think creatively--what could you do to make a small contribution to the environmental justice movement?</a:t>
            </a:r>
          </a:p>
          <a:p>
            <a:endParaRPr lang="en-US" b="1" dirty="0" smtClean="0"/>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3320</TotalTime>
  <Words>676</Words>
  <Application>Microsoft Macintosh PowerPoint</Application>
  <PresentationFormat>On-screen Show (4:3)</PresentationFormat>
  <Paragraphs>39</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10.7: Environmental Justice</vt:lpstr>
      <vt:lpstr>Do Now: The Facts</vt:lpstr>
      <vt:lpstr>What is Environmental Justice? </vt:lpstr>
      <vt:lpstr>Presidential Proclamation</vt:lpstr>
      <vt:lpstr> Data Mining for Environmental Justice in Your Community</vt:lpstr>
      <vt:lpstr>Assess: Your Summary </vt:lpstr>
      <vt:lpstr>Homework: Your Response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76</cp:revision>
  <dcterms:created xsi:type="dcterms:W3CDTF">2014-05-07T03:08:30Z</dcterms:created>
  <dcterms:modified xsi:type="dcterms:W3CDTF">2014-05-07T04:41:50Z</dcterms:modified>
</cp:coreProperties>
</file>