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3"/>
  </p:notesMasterIdLst>
  <p:sldIdLst>
    <p:sldId id="256" r:id="rId2"/>
    <p:sldId id="257" r:id="rId3"/>
    <p:sldId id="258" r:id="rId4"/>
    <p:sldId id="259" r:id="rId5"/>
    <p:sldId id="261" r:id="rId6"/>
    <p:sldId id="262" r:id="rId7"/>
    <p:sldId id="268" r:id="rId8"/>
    <p:sldId id="266" r:id="rId9"/>
    <p:sldId id="270" r:id="rId10"/>
    <p:sldId id="269"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79257" autoAdjust="0"/>
  </p:normalViewPr>
  <p:slideViewPr>
    <p:cSldViewPr snapToObjects="1">
      <p:cViewPr varScale="1">
        <p:scale>
          <a:sx n="90" d="100"/>
          <a:sy n="90" d="100"/>
        </p:scale>
        <p:origin x="-24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a:t>
            </a:r>
            <a:r>
              <a:rPr lang="en-US" baseline="0" dirty="0" smtClean="0"/>
              <a:t>:  This lesson will prepare students to learn about specific mental illnesses with a healthy and respectful attitude and an understanding of the pervasiveness of stigma in mental illness. Students will begin by guessing whether statements about mental illness are true or false. They will then define and make connections to the terms “mental illness” and “stigma.”  Next they will complete short readings about stigma and mental illness. After that, students will determine what contributing factors lead to a person developing a mental illness. Finally, they will create brief skits depicting stigma and choose between two homework options: finding representations of stigma OR creating an anti-stigma PSA.</a:t>
            </a:r>
            <a:endParaRPr lang="en-US" dirty="0" smtClean="0"/>
          </a:p>
          <a:p>
            <a:endParaRPr lang="en-US" dirty="0" smtClean="0"/>
          </a:p>
          <a:p>
            <a:endParaRPr lang="en-US" dirty="0" smtClean="0"/>
          </a:p>
          <a:p>
            <a:r>
              <a:rPr lang="en-US" dirty="0" smtClean="0"/>
              <a:t>Image Source</a:t>
            </a:r>
            <a:r>
              <a:rPr lang="en-US" dirty="0" smtClean="0"/>
              <a:t>: http://</a:t>
            </a:r>
            <a:r>
              <a:rPr lang="en-US" dirty="0" err="1" smtClean="0"/>
              <a:t>www.afterdeployment.org</a:t>
            </a:r>
            <a:r>
              <a:rPr lang="en-US" dirty="0" smtClean="0"/>
              <a:t>/topics-stigma</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Determine whether to assign students to</a:t>
            </a:r>
            <a:r>
              <a:rPr lang="en-US" baseline="0" dirty="0" smtClean="0"/>
              <a:t> work in partners or small groups, or whether to give them the choice. Skits can focus on any aspect of stigma, but should depict some form of disapproval, unfair judgment, or prejudice. </a:t>
            </a:r>
            <a:endParaRPr lang="en-US" dirty="0" smtClean="0"/>
          </a:p>
          <a:p>
            <a:endParaRPr lang="en-US" dirty="0" smtClean="0"/>
          </a:p>
          <a:p>
            <a:r>
              <a:rPr lang="en-US" dirty="0" smtClean="0"/>
              <a:t>Image source: http://</a:t>
            </a:r>
            <a:r>
              <a:rPr lang="en-US" dirty="0" err="1" smtClean="0"/>
              <a:t>joanlandinosays.com</a:t>
            </a:r>
            <a:r>
              <a:rPr lang="en-US" dirty="0" smtClean="0"/>
              <a:t>/mental-health-stigma/</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of the homework:  Students</a:t>
            </a:r>
            <a:r>
              <a:rPr lang="en-US" baseline="0" dirty="0" smtClean="0"/>
              <a:t> will have an opportunity to increase their awareness of stigma in society OR work to creatively address stigma through a solution. In either case, students will have a chance to internalize the definition of stigma and it’s impact on those affected by mental illness.</a:t>
            </a:r>
            <a:endParaRPr lang="en-US" dirty="0" smtClean="0"/>
          </a:p>
          <a:p>
            <a:endParaRPr lang="en-US" dirty="0" smtClean="0"/>
          </a:p>
          <a:p>
            <a:r>
              <a:rPr lang="en-US" dirty="0" smtClean="0"/>
              <a:t>Image source: http://www.peteearley.com/2013/08/12/do-we-worry-too-much-about-stigma/</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Answer Key: All are false. It is not necessary to review answers or say that they are all false because later in the lesson it will be revealed.  If students seem to find these questions easy, ask them to think about where they see these false beliefs being reinforced. For example, news headlines reinforcing the connection between mental illness and shootings seems to reinforce the idea that “all people with mental illness are dangerous.”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(OPTIONAL) Prior to the Do Now, show clips from any of the following films, posing the question: Are these people normal? Why/why not?  (Answer: </a:t>
            </a:r>
            <a:r>
              <a:rPr lang="en-US" sz="1200" kern="1200" dirty="0" smtClean="0">
                <a:solidFill>
                  <a:schemeClr val="tx1"/>
                </a:solidFill>
                <a:latin typeface="+mn-lt"/>
                <a:ea typeface="+mn-ea"/>
                <a:cs typeface="+mn-cs"/>
              </a:rPr>
              <a:t>YES they are all normal. But they all have mental illness)</a:t>
            </a:r>
            <a:r>
              <a:rPr lang="en-US" sz="1200" kern="1200" baseline="0" dirty="0" smtClean="0">
                <a:solidFill>
                  <a:schemeClr val="tx1"/>
                </a:solidFill>
                <a:latin typeface="+mn-lt"/>
                <a:ea typeface="+mn-ea"/>
                <a:cs typeface="+mn-cs"/>
              </a:rPr>
              <a:t> </a:t>
            </a:r>
            <a:endParaRPr lang="en-US" baseline="0" dirty="0" smtClean="0"/>
          </a:p>
          <a:p>
            <a:r>
              <a:rPr lang="en-US" sz="1200" kern="1200" dirty="0" smtClean="0">
                <a:solidFill>
                  <a:schemeClr val="tx1"/>
                </a:solidFill>
                <a:latin typeface="+mn-lt"/>
                <a:ea typeface="+mn-ea"/>
                <a:cs typeface="+mn-cs"/>
              </a:rPr>
              <a:t>Shutter Island: Delusional Disorder/Schizophrenia</a:t>
            </a:r>
          </a:p>
          <a:p>
            <a:r>
              <a:rPr lang="en-US" sz="1200" kern="1200" dirty="0" smtClean="0">
                <a:solidFill>
                  <a:schemeClr val="tx1"/>
                </a:solidFill>
                <a:latin typeface="+mn-lt"/>
                <a:ea typeface="+mn-ea"/>
                <a:cs typeface="+mn-cs"/>
              </a:rPr>
              <a:t>Virgin Suicides: Depression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Donnie </a:t>
            </a:r>
            <a:r>
              <a:rPr lang="en-US" sz="1200" kern="1200" dirty="0" err="1" smtClean="0">
                <a:solidFill>
                  <a:schemeClr val="tx1"/>
                </a:solidFill>
                <a:latin typeface="+mn-lt"/>
                <a:ea typeface="+mn-ea"/>
                <a:cs typeface="+mn-cs"/>
              </a:rPr>
              <a:t>Darko</a:t>
            </a:r>
            <a:r>
              <a:rPr lang="en-US" sz="1200" kern="1200" dirty="0" smtClean="0">
                <a:solidFill>
                  <a:schemeClr val="tx1"/>
                </a:solidFill>
                <a:latin typeface="+mn-lt"/>
                <a:ea typeface="+mn-ea"/>
                <a:cs typeface="+mn-cs"/>
              </a:rPr>
              <a:t>: Schizophrenia</a:t>
            </a:r>
          </a:p>
          <a:p>
            <a:r>
              <a:rPr lang="en-US" sz="1200" kern="1200" dirty="0" smtClean="0">
                <a:solidFill>
                  <a:schemeClr val="tx1"/>
                </a:solidFill>
                <a:latin typeface="+mn-lt"/>
                <a:ea typeface="+mn-ea"/>
                <a:cs typeface="+mn-cs"/>
              </a:rPr>
              <a:t>Fight Club: Dual Identity Disorder</a:t>
            </a:r>
          </a:p>
          <a:p>
            <a:r>
              <a:rPr lang="en-US" sz="1200" kern="1200" dirty="0" smtClean="0">
                <a:solidFill>
                  <a:schemeClr val="tx1"/>
                </a:solidFill>
                <a:latin typeface="+mn-lt"/>
                <a:ea typeface="+mn-ea"/>
                <a:cs typeface="+mn-cs"/>
              </a:rPr>
              <a:t>Sylvia: Bipolar Disorder (true)</a:t>
            </a:r>
          </a:p>
          <a:p>
            <a:r>
              <a:rPr lang="en-US" sz="1200" kern="1200" dirty="0" smtClean="0">
                <a:solidFill>
                  <a:schemeClr val="tx1"/>
                </a:solidFill>
                <a:latin typeface="+mn-lt"/>
                <a:ea typeface="+mn-ea"/>
                <a:cs typeface="+mn-cs"/>
              </a:rPr>
              <a:t>As Good as it Gets: OCD</a:t>
            </a:r>
          </a:p>
          <a:p>
            <a:r>
              <a:rPr lang="en-US" sz="1200" kern="1200" dirty="0" smtClean="0">
                <a:solidFill>
                  <a:schemeClr val="tx1"/>
                </a:solidFill>
                <a:latin typeface="+mn-lt"/>
                <a:ea typeface="+mn-ea"/>
                <a:cs typeface="+mn-cs"/>
              </a:rPr>
              <a:t>28 Days: Alcoholism</a:t>
            </a:r>
          </a:p>
          <a:p>
            <a:r>
              <a:rPr lang="en-US" sz="1200" kern="1200" dirty="0" smtClean="0">
                <a:solidFill>
                  <a:schemeClr val="tx1"/>
                </a:solidFill>
                <a:latin typeface="+mn-lt"/>
                <a:ea typeface="+mn-ea"/>
                <a:cs typeface="+mn-cs"/>
              </a:rPr>
              <a:t>A Beautiful Mind: Paranoid schizophrenia</a:t>
            </a:r>
          </a:p>
          <a:p>
            <a:r>
              <a:rPr lang="en-US" sz="1200" kern="1200" dirty="0" smtClean="0">
                <a:solidFill>
                  <a:schemeClr val="tx1"/>
                </a:solidFill>
                <a:latin typeface="+mn-lt"/>
                <a:ea typeface="+mn-ea"/>
                <a:cs typeface="+mn-cs"/>
              </a:rPr>
              <a:t>Memento: </a:t>
            </a:r>
            <a:r>
              <a:rPr lang="en-US" sz="1200" kern="1200" dirty="0" err="1" smtClean="0">
                <a:solidFill>
                  <a:schemeClr val="tx1"/>
                </a:solidFill>
                <a:latin typeface="+mn-lt"/>
                <a:ea typeface="+mn-ea"/>
                <a:cs typeface="+mn-cs"/>
              </a:rPr>
              <a:t>Anterograde</a:t>
            </a:r>
            <a:r>
              <a:rPr lang="en-US" sz="1200" kern="1200" dirty="0" smtClean="0">
                <a:solidFill>
                  <a:schemeClr val="tx1"/>
                </a:solidFill>
                <a:latin typeface="+mn-lt"/>
                <a:ea typeface="+mn-ea"/>
                <a:cs typeface="+mn-cs"/>
              </a:rPr>
              <a:t> Amnesia</a:t>
            </a:r>
            <a:r>
              <a:rPr lang="en-US" dirty="0" smtClean="0"/>
              <a:t> </a:t>
            </a:r>
            <a:r>
              <a:rPr lang="en-US" baseline="0" dirty="0" smtClean="0"/>
              <a:t> </a:t>
            </a:r>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Students should defend their statements with specific evidence, examples, or logical explanation.  This is also a great time to set norms: we do not use the words crazy, psycho, lunatic, etc.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  </a:t>
            </a:r>
            <a:r>
              <a:rPr lang="en-US" baseline="0" dirty="0" err="1" smtClean="0"/>
              <a:t>http://segment.com/yasmin-malhotra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can share connections with a partner</a:t>
            </a:r>
            <a:r>
              <a:rPr lang="en-US" baseline="0" dirty="0" smtClean="0"/>
              <a:t> if time permits. Students should be told that they do not need to share anything personal that they are not comfortable sharing.</a:t>
            </a:r>
            <a:endParaRPr lang="en-US" dirty="0" smtClean="0"/>
          </a:p>
          <a:p>
            <a:endParaRPr lang="en-US" dirty="0" smtClean="0"/>
          </a:p>
          <a:p>
            <a:r>
              <a:rPr lang="en-US" dirty="0" smtClean="0"/>
              <a:t>Image </a:t>
            </a:r>
            <a:r>
              <a:rPr lang="en-US" dirty="0" smtClean="0"/>
              <a:t>Source</a:t>
            </a:r>
            <a:r>
              <a:rPr lang="en-US" dirty="0" smtClean="0"/>
              <a:t>: www. </a:t>
            </a:r>
            <a:r>
              <a:rPr lang="en-US" dirty="0" err="1" smtClean="0"/>
              <a:t>Syracusenewtimes.com</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smtClean="0"/>
          </a:p>
          <a:p>
            <a:endParaRPr lang="en-US" dirty="0" smtClean="0"/>
          </a:p>
          <a:p>
            <a:r>
              <a:rPr lang="en-US" dirty="0" smtClean="0"/>
              <a:t>Image source: http://firstpreferredhealthinsurance.com/2013/04/mental-health-insurance-and-you/</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Image source: http://www.theorganicprepper.ca/natures-prozac-nutrition-for-mental-health-02212013</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bullet points summarize some of the big ideas in this section of the reading.</a:t>
            </a:r>
          </a:p>
          <a:p>
            <a:endParaRPr lang="en-US" dirty="0" smtClean="0"/>
          </a:p>
          <a:p>
            <a:endParaRPr lang="en-US" dirty="0" smtClean="0"/>
          </a:p>
          <a:p>
            <a:r>
              <a:rPr lang="en-US" dirty="0" smtClean="0"/>
              <a:t>Source: http://</a:t>
            </a:r>
            <a:r>
              <a:rPr lang="en-US" dirty="0" err="1" smtClean="0"/>
              <a:t>www.nami.org/template.cfm?section</a:t>
            </a:r>
            <a:r>
              <a:rPr lang="en-US" dirty="0" smtClean="0"/>
              <a:t>=</a:t>
            </a:r>
            <a:r>
              <a:rPr lang="en-US" dirty="0" err="1" smtClean="0"/>
              <a:t>about_mental_illness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answers:</a:t>
            </a:r>
          </a:p>
          <a:p>
            <a:r>
              <a:rPr lang="en-US" dirty="0" smtClean="0"/>
              <a:t>Physical factors: injury,</a:t>
            </a:r>
            <a:r>
              <a:rPr lang="en-US" baseline="0" dirty="0" smtClean="0"/>
              <a:t> tumor, poison, drugs</a:t>
            </a:r>
          </a:p>
          <a:p>
            <a:r>
              <a:rPr lang="en-US" baseline="0" dirty="0" smtClean="0"/>
              <a:t>Heredity: genes can increase the likelihood for mental illness</a:t>
            </a:r>
          </a:p>
          <a:p>
            <a:r>
              <a:rPr lang="en-US" baseline="0" dirty="0" smtClean="0"/>
              <a:t>Early experiences: negative childhood experiences (Freud)</a:t>
            </a:r>
          </a:p>
          <a:p>
            <a:r>
              <a:rPr lang="en-US" baseline="0" dirty="0" smtClean="0"/>
              <a:t>Recent experiences: major recent events, death of loved ones. Most mental illness onset at prime of life (18-25 years)</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Guide students to look back at the causes table we just filled</a:t>
            </a:r>
            <a:r>
              <a:rPr lang="en-US" baseline="0" dirty="0" smtClean="0"/>
              <a:t> in.  </a:t>
            </a:r>
            <a:r>
              <a:rPr lang="en-US" sz="1200" kern="1200" dirty="0" smtClean="0">
                <a:solidFill>
                  <a:schemeClr val="tx1"/>
                </a:solidFill>
                <a:latin typeface="+mn-lt"/>
                <a:ea typeface="+mn-ea"/>
                <a:cs typeface="+mn-cs"/>
              </a:rPr>
              <a:t>Can we control any of those?</a:t>
            </a:r>
          </a:p>
          <a:p>
            <a:endParaRPr lang="en-US" dirty="0" smtClean="0"/>
          </a:p>
          <a:p>
            <a:endParaRPr lang="en-US" dirty="0" smtClean="0"/>
          </a:p>
          <a:p>
            <a:r>
              <a:rPr lang="en-US" dirty="0" smtClean="0"/>
              <a:t>Image source: </a:t>
            </a:r>
            <a:r>
              <a:rPr lang="en-US" dirty="0" err="1" smtClean="0"/>
              <a:t>Feminspire.com</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a:t>
            </a:r>
            <a:r>
              <a:rPr lang="en-US" dirty="0" smtClean="0"/>
              <a:t>1.6:</a:t>
            </a:r>
            <a:br>
              <a:rPr lang="en-US" dirty="0" smtClean="0"/>
            </a:br>
            <a:r>
              <a:rPr lang="en-US" dirty="0" smtClean="0"/>
              <a:t>STIGMA</a:t>
            </a:r>
            <a:endParaRPr lang="en-US" dirty="0"/>
          </a:p>
        </p:txBody>
      </p:sp>
      <p:sp>
        <p:nvSpPr>
          <p:cNvPr id="3" name="Subtitle 2"/>
          <p:cNvSpPr>
            <a:spLocks noGrp="1"/>
          </p:cNvSpPr>
          <p:nvPr>
            <p:ph type="subTitle" idx="1"/>
          </p:nvPr>
        </p:nvSpPr>
        <p:spPr/>
        <p:txBody>
          <a:bodyPr/>
          <a:lstStyle/>
          <a:p>
            <a:r>
              <a:rPr lang="en-US" dirty="0" smtClean="0"/>
              <a:t>Unit 1: Mental </a:t>
            </a:r>
            <a:r>
              <a:rPr lang="en-US" dirty="0" smtClean="0"/>
              <a:t>Health</a:t>
            </a:r>
            <a:endParaRPr lang="en-US" dirty="0"/>
          </a:p>
        </p:txBody>
      </p:sp>
      <p:pic>
        <p:nvPicPr>
          <p:cNvPr id="14338" name="Picture 2"/>
          <p:cNvPicPr>
            <a:picLocks noChangeAspect="1" noChangeArrowheads="1"/>
          </p:cNvPicPr>
          <p:nvPr/>
        </p:nvPicPr>
        <p:blipFill>
          <a:blip r:embed="rId3"/>
          <a:srcRect/>
          <a:stretch>
            <a:fillRect/>
          </a:stretch>
        </p:blipFill>
        <p:spPr bwMode="auto">
          <a:xfrm>
            <a:off x="4038600" y="934259"/>
            <a:ext cx="4139122" cy="3104341"/>
          </a:xfrm>
          <a:prstGeom prst="rect">
            <a:avLst/>
          </a:prstGeom>
          <a:noFill/>
          <a:ln w="76200" cap="flat" cmpd="tri" algn="ctr">
            <a:solidFill>
              <a:schemeClr val="tx2"/>
            </a:solid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Stigma &amp; Mental Illness</a:t>
            </a:r>
            <a:endParaRPr lang="en-US" dirty="0"/>
          </a:p>
        </p:txBody>
      </p:sp>
      <p:sp>
        <p:nvSpPr>
          <p:cNvPr id="3" name="Content Placeholder 2"/>
          <p:cNvSpPr>
            <a:spLocks noGrp="1"/>
          </p:cNvSpPr>
          <p:nvPr>
            <p:ph sz="quarter" idx="1"/>
          </p:nvPr>
        </p:nvSpPr>
        <p:spPr>
          <a:xfrm>
            <a:off x="612648" y="1981200"/>
            <a:ext cx="8075848" cy="4495800"/>
          </a:xfrm>
        </p:spPr>
        <p:txBody>
          <a:bodyPr>
            <a:normAutofit/>
          </a:bodyPr>
          <a:lstStyle/>
          <a:p>
            <a:r>
              <a:rPr lang="en-US" dirty="0" smtClean="0"/>
              <a:t>Create a short informal skit that depicts STIGMA relating to mental illness</a:t>
            </a:r>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pic>
        <p:nvPicPr>
          <p:cNvPr id="40962" name="Picture 2"/>
          <p:cNvPicPr>
            <a:picLocks noChangeAspect="1" noChangeArrowheads="1"/>
          </p:cNvPicPr>
          <p:nvPr/>
        </p:nvPicPr>
        <p:blipFill>
          <a:blip r:embed="rId4"/>
          <a:srcRect/>
          <a:stretch>
            <a:fillRect/>
          </a:stretch>
        </p:blipFill>
        <p:spPr bwMode="auto">
          <a:xfrm>
            <a:off x="5029200" y="3225800"/>
            <a:ext cx="2501900" cy="3251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
          </p:nvPr>
        </p:nvSpPr>
        <p:spPr>
          <a:xfrm>
            <a:off x="381000" y="1676400"/>
            <a:ext cx="8385048" cy="4495800"/>
          </a:xfrm>
        </p:spPr>
        <p:txBody>
          <a:bodyPr>
            <a:normAutofit/>
          </a:bodyPr>
          <a:lstStyle/>
          <a:p>
            <a:pPr>
              <a:buNone/>
            </a:pPr>
            <a:r>
              <a:rPr lang="en-US" dirty="0" smtClean="0"/>
              <a:t>Choose </a:t>
            </a:r>
            <a:r>
              <a:rPr lang="en-US" b="1" dirty="0" smtClean="0"/>
              <a:t>one</a:t>
            </a:r>
            <a:r>
              <a:rPr lang="en-US" dirty="0" smtClean="0"/>
              <a:t> of the following two options</a:t>
            </a:r>
            <a:r>
              <a:rPr lang="en-US" dirty="0" smtClean="0"/>
              <a:t>: </a:t>
            </a:r>
            <a:endParaRPr lang="en-US" dirty="0" smtClean="0"/>
          </a:p>
          <a:p>
            <a:pPr lvl="1"/>
            <a:r>
              <a:rPr lang="en-US" dirty="0" smtClean="0"/>
              <a:t>Find 3 (or more) representations of stigma in the media. These could be in movies/television, magazines, the news, images, etc.  Describe each in the space below.</a:t>
            </a:r>
            <a:r>
              <a:rPr lang="en-US" dirty="0" smtClean="0"/>
              <a:t>  </a:t>
            </a:r>
            <a:endParaRPr lang="en-US" dirty="0" smtClean="0"/>
          </a:p>
          <a:p>
            <a:pPr lvl="1"/>
            <a:r>
              <a:rPr lang="en-US" dirty="0" smtClean="0"/>
              <a:t>Create a 15-second anti-stigma Public Service Announcement “ad spot” on the radio. Write the script in the space below </a:t>
            </a:r>
            <a:r>
              <a:rPr lang="en-US" dirty="0" smtClean="0"/>
              <a:t> </a:t>
            </a:r>
            <a:endParaRPr lang="en-US" dirty="0"/>
          </a:p>
        </p:txBody>
      </p:sp>
      <p:pic>
        <p:nvPicPr>
          <p:cNvPr id="6" name="Picture 5"/>
          <p:cNvPicPr>
            <a:picLocks noChangeAspect="1"/>
          </p:cNvPicPr>
          <p:nvPr/>
        </p:nvPicPr>
        <p:blipFill>
          <a:blip r:embed="rId3"/>
          <a:stretch>
            <a:fillRect/>
          </a:stretch>
        </p:blipFill>
        <p:spPr>
          <a:xfrm>
            <a:off x="7814326" y="5715001"/>
            <a:ext cx="951722" cy="971550"/>
          </a:xfrm>
          <a:prstGeom prst="rect">
            <a:avLst/>
          </a:prstGeom>
        </p:spPr>
      </p:pic>
      <p:pic>
        <p:nvPicPr>
          <p:cNvPr id="35842" name="Picture 2"/>
          <p:cNvPicPr>
            <a:picLocks noChangeAspect="1" noChangeArrowheads="1"/>
          </p:cNvPicPr>
          <p:nvPr/>
        </p:nvPicPr>
        <p:blipFill>
          <a:blip r:embed="rId4"/>
          <a:srcRect/>
          <a:stretch>
            <a:fillRect/>
          </a:stretch>
        </p:blipFill>
        <p:spPr bwMode="auto">
          <a:xfrm>
            <a:off x="4267200" y="4571999"/>
            <a:ext cx="2797714" cy="211455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sz="quarter" idx="1"/>
          </p:nvPr>
        </p:nvSpPr>
        <p:spPr/>
        <p:txBody>
          <a:bodyPr>
            <a:normAutofit fontScale="70000" lnSpcReduction="20000"/>
          </a:bodyPr>
          <a:lstStyle/>
          <a:p>
            <a:pPr>
              <a:buNone/>
            </a:pPr>
            <a:r>
              <a:rPr lang="en-US" sz="3429" b="1" dirty="0" smtClean="0"/>
              <a:t>TRUE or FALSE?</a:t>
            </a:r>
          </a:p>
          <a:p>
            <a:r>
              <a:rPr lang="en-US" dirty="0" smtClean="0"/>
              <a:t>All </a:t>
            </a:r>
            <a:r>
              <a:rPr lang="en-US" dirty="0" smtClean="0"/>
              <a:t>people with mental illness are crazy</a:t>
            </a:r>
            <a:r>
              <a:rPr lang="en-US" dirty="0" smtClean="0"/>
              <a:t>.</a:t>
            </a:r>
          </a:p>
          <a:p>
            <a:r>
              <a:rPr lang="en-US" dirty="0" smtClean="0"/>
              <a:t>All </a:t>
            </a:r>
            <a:r>
              <a:rPr lang="en-US" dirty="0" smtClean="0"/>
              <a:t>people with mental illness are dangerous</a:t>
            </a:r>
            <a:r>
              <a:rPr lang="en-US" dirty="0" smtClean="0"/>
              <a:t>.</a:t>
            </a:r>
          </a:p>
          <a:p>
            <a:r>
              <a:rPr lang="en-US" dirty="0" smtClean="0"/>
              <a:t>If </a:t>
            </a:r>
            <a:r>
              <a:rPr lang="en-US" dirty="0" smtClean="0"/>
              <a:t>someone has a mental illness, they have that illness for their entire </a:t>
            </a:r>
            <a:r>
              <a:rPr lang="en-US" dirty="0" smtClean="0"/>
              <a:t>lives.</a:t>
            </a:r>
            <a:endParaRPr lang="en-US" dirty="0" smtClean="0"/>
          </a:p>
          <a:p>
            <a:r>
              <a:rPr lang="en-US" dirty="0" smtClean="0"/>
              <a:t>Teens </a:t>
            </a:r>
            <a:r>
              <a:rPr lang="en-US" dirty="0" smtClean="0"/>
              <a:t>never have mental </a:t>
            </a:r>
            <a:r>
              <a:rPr lang="en-US" dirty="0" smtClean="0"/>
              <a:t>illnesses.</a:t>
            </a:r>
          </a:p>
          <a:p>
            <a:r>
              <a:rPr lang="en-US" dirty="0" smtClean="0"/>
              <a:t>No </a:t>
            </a:r>
            <a:r>
              <a:rPr lang="en-US" dirty="0" smtClean="0"/>
              <a:t>one who has mental illness can function </a:t>
            </a:r>
            <a:r>
              <a:rPr lang="en-US" dirty="0" smtClean="0"/>
              <a:t>normally.</a:t>
            </a:r>
            <a:endParaRPr lang="en-US" dirty="0" smtClean="0"/>
          </a:p>
          <a:p>
            <a:r>
              <a:rPr lang="en-US" dirty="0" smtClean="0"/>
              <a:t>All </a:t>
            </a:r>
            <a:r>
              <a:rPr lang="en-US" dirty="0" smtClean="0"/>
              <a:t>people with mental illness suffer from a break from reality</a:t>
            </a:r>
            <a:r>
              <a:rPr lang="en-US" dirty="0" smtClean="0"/>
              <a:t>.</a:t>
            </a:r>
          </a:p>
          <a:p>
            <a:r>
              <a:rPr lang="en-US" dirty="0" smtClean="0"/>
              <a:t>All </a:t>
            </a:r>
            <a:r>
              <a:rPr lang="en-US" dirty="0" smtClean="0"/>
              <a:t>people with mental illness think about hurting </a:t>
            </a:r>
            <a:r>
              <a:rPr lang="en-US" dirty="0" smtClean="0"/>
              <a:t>themselves.</a:t>
            </a:r>
            <a:endParaRPr lang="en-US" dirty="0" smtClean="0"/>
          </a:p>
          <a:p>
            <a:r>
              <a:rPr lang="en-US" dirty="0" smtClean="0"/>
              <a:t>No </a:t>
            </a:r>
            <a:r>
              <a:rPr lang="en-US" dirty="0" smtClean="0"/>
              <a:t>one recovers from mental </a:t>
            </a:r>
            <a:r>
              <a:rPr lang="en-US" dirty="0" smtClean="0"/>
              <a:t>illness.</a:t>
            </a:r>
          </a:p>
          <a:p>
            <a:r>
              <a:rPr lang="en-US" dirty="0" smtClean="0"/>
              <a:t>If </a:t>
            </a:r>
            <a:r>
              <a:rPr lang="en-US" dirty="0" smtClean="0"/>
              <a:t>a parent has a mental illness, the child will automatically be mentally </a:t>
            </a:r>
            <a:r>
              <a:rPr lang="en-US" dirty="0" smtClean="0"/>
              <a:t>ill.</a:t>
            </a:r>
            <a:endParaRPr lang="en-US" dirty="0" smtClean="0"/>
          </a:p>
          <a:p>
            <a:r>
              <a:rPr lang="en-US" dirty="0" smtClean="0"/>
              <a:t>All </a:t>
            </a:r>
            <a:r>
              <a:rPr lang="en-US" dirty="0" smtClean="0"/>
              <a:t>mental illnesses are triggered by a nervous breakdown</a:t>
            </a:r>
            <a:r>
              <a:rPr lang="en-US" i="1" dirty="0" smtClean="0"/>
              <a:t>.</a:t>
            </a:r>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sz="quarter" idx="1"/>
          </p:nvPr>
        </p:nvSpPr>
        <p:spPr>
          <a:xfrm>
            <a:off x="612648" y="1961598"/>
            <a:ext cx="8153400" cy="4495800"/>
          </a:xfrm>
        </p:spPr>
        <p:txBody>
          <a:bodyPr/>
          <a:lstStyle/>
          <a:p>
            <a:r>
              <a:rPr lang="en-US" dirty="0" smtClean="0"/>
              <a:t>Share your answers!</a:t>
            </a:r>
          </a:p>
          <a:p>
            <a:r>
              <a:rPr lang="en-US" dirty="0" smtClean="0"/>
              <a:t>Did you disagree?</a:t>
            </a:r>
          </a:p>
          <a:p>
            <a:r>
              <a:rPr lang="en-US" dirty="0" smtClean="0"/>
              <a:t>Choose one statement and defend your answer.</a:t>
            </a:r>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18434" name="Picture 2"/>
          <p:cNvPicPr>
            <a:picLocks noChangeAspect="1" noChangeArrowheads="1"/>
          </p:cNvPicPr>
          <p:nvPr/>
        </p:nvPicPr>
        <p:blipFill>
          <a:blip r:embed="rId4"/>
          <a:srcRect/>
          <a:stretch>
            <a:fillRect/>
          </a:stretch>
        </p:blipFill>
        <p:spPr bwMode="auto">
          <a:xfrm>
            <a:off x="5286248" y="228600"/>
            <a:ext cx="3479800" cy="2336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&amp; Stigma</a:t>
            </a:r>
            <a:endParaRPr lang="en-US" dirty="0"/>
          </a:p>
        </p:txBody>
      </p:sp>
      <p:sp>
        <p:nvSpPr>
          <p:cNvPr id="3" name="Content Placeholder 2"/>
          <p:cNvSpPr>
            <a:spLocks noGrp="1"/>
          </p:cNvSpPr>
          <p:nvPr>
            <p:ph sz="quarter" idx="1"/>
          </p:nvPr>
        </p:nvSpPr>
        <p:spPr>
          <a:xfrm>
            <a:off x="612647" y="2362200"/>
            <a:ext cx="8153400" cy="4495800"/>
          </a:xfrm>
        </p:spPr>
        <p:txBody>
          <a:bodyPr/>
          <a:lstStyle/>
          <a:p>
            <a:r>
              <a:rPr lang="en-US" b="1" dirty="0" smtClean="0"/>
              <a:t>Read the definitions &amp; make connections:</a:t>
            </a:r>
            <a:endParaRPr lang="en-US" b="1" dirty="0"/>
          </a:p>
        </p:txBody>
      </p:sp>
      <p:graphicFrame>
        <p:nvGraphicFramePr>
          <p:cNvPr id="8" name="Table 7"/>
          <p:cNvGraphicFramePr>
            <a:graphicFrameLocks noGrp="1"/>
          </p:cNvGraphicFramePr>
          <p:nvPr/>
        </p:nvGraphicFramePr>
        <p:xfrm>
          <a:off x="612647" y="3048000"/>
          <a:ext cx="8153400" cy="3124199"/>
        </p:xfrm>
        <a:graphic>
          <a:graphicData uri="http://schemas.openxmlformats.org/drawingml/2006/table">
            <a:tbl>
              <a:tblPr firstRow="1" bandRow="1">
                <a:tableStyleId>{D7AC3CCA-C797-4891-BE02-D94E43425B78}</a:tableStyleId>
              </a:tblPr>
              <a:tblGrid>
                <a:gridCol w="1825752"/>
                <a:gridCol w="3200400"/>
                <a:gridCol w="3127248"/>
              </a:tblGrid>
              <a:tr h="462280">
                <a:tc>
                  <a:txBody>
                    <a:bodyPr/>
                    <a:lstStyle/>
                    <a:p>
                      <a:pPr algn="ctr"/>
                      <a:r>
                        <a:rPr lang="en-US" dirty="0" smtClean="0"/>
                        <a:t>Term</a:t>
                      </a:r>
                      <a:endParaRPr lang="en-US" dirty="0"/>
                    </a:p>
                  </a:txBody>
                  <a:tcPr/>
                </a:tc>
                <a:tc>
                  <a:txBody>
                    <a:bodyPr/>
                    <a:lstStyle/>
                    <a:p>
                      <a:pPr algn="ctr"/>
                      <a:r>
                        <a:rPr lang="en-US" dirty="0" smtClean="0"/>
                        <a:t>Definition</a:t>
                      </a:r>
                      <a:endParaRPr lang="en-US" dirty="0"/>
                    </a:p>
                  </a:txBody>
                  <a:tcPr/>
                </a:tc>
                <a:tc>
                  <a:txBody>
                    <a:bodyPr/>
                    <a:lstStyle/>
                    <a:p>
                      <a:pPr algn="ctr"/>
                      <a:r>
                        <a:rPr lang="en-US" dirty="0" smtClean="0"/>
                        <a:t>Connection</a:t>
                      </a:r>
                      <a:endParaRPr lang="en-US" dirty="0"/>
                    </a:p>
                  </a:txBody>
                  <a:tcPr/>
                </a:tc>
              </a:tr>
              <a:tr h="890693">
                <a:tc>
                  <a:txBody>
                    <a:bodyPr/>
                    <a:lstStyle/>
                    <a:p>
                      <a:pPr algn="ctr"/>
                      <a:endParaRPr lang="en-US" b="1" dirty="0" smtClean="0"/>
                    </a:p>
                    <a:p>
                      <a:pPr algn="ctr"/>
                      <a:r>
                        <a:rPr lang="en-US" b="1" dirty="0" smtClean="0"/>
                        <a:t>MENTAL ILLNESS</a:t>
                      </a:r>
                      <a:endParaRPr lang="en-US" b="1" dirty="0"/>
                    </a:p>
                  </a:txBody>
                  <a:tcPr/>
                </a:tc>
                <a:tc>
                  <a:txBody>
                    <a:bodyPr/>
                    <a:lstStyle/>
                    <a:p>
                      <a:r>
                        <a:rPr lang="en-US" dirty="0" smtClean="0"/>
                        <a:t>Medical</a:t>
                      </a:r>
                      <a:r>
                        <a:rPr lang="en-US" baseline="0" dirty="0" smtClean="0"/>
                        <a:t> conditions that disrupt a person’s thinking, feeling, mood, ability to relate to others, and daily functioning</a:t>
                      </a:r>
                      <a:endParaRPr lang="en-US" dirty="0"/>
                    </a:p>
                  </a:txBody>
                  <a:tcPr/>
                </a:tc>
                <a:tc>
                  <a:txBody>
                    <a:bodyPr/>
                    <a:lstStyle/>
                    <a:p>
                      <a:endParaRPr lang="en-US" dirty="0"/>
                    </a:p>
                  </a:txBody>
                  <a:tcPr/>
                </a:tc>
              </a:tr>
              <a:tr h="890693">
                <a:tc>
                  <a:txBody>
                    <a:bodyPr/>
                    <a:lstStyle/>
                    <a:p>
                      <a:pPr algn="ctr"/>
                      <a:endParaRPr lang="en-US" b="1" dirty="0" smtClean="0"/>
                    </a:p>
                    <a:p>
                      <a:pPr algn="ctr"/>
                      <a:r>
                        <a:rPr lang="en-US" b="1" dirty="0" smtClean="0"/>
                        <a:t>STIGMA</a:t>
                      </a:r>
                      <a:endParaRPr lang="en-US" b="1" dirty="0"/>
                    </a:p>
                  </a:txBody>
                  <a:tcPr/>
                </a:tc>
                <a:tc>
                  <a:txBody>
                    <a:bodyPr/>
                    <a:lstStyle/>
                    <a:p>
                      <a:r>
                        <a:rPr lang="en-US" dirty="0" smtClean="0"/>
                        <a:t>Disapproval, prejudice, or unfair judgment on a person/group based on characteristics that distinguish</a:t>
                      </a:r>
                      <a:r>
                        <a:rPr lang="en-US" baseline="0" dirty="0" smtClean="0"/>
                        <a:t> them from others in society</a:t>
                      </a:r>
                      <a:endParaRPr lang="en-US" dirty="0"/>
                    </a:p>
                  </a:txBody>
                  <a:tcPr/>
                </a:tc>
                <a:tc>
                  <a:txBody>
                    <a:bodyPr/>
                    <a:lstStyle/>
                    <a:p>
                      <a:endParaRPr lang="en-US" dirty="0"/>
                    </a:p>
                  </a:txBody>
                  <a:tcPr/>
                </a:tc>
              </a:tr>
            </a:tbl>
          </a:graphicData>
        </a:graphic>
      </p:graphicFrame>
      <p:pic>
        <p:nvPicPr>
          <p:cNvPr id="19458" name="Picture 2"/>
          <p:cNvPicPr>
            <a:picLocks noChangeAspect="1" noChangeArrowheads="1"/>
          </p:cNvPicPr>
          <p:nvPr/>
        </p:nvPicPr>
        <p:blipFill>
          <a:blip r:embed="rId3"/>
          <a:srcRect/>
          <a:stretch>
            <a:fillRect/>
          </a:stretch>
        </p:blipFill>
        <p:spPr bwMode="auto">
          <a:xfrm>
            <a:off x="7359735" y="228600"/>
            <a:ext cx="1556554" cy="16129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6019884" y="4111625"/>
            <a:ext cx="2984740" cy="2746375"/>
          </a:xfrm>
          <a:prstGeom prst="rect">
            <a:avLst/>
          </a:prstGeom>
          <a:noFill/>
          <a:ln w="9525">
            <a:noFill/>
            <a:miter lim="800000"/>
            <a:headEnd/>
            <a:tailEnd/>
          </a:ln>
          <a:effectLst/>
        </p:spPr>
      </p:pic>
      <p:sp>
        <p:nvSpPr>
          <p:cNvPr id="2" name="Title 1"/>
          <p:cNvSpPr>
            <a:spLocks noGrp="1"/>
          </p:cNvSpPr>
          <p:nvPr>
            <p:ph type="title"/>
          </p:nvPr>
        </p:nvSpPr>
        <p:spPr/>
        <p:txBody>
          <a:bodyPr>
            <a:noAutofit/>
          </a:bodyPr>
          <a:lstStyle/>
          <a:p>
            <a:r>
              <a:rPr lang="en-US" sz="3600" i="1" dirty="0" smtClean="0"/>
              <a:t>“Stigma: </a:t>
            </a:r>
            <a:r>
              <a:rPr lang="en-US" sz="2800" i="1" dirty="0" smtClean="0"/>
              <a:t>Building Awareness &amp; Understanding</a:t>
            </a:r>
            <a:r>
              <a:rPr lang="en-US" sz="3600" i="1" dirty="0" smtClean="0"/>
              <a:t>”</a:t>
            </a:r>
            <a:r>
              <a:rPr lang="en-US" sz="3600" i="1" dirty="0" smtClean="0"/>
              <a:t/>
            </a:r>
            <a:br>
              <a:rPr lang="en-US" sz="3600" i="1" dirty="0" smtClean="0"/>
            </a:br>
            <a:endParaRPr lang="en-US" sz="3600" i="1" dirty="0"/>
          </a:p>
        </p:txBody>
      </p:sp>
      <p:pic>
        <p:nvPicPr>
          <p:cNvPr id="6" name="Picture 5"/>
          <p:cNvPicPr>
            <a:picLocks noChangeAspect="1"/>
          </p:cNvPicPr>
          <p:nvPr/>
        </p:nvPicPr>
        <p:blipFill>
          <a:blip r:embed="rId4"/>
          <a:stretch>
            <a:fillRect/>
          </a:stretch>
        </p:blipFill>
        <p:spPr>
          <a:xfrm>
            <a:off x="361712" y="1664766"/>
            <a:ext cx="5740400" cy="48335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 You Read:</a:t>
            </a:r>
            <a:endParaRPr lang="en-US" dirty="0"/>
          </a:p>
        </p:txBody>
      </p:sp>
      <p:sp>
        <p:nvSpPr>
          <p:cNvPr id="3" name="Content Placeholder 2"/>
          <p:cNvSpPr>
            <a:spLocks noGrp="1"/>
          </p:cNvSpPr>
          <p:nvPr>
            <p:ph sz="quarter" idx="1"/>
          </p:nvPr>
        </p:nvSpPr>
        <p:spPr>
          <a:xfrm>
            <a:off x="612648" y="1752600"/>
            <a:ext cx="8153400" cy="4495800"/>
          </a:xfrm>
        </p:spPr>
        <p:txBody>
          <a:bodyPr/>
          <a:lstStyle/>
          <a:p>
            <a:r>
              <a:rPr lang="en-US" dirty="0" smtClean="0"/>
              <a:t>What </a:t>
            </a:r>
            <a:r>
              <a:rPr lang="en-US" dirty="0" smtClean="0"/>
              <a:t>are some other ways you can fight stigma of mental illness</a:t>
            </a:r>
            <a:r>
              <a:rPr lang="en-US" dirty="0" smtClean="0"/>
              <a:t>?</a:t>
            </a:r>
          </a:p>
          <a:p>
            <a:pPr>
              <a:buNone/>
            </a:pPr>
            <a:endParaRPr lang="en-US" dirty="0" smtClean="0"/>
          </a:p>
          <a:p>
            <a:r>
              <a:rPr lang="en-US" dirty="0" smtClean="0"/>
              <a:t>What </a:t>
            </a:r>
            <a:r>
              <a:rPr lang="en-US" dirty="0" smtClean="0"/>
              <a:t>other populations or groups of people face stigma? Why? How can you decrease that stigma?</a:t>
            </a:r>
            <a:endParaRPr lang="en-US" dirty="0"/>
          </a:p>
        </p:txBody>
      </p:sp>
      <p:pic>
        <p:nvPicPr>
          <p:cNvPr id="5" name="Picture 4"/>
          <p:cNvPicPr>
            <a:picLocks noChangeAspect="1"/>
          </p:cNvPicPr>
          <p:nvPr/>
        </p:nvPicPr>
        <p:blipFill>
          <a:blip r:embed="rId3"/>
          <a:stretch>
            <a:fillRect/>
          </a:stretch>
        </p:blipFill>
        <p:spPr>
          <a:xfrm>
            <a:off x="7810998" y="5900821"/>
            <a:ext cx="977900" cy="722796"/>
          </a:xfrm>
          <a:prstGeom prst="rect">
            <a:avLst/>
          </a:prstGeom>
        </p:spPr>
      </p:pic>
      <p:pic>
        <p:nvPicPr>
          <p:cNvPr id="25603" name="Picture 3"/>
          <p:cNvPicPr>
            <a:picLocks noChangeAspect="1" noChangeArrowheads="1"/>
          </p:cNvPicPr>
          <p:nvPr/>
        </p:nvPicPr>
        <p:blipFill>
          <a:blip r:embed="rId4"/>
          <a:srcRect/>
          <a:stretch>
            <a:fillRect/>
          </a:stretch>
        </p:blipFill>
        <p:spPr bwMode="auto">
          <a:xfrm>
            <a:off x="2590800" y="4585990"/>
            <a:ext cx="3140075" cy="203762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smtClean="0"/>
              <a:t>Mental Health Facts:</a:t>
            </a:r>
            <a:endParaRPr lang="en-US" sz="3600" i="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5" name="Content Placeholder 2"/>
          <p:cNvSpPr>
            <a:spLocks noGrp="1"/>
          </p:cNvSpPr>
          <p:nvPr>
            <p:ph sz="quarter" idx="1"/>
          </p:nvPr>
        </p:nvSpPr>
        <p:spPr>
          <a:xfrm>
            <a:off x="612648" y="1981200"/>
            <a:ext cx="7540752" cy="3505200"/>
          </a:xfrm>
        </p:spPr>
        <p:txBody>
          <a:bodyPr>
            <a:normAutofit/>
          </a:bodyPr>
          <a:lstStyle/>
          <a:p>
            <a:r>
              <a:rPr lang="en-US" dirty="0" smtClean="0"/>
              <a:t>Important points to remember:</a:t>
            </a:r>
          </a:p>
          <a:p>
            <a:pPr lvl="1"/>
            <a:r>
              <a:rPr lang="en-US" dirty="0" smtClean="0"/>
              <a:t>Affects any age, race, religion, income</a:t>
            </a:r>
          </a:p>
          <a:p>
            <a:pPr lvl="1"/>
            <a:r>
              <a:rPr lang="en-US" dirty="0" smtClean="0"/>
              <a:t>Serious medical illnesses</a:t>
            </a:r>
          </a:p>
          <a:p>
            <a:pPr lvl="1"/>
            <a:r>
              <a:rPr lang="en-US" dirty="0" smtClean="0"/>
              <a:t>Treatable</a:t>
            </a:r>
          </a:p>
          <a:p>
            <a:pPr lvl="1"/>
            <a:r>
              <a:rPr lang="en-US" dirty="0" smtClean="0"/>
              <a:t>Affects 25% of adults (in a given year)</a:t>
            </a:r>
          </a:p>
          <a:p>
            <a:pPr lvl="1"/>
            <a:r>
              <a:rPr lang="en-US" dirty="0" smtClean="0"/>
              <a:t>Affects 10% of children</a:t>
            </a:r>
          </a:p>
          <a:p>
            <a:pPr lvl="1"/>
            <a:r>
              <a:rPr lang="en-US" dirty="0" smtClean="0"/>
              <a:t>Stigma creates barriers to treatment &amp; recovery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someone get mentally sick?</a:t>
            </a:r>
            <a:endParaRPr lang="en-US" dirty="0"/>
          </a:p>
        </p:txBody>
      </p:sp>
      <p:pic>
        <p:nvPicPr>
          <p:cNvPr id="7" name="Picture 6"/>
          <p:cNvPicPr>
            <a:picLocks noChangeAspect="1"/>
          </p:cNvPicPr>
          <p:nvPr/>
        </p:nvPicPr>
        <p:blipFill>
          <a:blip r:embed="rId3"/>
          <a:stretch>
            <a:fillRect/>
          </a:stretch>
        </p:blipFill>
        <p:spPr>
          <a:xfrm>
            <a:off x="8048239" y="5773328"/>
            <a:ext cx="826349" cy="857532"/>
          </a:xfrm>
          <a:prstGeom prst="rect">
            <a:avLst/>
          </a:prstGeom>
        </p:spPr>
      </p:pic>
      <p:pic>
        <p:nvPicPr>
          <p:cNvPr id="11" name="Picture 10"/>
          <p:cNvPicPr>
            <a:picLocks noChangeAspect="1"/>
          </p:cNvPicPr>
          <p:nvPr/>
        </p:nvPicPr>
        <p:blipFill>
          <a:blip r:embed="rId4"/>
          <a:stretch>
            <a:fillRect/>
          </a:stretch>
        </p:blipFill>
        <p:spPr>
          <a:xfrm>
            <a:off x="228600" y="2190750"/>
            <a:ext cx="8661756" cy="26725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a:t>
            </a:r>
            <a:endParaRPr lang="en-US" dirty="0"/>
          </a:p>
        </p:txBody>
      </p:sp>
      <p:sp>
        <p:nvSpPr>
          <p:cNvPr id="3" name="Content Placeholder 2"/>
          <p:cNvSpPr>
            <a:spLocks noGrp="1"/>
          </p:cNvSpPr>
          <p:nvPr>
            <p:ph sz="quarter" idx="1"/>
          </p:nvPr>
        </p:nvSpPr>
        <p:spPr>
          <a:xfrm>
            <a:off x="612649" y="2743200"/>
            <a:ext cx="4568952" cy="2133600"/>
          </a:xfrm>
        </p:spPr>
        <p:txBody>
          <a:bodyPr/>
          <a:lstStyle/>
          <a:p>
            <a:r>
              <a:rPr lang="en-US" dirty="0" smtClean="0"/>
              <a:t>Do people have control over whether or not they suffer from a mental illness?</a:t>
            </a:r>
            <a:endParaRPr lang="en-US" dirty="0"/>
          </a:p>
        </p:txBody>
      </p:sp>
      <p:pic>
        <p:nvPicPr>
          <p:cNvPr id="5" name="Picture 4"/>
          <p:cNvPicPr>
            <a:picLocks noChangeAspect="1"/>
          </p:cNvPicPr>
          <p:nvPr/>
        </p:nvPicPr>
        <p:blipFill>
          <a:blip r:embed="rId3"/>
          <a:stretch>
            <a:fillRect/>
          </a:stretch>
        </p:blipFill>
        <p:spPr>
          <a:xfrm>
            <a:off x="7810998" y="5900821"/>
            <a:ext cx="977900" cy="722796"/>
          </a:xfrm>
          <a:prstGeom prst="rect">
            <a:avLst/>
          </a:prstGeom>
        </p:spPr>
      </p:pic>
      <p:pic>
        <p:nvPicPr>
          <p:cNvPr id="6" name="Picture 2"/>
          <p:cNvPicPr>
            <a:picLocks noChangeAspect="1" noChangeArrowheads="1"/>
          </p:cNvPicPr>
          <p:nvPr/>
        </p:nvPicPr>
        <p:blipFill>
          <a:blip r:embed="rId4"/>
          <a:srcRect/>
          <a:stretch>
            <a:fillRect/>
          </a:stretch>
        </p:blipFill>
        <p:spPr bwMode="auto">
          <a:xfrm>
            <a:off x="5705148" y="1752600"/>
            <a:ext cx="3083750" cy="3665677"/>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1610</TotalTime>
  <Words>1117</Words>
  <Application>Microsoft Macintosh PowerPoint</Application>
  <PresentationFormat>On-screen Show (4:3)</PresentationFormat>
  <Paragraphs>108</Paragraphs>
  <Slides>11</Slides>
  <Notes>11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Median</vt:lpstr>
      <vt:lpstr>Lesson 1.6: STIGMA</vt:lpstr>
      <vt:lpstr>Do Now</vt:lpstr>
      <vt:lpstr>Discuss</vt:lpstr>
      <vt:lpstr>Mental Health &amp; Stigma</vt:lpstr>
      <vt:lpstr>“Stigma: Building Awareness &amp; Understanding” </vt:lpstr>
      <vt:lpstr>After You Read:</vt:lpstr>
      <vt:lpstr>Mental Health Facts:</vt:lpstr>
      <vt:lpstr>How does someone get mentally sick?</vt:lpstr>
      <vt:lpstr>Big Idea:</vt:lpstr>
      <vt:lpstr>Stigma &amp; Mental Illness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65</cp:revision>
  <dcterms:created xsi:type="dcterms:W3CDTF">2013-11-04T03:28:07Z</dcterms:created>
  <dcterms:modified xsi:type="dcterms:W3CDTF">2013-11-04T21:11:10Z</dcterms:modified>
</cp:coreProperties>
</file>