
<file path=[Content_Types].xml><?xml version="1.0" encoding="utf-8"?>
<Types xmlns="http://schemas.openxmlformats.org/package/2006/content-types">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notesSlides/notesSlide9.xml" ContentType="application/vnd.openxmlformats-officedocument.presentationml.notesSlide+xml"/>
  <Override PartName="/ppt/slides/slide5.xml" ContentType="application/vnd.openxmlformats-officedocument.presentationml.slide+xml"/>
  <Override PartName="/ppt/slideLayouts/slideLayout11.xml" ContentType="application/vnd.openxmlformats-officedocument.presentationml.slideLayout+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slideLayouts/slideLayout5.xml" ContentType="application/vnd.openxmlformats-officedocument.presentationml.slideLayout+xml"/>
  <Override PartName="/ppt/notesSlides/notesSlide12.xml" ContentType="application/vnd.openxmlformats-officedocument.presentationml.notesSlide+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Default Extension="xml" ContentType="application/xml"/>
  <Override PartName="/ppt/notesSlides/notesSlide5.xml" ContentType="application/vnd.openxmlformats-officedocument.presentationml.notesSlide+xml"/>
  <Override PartName="/ppt/tableStyles.xml" ContentType="application/vnd.openxmlformats-officedocument.presentationml.tableStyles+xml"/>
  <Override PartName="/ppt/slides/slide15.xml" ContentType="application/vnd.openxmlformats-officedocument.presentationml.slide+xml"/>
  <Override PartName="/ppt/notesSlides/notesSlide1.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notesSlides/notesSlide6.xml" ContentType="application/vnd.openxmlformats-officedocument.presentationml.notes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notesSlides/notesSlide14.xml" ContentType="application/vnd.openxmlformats-officedocument.presentationml.notesSlide+xml"/>
  <Override PartName="/ppt/slides/slide3.xml" ContentType="application/vnd.openxmlformats-officedocument.presentationml.slide+xml"/>
  <Override PartName="/ppt/slideLayouts/slideLayout3.xml" ContentType="application/vnd.openxmlformats-officedocument.presentationml.slide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notesSlides/notesSlide3.xml" ContentType="application/vnd.openxmlformats-officedocument.presentationml.notes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notesSlides/notesSlide8.xml" ContentType="application/vnd.openxmlformats-officedocument.presentationml.notesSlide+xml"/>
  <Override PartName="/ppt/slideLayouts/slideLayout10.xml" ContentType="application/vnd.openxmlformats-officedocument.presentationml.slideLayout+xml"/>
  <Override PartName="/ppt/slides/slide4.xml" ContentType="application/vnd.openxmlformats-officedocument.presentationml.slide+xml"/>
  <Override PartName="/ppt/notesSlides/notesSlide15.xml" ContentType="application/vnd.openxmlformats-officedocument.presentationml.notes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viewProps.xml" ContentType="application/vnd.openxmlformats-officedocument.presentationml.viewProps+xml"/>
  <Default Extension="bin" ContentType="application/vnd.openxmlformats-officedocument.presentationml.printerSettings"/>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7"/>
  </p:notesMasterIdLst>
  <p:sldIdLst>
    <p:sldId id="256" r:id="rId2"/>
    <p:sldId id="257" r:id="rId3"/>
    <p:sldId id="258" r:id="rId4"/>
    <p:sldId id="259" r:id="rId5"/>
    <p:sldId id="271" r:id="rId6"/>
    <p:sldId id="272" r:id="rId7"/>
    <p:sldId id="269" r:id="rId8"/>
    <p:sldId id="273" r:id="rId9"/>
    <p:sldId id="274" r:id="rId10"/>
    <p:sldId id="270" r:id="rId11"/>
    <p:sldId id="275" r:id="rId12"/>
    <p:sldId id="277" r:id="rId13"/>
    <p:sldId id="276" r:id="rId14"/>
    <p:sldId id="266" r:id="rId15"/>
    <p:sldId id="264"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8" d="100"/>
          <a:sy n="98" d="100"/>
        </p:scale>
        <p:origin x="-280" y="-10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viewProps" Target="viewProps.xml"/><Relationship Id="rId21" Type="http://schemas.openxmlformats.org/officeDocument/2006/relationships/theme" Target="theme/theme1.xml"/><Relationship Id="rId2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printerSettings" Target="printerSettings/printerSettings1.bin"/><Relationship Id="rId19" Type="http://schemas.openxmlformats.org/officeDocument/2006/relationships/presProps" Target="pres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3/6/14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Overview:</a:t>
            </a:r>
          </a:p>
          <a:p>
            <a:endParaRPr lang="en-US" dirty="0" smtClean="0"/>
          </a:p>
          <a:p>
            <a:r>
              <a:rPr lang="en-US" dirty="0" smtClean="0"/>
              <a:t>Image source</a:t>
            </a:r>
            <a:r>
              <a:rPr lang="en-US" dirty="0" smtClean="0"/>
              <a:t>: </a:t>
            </a:r>
            <a:r>
              <a:rPr lang="en-US" dirty="0" err="1" smtClean="0"/>
              <a:t>Flickr</a:t>
            </a:r>
            <a:r>
              <a:rPr lang="en-US" dirty="0" smtClean="0"/>
              <a:t>,</a:t>
            </a:r>
            <a:r>
              <a:rPr lang="en-US" baseline="0" dirty="0" smtClean="0"/>
              <a:t> http://www.flickr.com/photos/masondan/8903961105/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  </a:t>
            </a:r>
            <a:r>
              <a:rPr lang="en-US" b="1" dirty="0" smtClean="0"/>
              <a:t>1) A; 2</a:t>
            </a:r>
            <a:r>
              <a:rPr lang="en-US" dirty="0" smtClean="0"/>
              <a:t>) </a:t>
            </a:r>
            <a:r>
              <a:rPr lang="en-US" b="1" dirty="0" smtClean="0"/>
              <a:t>C</a:t>
            </a:r>
            <a:r>
              <a:rPr lang="en-US" b="1" baseline="0" dirty="0" smtClean="0"/>
              <a:t>; 3) B</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Answers:  </a:t>
            </a:r>
            <a:r>
              <a:rPr lang="en-US" b="1" dirty="0" smtClean="0"/>
              <a:t>4) C</a:t>
            </a:r>
            <a:r>
              <a:rPr lang="en-US" b="1" baseline="0" dirty="0" smtClean="0"/>
              <a:t> (he is trying to protect the embryo) or students may say it is a violation of D</a:t>
            </a:r>
            <a:r>
              <a:rPr lang="en-US" b="1" dirty="0" smtClean="0"/>
              <a:t>; 5</a:t>
            </a:r>
            <a:r>
              <a:rPr lang="en-US" dirty="0" smtClean="0"/>
              <a:t>) B </a:t>
            </a:r>
            <a:r>
              <a:rPr lang="en-US" b="1" dirty="0" smtClean="0"/>
              <a:t>C</a:t>
            </a:r>
            <a:r>
              <a:rPr lang="en-US" b="1" baseline="0" dirty="0" smtClean="0"/>
              <a:t>; 6) C</a:t>
            </a:r>
            <a:endParaRPr lang="en-US" dirty="0" smtClean="0"/>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Answers:  </a:t>
            </a:r>
            <a:r>
              <a:rPr lang="en-US" b="1" dirty="0" smtClean="0"/>
              <a:t>7) B</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Ask students to share if they feel</a:t>
            </a:r>
            <a:r>
              <a:rPr lang="en-US" baseline="0" dirty="0" smtClean="0"/>
              <a:t> comfortable. Ask students what factors influenced them to make one decision or another.</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Have students build upon one another's ideas to come to a class definition;</a:t>
            </a:r>
            <a:r>
              <a:rPr lang="en-US" baseline="0" dirty="0" smtClean="0"/>
              <a:t> or ask them to do this quickly (2 minutes or less) in small groups.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Why is it common fo</a:t>
            </a:r>
            <a:r>
              <a:rPr lang="en-US" baseline="0" dirty="0" smtClean="0"/>
              <a:t>r beneficence and respect for autonomy to often be in conflict? When is this most likely to happen? (i.e. when people have strong religious or cultural beliefs regarding health; when people are scared, rushed, fearful of health professionals, or resistant to change, etc.)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  </a:t>
            </a:r>
            <a:r>
              <a:rPr lang="en-US" b="1" dirty="0" smtClean="0"/>
              <a:t>1) A; 2</a:t>
            </a:r>
            <a:r>
              <a:rPr lang="en-US" dirty="0" smtClean="0"/>
              <a:t>) </a:t>
            </a:r>
            <a:r>
              <a:rPr lang="en-US" b="1" dirty="0" smtClean="0"/>
              <a:t>B</a:t>
            </a:r>
            <a:r>
              <a:rPr lang="en-US" b="1" baseline="0" dirty="0" smtClean="0"/>
              <a:t>; 3) C</a:t>
            </a:r>
            <a:r>
              <a:rPr lang="en-US"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Answers:  </a:t>
            </a:r>
            <a:r>
              <a:rPr lang="en-US" b="1" dirty="0" smtClean="0"/>
              <a:t>1) A; 2</a:t>
            </a:r>
            <a:r>
              <a:rPr lang="en-US" dirty="0" smtClean="0"/>
              <a:t>) </a:t>
            </a:r>
            <a:r>
              <a:rPr lang="en-US" b="1" dirty="0" smtClean="0"/>
              <a:t>B</a:t>
            </a:r>
            <a:r>
              <a:rPr lang="en-US" b="1" baseline="0" dirty="0" smtClean="0"/>
              <a:t>; 3) C</a:t>
            </a:r>
            <a:r>
              <a:rPr lang="en-US" dirty="0" smtClean="0"/>
              <a:t>  </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Answers:  </a:t>
            </a:r>
            <a:r>
              <a:rPr lang="en-US" b="1" dirty="0" smtClean="0"/>
              <a:t>1) A; 2</a:t>
            </a:r>
            <a:r>
              <a:rPr lang="en-US" dirty="0" smtClean="0"/>
              <a:t>) </a:t>
            </a:r>
            <a:r>
              <a:rPr lang="en-US" b="1" dirty="0" smtClean="0"/>
              <a:t>B</a:t>
            </a:r>
            <a:r>
              <a:rPr lang="en-US" b="1" baseline="0" dirty="0" smtClean="0"/>
              <a:t>; 3) C</a:t>
            </a:r>
            <a:r>
              <a:rPr lang="en-US" dirty="0" smtClean="0"/>
              <a:t>  </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a:t>
            </a:r>
            <a:r>
              <a:rPr lang="en-US" dirty="0" smtClean="0"/>
              <a:t>8.5:</a:t>
            </a:r>
            <a:br>
              <a:rPr lang="en-US" dirty="0" smtClean="0"/>
            </a:br>
            <a:r>
              <a:rPr lang="en-US" dirty="0" smtClean="0"/>
              <a:t>Pharmacy Ethics</a:t>
            </a:r>
            <a:endParaRPr lang="en-US" sz="4444" dirty="0"/>
          </a:p>
        </p:txBody>
      </p:sp>
      <p:sp>
        <p:nvSpPr>
          <p:cNvPr id="3" name="Subtitle 2"/>
          <p:cNvSpPr>
            <a:spLocks noGrp="1"/>
          </p:cNvSpPr>
          <p:nvPr>
            <p:ph type="subTitle" idx="1"/>
          </p:nvPr>
        </p:nvSpPr>
        <p:spPr/>
        <p:txBody>
          <a:bodyPr/>
          <a:lstStyle/>
          <a:p>
            <a:r>
              <a:rPr lang="en-US" dirty="0" smtClean="0"/>
              <a:t>Module 8: Pharmacy</a:t>
            </a:r>
            <a:endParaRPr lang="en-US" dirty="0"/>
          </a:p>
        </p:txBody>
      </p:sp>
      <p:sp>
        <p:nvSpPr>
          <p:cNvPr id="4" name="Rectangle 3"/>
          <p:cNvSpPr/>
          <p:nvPr/>
        </p:nvSpPr>
        <p:spPr>
          <a:xfrm>
            <a:off x="304800" y="228600"/>
            <a:ext cx="3505200" cy="1200328"/>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400" dirty="0" smtClean="0"/>
              <a:t>Obj. 8.5:  Differentiate between the four principles of ethics in pharmacy.</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351954" y="1066800"/>
            <a:ext cx="4258645" cy="320063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Ethics in </a:t>
            </a:r>
            <a:r>
              <a:rPr lang="en-US" b="1" dirty="0" err="1" smtClean="0"/>
              <a:t>Pharm</a:t>
            </a:r>
            <a:r>
              <a:rPr lang="en-US" b="1" dirty="0" smtClean="0"/>
              <a:t> Mini-cases</a:t>
            </a:r>
            <a:endParaRPr lang="en-US" b="1" dirty="0"/>
          </a:p>
        </p:txBody>
      </p:sp>
      <p:sp>
        <p:nvSpPr>
          <p:cNvPr id="3" name="Content Placeholder 2"/>
          <p:cNvSpPr>
            <a:spLocks noGrp="1"/>
          </p:cNvSpPr>
          <p:nvPr>
            <p:ph sz="quarter" idx="1"/>
          </p:nvPr>
        </p:nvSpPr>
        <p:spPr/>
        <p:txBody>
          <a:bodyPr/>
          <a:lstStyle/>
          <a:p>
            <a:pPr>
              <a:buNone/>
            </a:pPr>
            <a:r>
              <a:rPr lang="en-US" dirty="0" smtClean="0"/>
              <a:t> </a:t>
            </a:r>
          </a:p>
          <a:p>
            <a:r>
              <a:rPr lang="en-US" dirty="0" smtClean="0"/>
              <a:t>As you read the </a:t>
            </a:r>
            <a:r>
              <a:rPr lang="en-US" b="1" dirty="0" smtClean="0"/>
              <a:t>bolded</a:t>
            </a:r>
            <a:r>
              <a:rPr lang="en-US" dirty="0" smtClean="0"/>
              <a:t> portion of each scenario, decide if it’s an example of:        </a:t>
            </a:r>
            <a:r>
              <a:rPr lang="en-US" dirty="0" smtClean="0"/>
              <a:t> </a:t>
            </a:r>
          </a:p>
          <a:p>
            <a:pPr lvl="1"/>
            <a:r>
              <a:rPr lang="en-US" dirty="0" smtClean="0"/>
              <a:t>a</a:t>
            </a:r>
            <a:r>
              <a:rPr lang="en-US" dirty="0" smtClean="0"/>
              <a:t>) Respect for </a:t>
            </a:r>
            <a:r>
              <a:rPr lang="en-US" dirty="0" smtClean="0"/>
              <a:t>Autonomy</a:t>
            </a:r>
            <a:endParaRPr lang="en-US" dirty="0" smtClean="0"/>
          </a:p>
          <a:p>
            <a:pPr lvl="1"/>
            <a:r>
              <a:rPr lang="en-US" dirty="0" err="1" smtClean="0"/>
              <a:t>b</a:t>
            </a:r>
            <a:r>
              <a:rPr lang="en-US" dirty="0" smtClean="0"/>
              <a:t>) </a:t>
            </a:r>
            <a:r>
              <a:rPr lang="en-US" dirty="0" smtClean="0"/>
              <a:t>Nonmaleficience</a:t>
            </a:r>
            <a:endParaRPr lang="en-US" dirty="0" smtClean="0"/>
          </a:p>
          <a:p>
            <a:pPr lvl="1"/>
            <a:r>
              <a:rPr lang="en-US" dirty="0" err="1" smtClean="0"/>
              <a:t>c</a:t>
            </a:r>
            <a:r>
              <a:rPr lang="en-US" dirty="0" smtClean="0"/>
              <a:t>) </a:t>
            </a:r>
            <a:r>
              <a:rPr lang="en-US" dirty="0" smtClean="0"/>
              <a:t>Beneficence</a:t>
            </a:r>
            <a:endParaRPr lang="en-US" dirty="0" smtClean="0"/>
          </a:p>
          <a:p>
            <a:pPr lvl="1"/>
            <a:r>
              <a:rPr lang="en-US" dirty="0" err="1" smtClean="0"/>
              <a:t>d</a:t>
            </a:r>
            <a:r>
              <a:rPr lang="en-US" dirty="0" smtClean="0"/>
              <a:t>) Justice.</a:t>
            </a:r>
          </a:p>
          <a:p>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Ethics in </a:t>
            </a:r>
            <a:r>
              <a:rPr lang="en-US" b="1" dirty="0" err="1" smtClean="0"/>
              <a:t>Pharm</a:t>
            </a:r>
            <a:r>
              <a:rPr lang="en-US" b="1" dirty="0" smtClean="0"/>
              <a:t> Mini-cases</a:t>
            </a:r>
            <a:endParaRPr lang="en-US" b="1" dirty="0"/>
          </a:p>
        </p:txBody>
      </p:sp>
      <p:sp>
        <p:nvSpPr>
          <p:cNvPr id="3" name="Content Placeholder 2"/>
          <p:cNvSpPr>
            <a:spLocks noGrp="1"/>
          </p:cNvSpPr>
          <p:nvPr>
            <p:ph sz="quarter" idx="1"/>
          </p:nvPr>
        </p:nvSpPr>
        <p:spPr>
          <a:xfrm>
            <a:off x="228600" y="1600199"/>
            <a:ext cx="8537448" cy="5257801"/>
          </a:xfrm>
        </p:spPr>
        <p:txBody>
          <a:bodyPr>
            <a:normAutofit fontScale="62500" lnSpcReduction="20000"/>
          </a:bodyPr>
          <a:lstStyle/>
          <a:p>
            <a:pPr>
              <a:buNone/>
            </a:pPr>
            <a:r>
              <a:rPr lang="en-US" dirty="0" smtClean="0"/>
              <a:t>An </a:t>
            </a:r>
            <a:r>
              <a:rPr lang="en-US" dirty="0" smtClean="0"/>
              <a:t>overnight pharmacist, Harold, works the night shifts at Feel Better Pharmacy, a 24 hour community pharmacy in Chicago. One morning as he was getting ready to end his shift, a young teenage mom walked into the pharmacy with an infant in a stroller. She handed Harold a prescription and informed him that the Rx was for her 10 month old daughter who was just discharged from the ER.  1) </a:t>
            </a:r>
            <a:r>
              <a:rPr lang="en-US" b="1" dirty="0" smtClean="0"/>
              <a:t>She expressed that she really wanted to go home ASAP in order to catch the repeat of her favorite TV show she missed while in the ER. </a:t>
            </a:r>
            <a:r>
              <a:rPr lang="en-US" dirty="0" smtClean="0"/>
              <a:t>As the RPH scanned the Rx, he quickly noticed that the ER MD has boldly written on the Rx "IT IS IMPORTANT THAT YOU UNDERSTAND THAT YOU HAVE TAKEN YOUR BABY FROM THE ER AGAINST THE JUDGMENT OF HER DOCTOR. YOUR BABY HAS PNEUMONIA &amp; SEPSIS AND COULD LIKELY DIE WITHOUT URGENT CARE. 2) </a:t>
            </a:r>
            <a:r>
              <a:rPr lang="en-US" b="1" dirty="0" smtClean="0"/>
              <a:t>IT IS</a:t>
            </a:r>
            <a:r>
              <a:rPr lang="en-US" dirty="0" smtClean="0"/>
              <a:t> </a:t>
            </a:r>
            <a:r>
              <a:rPr lang="en-US" b="1" dirty="0" smtClean="0"/>
              <a:t>STRONGLY ADVISED THAT YOU TAKE YOUR BABY TO ANOTHER HOSPITAL OR RETURN TO THIS ER IMMEDIATELY."</a:t>
            </a:r>
            <a:r>
              <a:rPr lang="en-US" dirty="0" smtClean="0"/>
              <a:t> The pharmacist was perplexed as to what to do; he did not know the legal implications of this sort of warning on Rx and has never seen or heard anything like this before since he started practicing two years ago. 3) </a:t>
            </a:r>
            <a:r>
              <a:rPr lang="en-US" b="1" dirty="0" smtClean="0"/>
              <a:t>He thought about calling his pharmacy manager because he wanted to make sure he wasn’t giving the woman the wrong information</a:t>
            </a:r>
            <a:r>
              <a:rPr lang="en-US" dirty="0" smtClean="0"/>
              <a:t>, but decided against it given that this was too early in the morning. He told himself that this is the time to use professional judgment and he went on to ask the mom some questions. After talking with her, the RPH gathered that the mom did not have any objections to the treatment proposed by the ER MD, she just wanted to be home at certain time to watch her favorite show. She thought that it wouldn’t make any difference where the baby gets her medication, be it hospital or home</a:t>
            </a:r>
            <a:r>
              <a:rPr lang="en-US" dirty="0" smtClean="0"/>
              <a:t>.</a:t>
            </a:r>
            <a:endParaRPr lang="en-US" b="1" dirty="0"/>
          </a:p>
        </p:txBody>
      </p:sp>
      <p:pic>
        <p:nvPicPr>
          <p:cNvPr id="5" name="Picture 4"/>
          <p:cNvPicPr>
            <a:picLocks noChangeAspect="1"/>
          </p:cNvPicPr>
          <p:nvPr/>
        </p:nvPicPr>
        <p:blipFill>
          <a:blip r:embed="rId3"/>
          <a:stretch>
            <a:fillRect/>
          </a:stretch>
        </p:blipFill>
        <p:spPr>
          <a:xfrm>
            <a:off x="7464541" y="228600"/>
            <a:ext cx="1301507" cy="841218"/>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Ethics in </a:t>
            </a:r>
            <a:r>
              <a:rPr lang="en-US" b="1" dirty="0" err="1" smtClean="0"/>
              <a:t>Pharm</a:t>
            </a:r>
            <a:r>
              <a:rPr lang="en-US" b="1" dirty="0" smtClean="0"/>
              <a:t> Mini-cases</a:t>
            </a:r>
            <a:endParaRPr lang="en-US" b="1" dirty="0"/>
          </a:p>
        </p:txBody>
      </p:sp>
      <p:sp>
        <p:nvSpPr>
          <p:cNvPr id="3" name="Content Placeholder 2"/>
          <p:cNvSpPr>
            <a:spLocks noGrp="1"/>
          </p:cNvSpPr>
          <p:nvPr>
            <p:ph sz="quarter" idx="1"/>
          </p:nvPr>
        </p:nvSpPr>
        <p:spPr>
          <a:xfrm>
            <a:off x="228600" y="1600199"/>
            <a:ext cx="8537448" cy="5257801"/>
          </a:xfrm>
        </p:spPr>
        <p:txBody>
          <a:bodyPr>
            <a:normAutofit fontScale="77500" lnSpcReduction="20000"/>
          </a:bodyPr>
          <a:lstStyle/>
          <a:p>
            <a:pPr>
              <a:buNone/>
            </a:pPr>
            <a:r>
              <a:rPr lang="en-US" dirty="0" smtClean="0"/>
              <a:t>A 17 year old female walked into an independent pharmacy near her home with the intent to fill her Rx for Ella, an emergency contraceptive pill. She had visited Planned Parenthood Clinic to obtain the Rx after having an unprotected sex approximately 48 hours ago. The pharmacy owner who objected to filling prescriptions for emergency contraception was the pharmacist on duty at the time. 4) </a:t>
            </a:r>
            <a:r>
              <a:rPr lang="en-US" b="1" dirty="0" smtClean="0"/>
              <a:t>He promptly expressed to her that he does not fill/dispense these kinds of pills for any reason regardless of what the government says.</a:t>
            </a:r>
            <a:r>
              <a:rPr lang="en-US" dirty="0" smtClean="0"/>
              <a:t> The pharmacist was really tired of the explanations and apologies he had to render each time someone walked in with Rx for contraception which has become too frequent. This was the third in one week and the other patients has threatened to report him to the authorities. 5) </a:t>
            </a:r>
            <a:r>
              <a:rPr lang="en-US" b="1" dirty="0" smtClean="0"/>
              <a:t>The nurse practitioner who wrote the Rx had told the patient to contact her if the RPH refused to fill the script</a:t>
            </a:r>
            <a:r>
              <a:rPr lang="en-US" dirty="0" smtClean="0"/>
              <a:t> because it is illegal for the RPH to refuse filling of contraception Rx without providing the patient with an alternative means of getting the Rx. With this in mind, 6) </a:t>
            </a:r>
            <a:r>
              <a:rPr lang="en-US" b="1" dirty="0" smtClean="0"/>
              <a:t>she asked the pharmacist what he can do to help her obtain the drug since she was running out of time. </a:t>
            </a:r>
            <a:endParaRPr lang="en-US" b="1" dirty="0"/>
          </a:p>
        </p:txBody>
      </p:sp>
      <p:pic>
        <p:nvPicPr>
          <p:cNvPr id="5" name="Picture 4"/>
          <p:cNvPicPr>
            <a:picLocks noChangeAspect="1"/>
          </p:cNvPicPr>
          <p:nvPr/>
        </p:nvPicPr>
        <p:blipFill>
          <a:blip r:embed="rId3"/>
          <a:stretch>
            <a:fillRect/>
          </a:stretch>
        </p:blipFill>
        <p:spPr>
          <a:xfrm>
            <a:off x="7464541" y="228600"/>
            <a:ext cx="1301507" cy="841218"/>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Ethics in </a:t>
            </a:r>
            <a:r>
              <a:rPr lang="en-US" b="1" dirty="0" err="1" smtClean="0"/>
              <a:t>Pharm</a:t>
            </a:r>
            <a:r>
              <a:rPr lang="en-US" b="1" dirty="0" smtClean="0"/>
              <a:t> Mini-cases</a:t>
            </a:r>
            <a:endParaRPr lang="en-US" b="1" dirty="0"/>
          </a:p>
        </p:txBody>
      </p:sp>
      <p:sp>
        <p:nvSpPr>
          <p:cNvPr id="3" name="Content Placeholder 2"/>
          <p:cNvSpPr>
            <a:spLocks noGrp="1"/>
          </p:cNvSpPr>
          <p:nvPr>
            <p:ph sz="quarter" idx="1"/>
          </p:nvPr>
        </p:nvSpPr>
        <p:spPr>
          <a:xfrm>
            <a:off x="228600" y="1600199"/>
            <a:ext cx="8537448" cy="5257801"/>
          </a:xfrm>
        </p:spPr>
        <p:txBody>
          <a:bodyPr>
            <a:normAutofit fontScale="92500" lnSpcReduction="20000"/>
          </a:bodyPr>
          <a:lstStyle/>
          <a:p>
            <a:pPr>
              <a:buNone/>
            </a:pPr>
            <a:r>
              <a:rPr lang="en-US" dirty="0" smtClean="0"/>
              <a:t>Tom</a:t>
            </a:r>
            <a:r>
              <a:rPr lang="en-US" dirty="0" smtClean="0"/>
              <a:t>, a man with bipolar disorder, was on trial for the murder of his boss Gary whom he had stabbed to death with a kitchen knife following his demotion and a $10,000 pay cut a day earlier. Tom asked the court to blame his Rx medications for his actions, not HIM. He claimed that the mix of medications he was taking caused a stupor punctuated by hallucinations and voices in his head asking him to kill his boss. During his trial, he put the blame squarely on the pharmaceutical industry and </a:t>
            </a:r>
            <a:r>
              <a:rPr lang="en-US" dirty="0" err="1" smtClean="0"/>
              <a:t>pharmacist(s</a:t>
            </a:r>
            <a:r>
              <a:rPr lang="en-US" dirty="0" smtClean="0"/>
              <a:t>) since 7) </a:t>
            </a:r>
            <a:r>
              <a:rPr lang="en-US" b="1" dirty="0" smtClean="0"/>
              <a:t>both parties failed to warn him that his medications could turn him into a murderer.</a:t>
            </a:r>
            <a:r>
              <a:rPr lang="en-US" dirty="0" smtClean="0"/>
              <a:t> His lawyers did not dispute that their client killed his boss rather; they argued that he is not guilty by reason of involuntary intoxication from Rx medications.</a:t>
            </a:r>
          </a:p>
          <a:p>
            <a:pPr>
              <a:buNone/>
            </a:pPr>
            <a:endParaRPr lang="en-US" b="1" dirty="0"/>
          </a:p>
        </p:txBody>
      </p:sp>
      <p:pic>
        <p:nvPicPr>
          <p:cNvPr id="5" name="Picture 4"/>
          <p:cNvPicPr>
            <a:picLocks noChangeAspect="1"/>
          </p:cNvPicPr>
          <p:nvPr/>
        </p:nvPicPr>
        <p:blipFill>
          <a:blip r:embed="rId3"/>
          <a:stretch>
            <a:fillRect/>
          </a:stretch>
        </p:blipFill>
        <p:spPr>
          <a:xfrm>
            <a:off x="7464541" y="228600"/>
            <a:ext cx="1301507" cy="841218"/>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lstStyle/>
          <a:p>
            <a:r>
              <a:rPr lang="en-US" dirty="0" smtClean="0"/>
              <a:t>Choose one of the four principles of ethics and describe a new example scenario. </a:t>
            </a:r>
          </a:p>
          <a:p>
            <a:endParaRPr lang="en-US" b="1" dirty="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endParaRPr lang="en-US" b="1" dirty="0"/>
          </a:p>
        </p:txBody>
      </p:sp>
      <p:sp>
        <p:nvSpPr>
          <p:cNvPr id="3" name="Content Placeholder 2"/>
          <p:cNvSpPr>
            <a:spLocks noGrp="1"/>
          </p:cNvSpPr>
          <p:nvPr>
            <p:ph sz="quarter" idx="1"/>
          </p:nvPr>
        </p:nvSpPr>
        <p:spPr>
          <a:xfrm>
            <a:off x="612648" y="1981200"/>
            <a:ext cx="8153400" cy="4495800"/>
          </a:xfrm>
        </p:spPr>
        <p:txBody>
          <a:bodyPr>
            <a:normAutofit fontScale="92500" lnSpcReduction="20000"/>
          </a:bodyPr>
          <a:lstStyle/>
          <a:p>
            <a:r>
              <a:rPr lang="en-US" dirty="0" smtClean="0"/>
              <a:t>On a separate sheet of paper write</a:t>
            </a:r>
            <a:r>
              <a:rPr lang="en-US" b="1" dirty="0" smtClean="0"/>
              <a:t> two</a:t>
            </a:r>
            <a:r>
              <a:rPr lang="en-US" dirty="0" smtClean="0"/>
              <a:t> new scenarios.  For each scenario, show how the pharmacist demonstrates each of the ethical principles.  Make sure to underline the part of the scenario that explains each principle.  Use the following steps to help you write the scenarios.</a:t>
            </a:r>
          </a:p>
          <a:p>
            <a:pPr lvl="1"/>
            <a:r>
              <a:rPr lang="en-US" dirty="0" smtClean="0"/>
              <a:t>Choose the pharmacist and patient characters</a:t>
            </a:r>
          </a:p>
          <a:p>
            <a:pPr lvl="1"/>
            <a:r>
              <a:rPr lang="en-US" dirty="0" smtClean="0"/>
              <a:t>Based on the ethical principle, decide what type of situation they will be dealing with? (</a:t>
            </a:r>
            <a:r>
              <a:rPr lang="en-US" dirty="0" err="1" smtClean="0"/>
              <a:t>ie</a:t>
            </a:r>
            <a:r>
              <a:rPr lang="en-US" dirty="0" smtClean="0"/>
              <a:t>: Is the patient refusing care, is the pharmacist unsure of what to give the patient, is the patient sick, etc)</a:t>
            </a:r>
          </a:p>
          <a:p>
            <a:pPr lvl="1"/>
            <a:r>
              <a:rPr lang="en-US" dirty="0" smtClean="0"/>
              <a:t>Write the scenario.  Put the answers on the back.</a:t>
            </a:r>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sp>
        <p:nvSpPr>
          <p:cNvPr id="3" name="Content Placeholder 2"/>
          <p:cNvSpPr>
            <a:spLocks noGrp="1"/>
          </p:cNvSpPr>
          <p:nvPr>
            <p:ph sz="quarter" idx="1"/>
          </p:nvPr>
        </p:nvSpPr>
        <p:spPr/>
        <p:txBody>
          <a:bodyPr/>
          <a:lstStyle/>
          <a:p>
            <a:r>
              <a:rPr lang="en-US" dirty="0" smtClean="0"/>
              <a:t>Describe a situation where you were not sure what the “right thing to do” was.</a:t>
            </a:r>
            <a:r>
              <a:rPr lang="en-US" dirty="0" smtClean="0"/>
              <a:t>  </a:t>
            </a:r>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p:txBody>
          <a:bodyPr/>
          <a:lstStyle/>
          <a:p>
            <a:r>
              <a:rPr lang="en-US" dirty="0" smtClean="0"/>
              <a:t>What does it mean to be "</a:t>
            </a:r>
            <a:r>
              <a:rPr lang="en-US" dirty="0" smtClean="0"/>
              <a:t>ethical”?</a:t>
            </a:r>
            <a:endParaRPr lang="en-US" dirty="0" smtClean="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Ethics:</a:t>
            </a:r>
            <a:endParaRPr lang="en-US" dirty="0" smtClean="0"/>
          </a:p>
        </p:txBody>
      </p:sp>
      <p:sp>
        <p:nvSpPr>
          <p:cNvPr id="3" name="Content Placeholder 2"/>
          <p:cNvSpPr>
            <a:spLocks noGrp="1"/>
          </p:cNvSpPr>
          <p:nvPr>
            <p:ph sz="quarter" idx="1"/>
          </p:nvPr>
        </p:nvSpPr>
        <p:spPr/>
        <p:txBody>
          <a:bodyPr/>
          <a:lstStyle/>
          <a:p>
            <a:r>
              <a:rPr lang="en-US" dirty="0" smtClean="0"/>
              <a:t>1</a:t>
            </a:r>
            <a:r>
              <a:rPr lang="en-US" dirty="0" smtClean="0"/>
              <a:t>. Also known as “moral philosophy”</a:t>
            </a:r>
          </a:p>
          <a:p>
            <a:r>
              <a:rPr lang="en-US" dirty="0" smtClean="0"/>
              <a:t>2. Is a branch of philosophy that involves the concepts of right and/or wrong conduct… how one should or should not act.</a:t>
            </a:r>
          </a:p>
          <a:p>
            <a:r>
              <a:rPr lang="en-US" dirty="0" smtClean="0"/>
              <a:t>3. These behaviors can be defined by social, religious, and/or civil codes of behavior considered correct (or incorrect) </a:t>
            </a:r>
            <a:r>
              <a:rPr lang="en-US" i="1" dirty="0" smtClean="0"/>
              <a:t>(Sometimes these are specific to a particular group, profession, or individual).</a:t>
            </a:r>
            <a:endParaRPr lang="en-US" dirty="0" smtClean="0"/>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Ethics in Pharmacy:</a:t>
            </a:r>
            <a:endParaRPr lang="en-US" dirty="0" smtClean="0"/>
          </a:p>
        </p:txBody>
      </p:sp>
      <p:sp>
        <p:nvSpPr>
          <p:cNvPr id="3" name="Content Placeholder 2"/>
          <p:cNvSpPr>
            <a:spLocks noGrp="1"/>
          </p:cNvSpPr>
          <p:nvPr>
            <p:ph sz="quarter" idx="1"/>
          </p:nvPr>
        </p:nvSpPr>
        <p:spPr/>
        <p:txBody>
          <a:bodyPr>
            <a:normAutofit fontScale="92500" lnSpcReduction="20000"/>
          </a:bodyPr>
          <a:lstStyle/>
          <a:p>
            <a:r>
              <a:rPr lang="en-US" dirty="0" smtClean="0"/>
              <a:t>Values </a:t>
            </a:r>
            <a:r>
              <a:rPr lang="en-US" dirty="0" smtClean="0"/>
              <a:t>relating to human conduct, with respect to the rightness and wrongness of certain actions in the pharmacy profession </a:t>
            </a:r>
          </a:p>
          <a:p>
            <a:pPr lvl="1"/>
            <a:r>
              <a:rPr lang="en-US" dirty="0" smtClean="0"/>
              <a:t>1. </a:t>
            </a:r>
            <a:r>
              <a:rPr lang="en-US" b="1" dirty="0" smtClean="0"/>
              <a:t>Respect for Autonomy</a:t>
            </a:r>
            <a:r>
              <a:rPr lang="en-US" dirty="0" smtClean="0"/>
              <a:t>: The patient should make the final decision about whether a procedure will be performed on his or her own body (</a:t>
            </a:r>
            <a:r>
              <a:rPr lang="en-US" i="1" dirty="0" smtClean="0"/>
              <a:t>“Let the patient decide”)</a:t>
            </a:r>
            <a:endParaRPr lang="en-US" dirty="0" smtClean="0"/>
          </a:p>
          <a:p>
            <a:pPr lvl="1"/>
            <a:r>
              <a:rPr lang="en-US" dirty="0" smtClean="0"/>
              <a:t>2. </a:t>
            </a:r>
            <a:r>
              <a:rPr lang="en-US" b="1" dirty="0" smtClean="0"/>
              <a:t>Nonmaleficience: </a:t>
            </a:r>
            <a:r>
              <a:rPr lang="en-US" dirty="0" smtClean="0"/>
              <a:t>Not taking actions that could inflict harm </a:t>
            </a:r>
            <a:r>
              <a:rPr lang="en-US" i="1" dirty="0" smtClean="0"/>
              <a:t>(“At least don’t hurt the patient”)</a:t>
            </a:r>
            <a:endParaRPr lang="en-US" dirty="0" smtClean="0"/>
          </a:p>
          <a:p>
            <a:pPr lvl="1"/>
            <a:r>
              <a:rPr lang="en-US" dirty="0" smtClean="0"/>
              <a:t>3. </a:t>
            </a:r>
            <a:r>
              <a:rPr lang="en-US" b="1" dirty="0" smtClean="0"/>
              <a:t>Beneficence:</a:t>
            </a:r>
            <a:r>
              <a:rPr lang="en-US" dirty="0" smtClean="0"/>
              <a:t> To do good, to remove harms, to promote welfare (</a:t>
            </a:r>
            <a:r>
              <a:rPr lang="en-US" i="1" dirty="0" smtClean="0"/>
              <a:t>“Do something to help the patient”)</a:t>
            </a:r>
            <a:endParaRPr lang="en-US" dirty="0" smtClean="0"/>
          </a:p>
          <a:p>
            <a:pPr lvl="1"/>
            <a:r>
              <a:rPr lang="en-US" dirty="0" smtClean="0"/>
              <a:t>4. </a:t>
            </a:r>
            <a:r>
              <a:rPr lang="en-US" b="1" dirty="0" smtClean="0"/>
              <a:t>Justice:</a:t>
            </a:r>
            <a:r>
              <a:rPr lang="en-US" dirty="0" smtClean="0"/>
              <a:t> Equal opportunity to obtain equal treatment for all people (</a:t>
            </a:r>
            <a:r>
              <a:rPr lang="en-US" i="1" dirty="0" smtClean="0"/>
              <a:t>“Health for all!”)</a:t>
            </a:r>
            <a:endParaRPr lang="en-US" dirty="0" smtClean="0"/>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p:txBody>
          <a:bodyPr/>
          <a:lstStyle/>
          <a:p>
            <a:r>
              <a:rPr lang="en-US" dirty="0" smtClean="0"/>
              <a:t>Can you think of any examples of an ethical scenario a pharmacist or pharmacy technician may have to deal with? </a:t>
            </a:r>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Which Ethical Principle?</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normAutofit/>
          </a:bodyPr>
          <a:lstStyle/>
          <a:p>
            <a:r>
              <a:rPr lang="en-US" sz="2000" b="1" dirty="0" smtClean="0"/>
              <a:t> </a:t>
            </a:r>
            <a:r>
              <a:rPr lang="en-US" sz="2000" dirty="0" smtClean="0"/>
              <a:t>After you read each scenario, decide if it’s an example of</a:t>
            </a:r>
            <a:r>
              <a:rPr lang="en-US" sz="2000" dirty="0" smtClean="0"/>
              <a:t>: </a:t>
            </a:r>
            <a:r>
              <a:rPr lang="en-US" sz="2000" dirty="0" smtClean="0"/>
              <a:t>a) Respect for Autonomy, </a:t>
            </a:r>
            <a:r>
              <a:rPr lang="en-US" sz="2000" dirty="0" err="1" smtClean="0"/>
              <a:t>b</a:t>
            </a:r>
            <a:r>
              <a:rPr lang="en-US" sz="2000" dirty="0" smtClean="0"/>
              <a:t>) Nonmaleficience, </a:t>
            </a:r>
            <a:r>
              <a:rPr lang="en-US" sz="2000" dirty="0" err="1" smtClean="0"/>
              <a:t>c</a:t>
            </a:r>
            <a:r>
              <a:rPr lang="en-US" sz="2000" dirty="0" smtClean="0"/>
              <a:t>) Beneficence, or </a:t>
            </a:r>
            <a:r>
              <a:rPr lang="en-US" sz="2000" dirty="0" err="1" smtClean="0"/>
              <a:t>d</a:t>
            </a:r>
            <a:r>
              <a:rPr lang="en-US" sz="2000" dirty="0" smtClean="0"/>
              <a:t>) Justice</a:t>
            </a:r>
            <a:r>
              <a:rPr lang="en-US" sz="2000" dirty="0" smtClean="0"/>
              <a:t>.</a:t>
            </a:r>
            <a:r>
              <a:rPr lang="en-US" dirty="0" smtClean="0"/>
              <a:t> </a:t>
            </a:r>
            <a:endParaRPr lang="en-US" dirty="0" smtClean="0"/>
          </a:p>
          <a:p>
            <a:pPr>
              <a:buNone/>
            </a:pPr>
            <a:r>
              <a:rPr lang="en-US" dirty="0" smtClean="0"/>
              <a:t>1)  Abby went to the pharmacy and asked the pharmacist which medication she should take for her headache.  The doctor told her that she could take Tylenol or Ibuprofen but that Ibuprofen should not be taken if you are pregnant.  Abby was clearly 8 months pregnant but decided to buy the Ibuprofen anyway.  </a:t>
            </a:r>
            <a:endParaRPr lang="en-US" b="1" dirty="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Which Ethical Principle?</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normAutofit lnSpcReduction="10000"/>
          </a:bodyPr>
          <a:lstStyle/>
          <a:p>
            <a:r>
              <a:rPr lang="en-US" sz="2000" b="1" dirty="0" smtClean="0"/>
              <a:t> </a:t>
            </a:r>
            <a:r>
              <a:rPr lang="en-US" sz="2000" dirty="0" smtClean="0"/>
              <a:t>After you read each scenario, decide if it’s an example of</a:t>
            </a:r>
            <a:r>
              <a:rPr lang="en-US" sz="2000" dirty="0" smtClean="0"/>
              <a:t>: </a:t>
            </a:r>
            <a:r>
              <a:rPr lang="en-US" sz="2000" dirty="0" smtClean="0"/>
              <a:t>a) Respect for Autonomy, </a:t>
            </a:r>
            <a:r>
              <a:rPr lang="en-US" sz="2000" dirty="0" err="1" smtClean="0"/>
              <a:t>b</a:t>
            </a:r>
            <a:r>
              <a:rPr lang="en-US" sz="2000" dirty="0" smtClean="0"/>
              <a:t>) Nonmaleficience, </a:t>
            </a:r>
            <a:r>
              <a:rPr lang="en-US" sz="2000" dirty="0" err="1" smtClean="0"/>
              <a:t>c</a:t>
            </a:r>
            <a:r>
              <a:rPr lang="en-US" sz="2000" dirty="0" smtClean="0"/>
              <a:t>) Beneficence, or </a:t>
            </a:r>
            <a:r>
              <a:rPr lang="en-US" sz="2000" dirty="0" err="1" smtClean="0"/>
              <a:t>d</a:t>
            </a:r>
            <a:r>
              <a:rPr lang="en-US" sz="2000" dirty="0" smtClean="0"/>
              <a:t>) Justice</a:t>
            </a:r>
            <a:r>
              <a:rPr lang="en-US" sz="2000" dirty="0" smtClean="0"/>
              <a:t>.</a:t>
            </a:r>
            <a:r>
              <a:rPr lang="en-US" dirty="0" smtClean="0"/>
              <a:t> </a:t>
            </a:r>
          </a:p>
          <a:p>
            <a:pPr>
              <a:buNone/>
            </a:pPr>
            <a:r>
              <a:rPr lang="en-US" dirty="0" smtClean="0"/>
              <a:t>2)  John just graduated from Pharmacy School and is in his first week at work.  A patient comes up and asks him what type of medication he should take for a headache.  John asks if the patient is on any other medications.  The patient tells John that he is on high blood pressure medication.  John doesn’t want to look stupid, but he can’t remember which medications shouldn’t be mixed, so he calls the other pharmacist on duty for help.</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Which Ethical Principle?</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normAutofit/>
          </a:bodyPr>
          <a:lstStyle/>
          <a:p>
            <a:r>
              <a:rPr lang="en-US" sz="2000" b="1" dirty="0" smtClean="0"/>
              <a:t> </a:t>
            </a:r>
            <a:r>
              <a:rPr lang="en-US" sz="2000" dirty="0" smtClean="0"/>
              <a:t>After you read each scenario, decide if it’s an example of</a:t>
            </a:r>
            <a:r>
              <a:rPr lang="en-US" sz="2000" dirty="0" smtClean="0"/>
              <a:t>: </a:t>
            </a:r>
            <a:r>
              <a:rPr lang="en-US" sz="2000" dirty="0" smtClean="0"/>
              <a:t>a) Respect for Autonomy, </a:t>
            </a:r>
            <a:r>
              <a:rPr lang="en-US" sz="2000" dirty="0" err="1" smtClean="0"/>
              <a:t>b</a:t>
            </a:r>
            <a:r>
              <a:rPr lang="en-US" sz="2000" dirty="0" smtClean="0"/>
              <a:t>) Nonmaleficience, </a:t>
            </a:r>
            <a:r>
              <a:rPr lang="en-US" sz="2000" dirty="0" err="1" smtClean="0"/>
              <a:t>c</a:t>
            </a:r>
            <a:r>
              <a:rPr lang="en-US" sz="2000" dirty="0" smtClean="0"/>
              <a:t>) Beneficence, or </a:t>
            </a:r>
            <a:r>
              <a:rPr lang="en-US" sz="2000" dirty="0" err="1" smtClean="0"/>
              <a:t>d</a:t>
            </a:r>
            <a:r>
              <a:rPr lang="en-US" sz="2000" dirty="0" smtClean="0"/>
              <a:t>) Justice</a:t>
            </a:r>
            <a:r>
              <a:rPr lang="en-US" sz="2000" dirty="0" smtClean="0"/>
              <a:t>.</a:t>
            </a:r>
            <a:r>
              <a:rPr lang="en-US" dirty="0" smtClean="0"/>
              <a:t> </a:t>
            </a:r>
          </a:p>
          <a:p>
            <a:pPr>
              <a:buNone/>
            </a:pPr>
            <a:r>
              <a:rPr lang="en-US" dirty="0" smtClean="0"/>
              <a:t>3</a:t>
            </a:r>
            <a:r>
              <a:rPr lang="en-US" dirty="0" smtClean="0"/>
              <a:t>)  A new patient walks into the pharmacy with an inhaler and asks how to use it.  Juanita, the pharmacist, is really busy with other things, but she decides to take a moment to help the patient.</a:t>
            </a:r>
          </a:p>
          <a:p>
            <a:endParaRPr lang="en-US" dirty="0" smtClean="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Perspective">
      <a:dk1>
        <a:sysClr val="windowText" lastClr="000000"/>
      </a:dk1>
      <a:lt1>
        <a:sysClr val="window" lastClr="FFFFFF"/>
      </a:lt1>
      <a:dk2>
        <a:srgbClr val="333333"/>
      </a:dk2>
      <a:lt2>
        <a:srgbClr val="BBC0AC"/>
      </a:lt2>
      <a:accent1>
        <a:srgbClr val="A2C816"/>
      </a:accent1>
      <a:accent2>
        <a:srgbClr val="E07602"/>
      </a:accent2>
      <a:accent3>
        <a:srgbClr val="E4C402"/>
      </a:accent3>
      <a:accent4>
        <a:srgbClr val="7DC1EF"/>
      </a:accent4>
      <a:accent5>
        <a:srgbClr val="21449B"/>
      </a:accent5>
      <a:accent6>
        <a:srgbClr val="A2B170"/>
      </a:accent6>
      <a:hlink>
        <a:srgbClr val="8DA440"/>
      </a:hlink>
      <a:folHlink>
        <a:srgbClr val="4C4F3F"/>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4192</TotalTime>
  <Words>1735</Words>
  <Application>Microsoft Macintosh PowerPoint</Application>
  <PresentationFormat>On-screen Show (4:3)</PresentationFormat>
  <Paragraphs>75</Paragraphs>
  <Slides>15</Slides>
  <Notes>15</Notes>
  <HiddenSlides>0</HiddenSlides>
  <MMClips>0</MMClips>
  <ScaleCrop>false</ScaleCrop>
  <HeadingPairs>
    <vt:vector size="4" baseType="variant">
      <vt:variant>
        <vt:lpstr>Design Template</vt:lpstr>
      </vt:variant>
      <vt:variant>
        <vt:i4>1</vt:i4>
      </vt:variant>
      <vt:variant>
        <vt:lpstr>Slide Titles</vt:lpstr>
      </vt:variant>
      <vt:variant>
        <vt:i4>15</vt:i4>
      </vt:variant>
    </vt:vector>
  </HeadingPairs>
  <TitlesOfParts>
    <vt:vector size="16" baseType="lpstr">
      <vt:lpstr>Median</vt:lpstr>
      <vt:lpstr>Lesson 8.5: Pharmacy Ethics</vt:lpstr>
      <vt:lpstr>Do Now</vt:lpstr>
      <vt:lpstr>Discuss</vt:lpstr>
      <vt:lpstr>Ethics:</vt:lpstr>
      <vt:lpstr>Ethics in Pharmacy:</vt:lpstr>
      <vt:lpstr>Discuss</vt:lpstr>
      <vt:lpstr>Which Ethical Principle?</vt:lpstr>
      <vt:lpstr>Which Ethical Principle?</vt:lpstr>
      <vt:lpstr>Which Ethical Principle?</vt:lpstr>
      <vt:lpstr>Ethics in Pharm Mini-cases</vt:lpstr>
      <vt:lpstr>Ethics in Pharm Mini-cases</vt:lpstr>
      <vt:lpstr>Ethics in Pharm Mini-cases</vt:lpstr>
      <vt:lpstr>Ethics in Pharm Mini-cases</vt:lpstr>
      <vt:lpstr>Assess:</vt:lpstr>
      <vt:lpstr>Homework: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76</cp:revision>
  <dcterms:created xsi:type="dcterms:W3CDTF">2014-03-06T11:49:11Z</dcterms:created>
  <dcterms:modified xsi:type="dcterms:W3CDTF">2014-03-07T03:56:34Z</dcterms:modified>
</cp:coreProperties>
</file>