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56" r:id="rId2"/>
    <p:sldId id="257" r:id="rId3"/>
    <p:sldId id="281" r:id="rId4"/>
    <p:sldId id="285" r:id="rId5"/>
    <p:sldId id="287" r:id="rId6"/>
    <p:sldId id="286" r:id="rId7"/>
    <p:sldId id="284" r:id="rId8"/>
    <p:sldId id="288" r:id="rId9"/>
    <p:sldId id="289" r:id="rId10"/>
    <p:sldId id="290" r:id="rId11"/>
    <p:sldId id="291" r:id="rId12"/>
    <p:sldId id="292" r:id="rId13"/>
    <p:sldId id="293" r:id="rId14"/>
    <p:sldId id="294" r:id="rId15"/>
    <p:sldId id="295" r:id="rId16"/>
    <p:sldId id="296" r:id="rId17"/>
    <p:sldId id="297" r:id="rId18"/>
    <p:sldId id="298" r:id="rId19"/>
    <p:sldId id="299" r:id="rId20"/>
    <p:sldId id="300" r:id="rId21"/>
    <p:sldId id="301" r:id="rId22"/>
    <p:sldId id="302" r:id="rId23"/>
    <p:sldId id="303" r:id="rId24"/>
    <p:sldId id="304" r:id="rId25"/>
    <p:sldId id="306" r:id="rId26"/>
  </p:sldIdLst>
  <p:sldSz cx="12192000" cy="6858000"/>
  <p:notesSz cx="68580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1D6FA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62" autoAdjust="0"/>
    <p:restoredTop sz="78795" autoAdjust="0"/>
  </p:normalViewPr>
  <p:slideViewPr>
    <p:cSldViewPr snapToGrid="0">
      <p:cViewPr varScale="1">
        <p:scale>
          <a:sx n="87" d="100"/>
          <a:sy n="87" d="100"/>
        </p:scale>
        <p:origin x="13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37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6BB831-DAD1-49CA-BE7F-0EC08B5C7CC5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07BC98-45D6-48DF-B8E5-81748A1A41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66115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6643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9CF8B6-B05A-4E6A-AE6D-B010552FCE9F}" type="datetimeFigureOut">
              <a:rPr lang="en-US" smtClean="0"/>
              <a:t>4/18/2019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73892"/>
            <a:ext cx="5486400" cy="366045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829967"/>
            <a:ext cx="2971800" cy="46643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FD1D97-2BC7-4341-B157-52B5627CE1B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1853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157592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DFD1D97-2BC7-4341-B157-52B5627CE1BD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53407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DFD1D97-2BC7-4341-B157-52B5627CE1B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882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BAEDF3-3B3C-4FBE-8867-B574D9DCFDBA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858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6344"/>
            <a:ext cx="12192000" cy="3593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76657"/>
            <a:ext cx="9144000" cy="208483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71802"/>
            <a:ext cx="9144000" cy="6682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6294" y="6356349"/>
            <a:ext cx="2743200" cy="365125"/>
          </a:xfrm>
        </p:spPr>
        <p:txBody>
          <a:bodyPr/>
          <a:lstStyle/>
          <a:p>
            <a:fld id="{1E76BA53-EE64-43FB-98DE-A5F6F5402AB4}" type="datetime1">
              <a:rPr lang="en-US" smtClean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06" y="5057903"/>
            <a:ext cx="2830988" cy="110585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8464" y="4649985"/>
            <a:ext cx="1893089" cy="1509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22051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7FEC2-F7CF-4586-9319-7290B72A1498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08138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F54123-287A-4900-AA4C-921023D42632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8633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982B8F-5531-4FB0-B565-AC1ABDCBDF9F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4125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66344"/>
            <a:ext cx="12192000" cy="359359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676657"/>
            <a:ext cx="9144000" cy="2084832"/>
          </a:xfrm>
        </p:spPr>
        <p:txBody>
          <a:bodyPr anchor="b"/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2971802"/>
            <a:ext cx="9144000" cy="668211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96294" y="6356349"/>
            <a:ext cx="2743200" cy="365125"/>
          </a:xfrm>
        </p:spPr>
        <p:txBody>
          <a:bodyPr/>
          <a:lstStyle/>
          <a:p>
            <a:fld id="{1E76BA53-EE64-43FB-98DE-A5F6F5402AB4}" type="datetime1">
              <a:rPr lang="en-US" smtClean="0"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9189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6749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680E-E26D-46B0-9652-95074F1917B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212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B7E3B3-86DC-4C40-9852-69B8BC67B649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901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DD617E-DD9E-425F-9BCE-CB1EBA94EDD2}" type="datetime1">
              <a:rPr lang="en-US" smtClean="0"/>
              <a:t>4/18/2019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4184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401A-84A0-4447-83AB-EC7C8A4B34AF}" type="datetime1">
              <a:rPr lang="en-US" smtClean="0"/>
              <a:t>4/18/2019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9833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12D95-469F-4988-8B28-7C824A053900}" type="datetime1">
              <a:rPr lang="en-US" smtClean="0"/>
              <a:t>4/18/2019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7413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310BF9-C097-4C42-9A34-B0B60E67F92C}" type="datetime1">
              <a:rPr lang="en-US" smtClean="0"/>
              <a:t>4/18/2019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214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 userDrawn="1"/>
        </p:nvSpPr>
        <p:spPr>
          <a:xfrm>
            <a:off x="0" y="6330824"/>
            <a:ext cx="12192000" cy="406477"/>
          </a:xfrm>
          <a:prstGeom prst="rect">
            <a:avLst/>
          </a:prstGeom>
          <a:solidFill>
            <a:srgbClr val="1D6FA9"/>
          </a:solidFill>
          <a:ln>
            <a:solidFill>
              <a:srgbClr val="1D6FA9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fld id="{3FE12567-F191-4C63-B8CD-9F045CBBE65E}" type="datetime1">
              <a:rPr lang="en-US" smtClean="0"/>
              <a:pPr/>
              <a:t>4/18/2019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4286DA56-CFF8-42CF-A106-5A219AF057C2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2" descr="http://mirrors.creativecommons.org/presskit/buttons/88x31/png/by.png"/>
          <p:cNvPicPr>
            <a:picLocks noChangeAspect="1" noChangeArrowheads="1"/>
          </p:cNvPicPr>
          <p:nvPr userDrawn="1"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01335" y="6356350"/>
            <a:ext cx="1045398" cy="365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9057" y="5875292"/>
            <a:ext cx="1153885" cy="8461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5483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tmp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tmp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tmp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image" Target="../media/image13.tmp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info@ilsharedlearning.org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png"/><Relationship Id="rId4" Type="http://schemas.openxmlformats.org/officeDocument/2006/relationships/hyperlink" Target="mailto:kbrynteson@niu.edu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m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/>
              <a:t>Collaborating Through IOER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Intro to IOER: Module 3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303E06-F8F2-44C7-AB52-C675AEFD0AEB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</a:t>
            </a:fld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0" y="4167183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Ioer.ilsharedlearning.org</a:t>
            </a:r>
          </a:p>
          <a:p>
            <a:pPr algn="ctr"/>
            <a:r>
              <a:rPr lang="en-US" sz="2400" dirty="0"/>
              <a:t>#IOER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5173" y="4712500"/>
            <a:ext cx="1625699" cy="16256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25964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6BA53-EE64-43FB-98DE-A5F6F5402AB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6DA56-CFF8-42CF-A106-5A219AF057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916"/>
            <a:ext cx="12192000" cy="513178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5326380" y="2331720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2261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Three 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Web-based - </a:t>
            </a:r>
            <a:r>
              <a:rPr lang="en-US" dirty="0" err="1"/>
              <a:t>url</a:t>
            </a:r>
            <a:endParaRPr lang="en-US" dirty="0"/>
          </a:p>
          <a:p>
            <a:r>
              <a:rPr lang="en-US" dirty="0"/>
              <a:t>Local file – upload</a:t>
            </a:r>
          </a:p>
          <a:p>
            <a:r>
              <a:rPr lang="en-US" dirty="0"/>
              <a:t>Google Drive – file copy/upload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1421B-6778-489C-9D6D-D249B5144A5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6DA56-CFF8-42CF-A106-5A219AF057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018627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96545"/>
            <a:ext cx="10515600" cy="1325563"/>
          </a:xfrm>
        </p:spPr>
        <p:txBody>
          <a:bodyPr/>
          <a:lstStyle/>
          <a:p>
            <a:r>
              <a:rPr lang="en-US" dirty="0"/>
              <a:t>Tag Categories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474470"/>
            <a:ext cx="10515600" cy="4702493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/>
              <a:t>Title (open)</a:t>
            </a:r>
          </a:p>
          <a:p>
            <a:r>
              <a:rPr lang="en-US" dirty="0"/>
              <a:t>Description (open) </a:t>
            </a:r>
          </a:p>
          <a:p>
            <a:r>
              <a:rPr lang="en-US" dirty="0"/>
              <a:t>Keywords (open) </a:t>
            </a:r>
          </a:p>
          <a:p>
            <a:r>
              <a:rPr lang="en-US" dirty="0"/>
              <a:t>Usage Rights</a:t>
            </a:r>
          </a:p>
          <a:p>
            <a:r>
              <a:rPr lang="en-US" dirty="0"/>
              <a:t>Education Levels</a:t>
            </a:r>
          </a:p>
          <a:p>
            <a:r>
              <a:rPr lang="en-US" dirty="0"/>
              <a:t>Resource Type</a:t>
            </a:r>
          </a:p>
          <a:p>
            <a:r>
              <a:rPr lang="en-US" dirty="0"/>
              <a:t>Media Type</a:t>
            </a:r>
          </a:p>
          <a:p>
            <a:r>
              <a:rPr lang="en-US" dirty="0"/>
              <a:t>Subject </a:t>
            </a:r>
          </a:p>
          <a:p>
            <a:r>
              <a:rPr lang="en-US" dirty="0"/>
              <a:t>Learning Standards</a:t>
            </a:r>
          </a:p>
          <a:p>
            <a:r>
              <a:rPr lang="en-US" dirty="0"/>
              <a:t>Creator</a:t>
            </a:r>
          </a:p>
          <a:p>
            <a:r>
              <a:rPr lang="en-US" dirty="0"/>
              <a:t>Publisher</a:t>
            </a:r>
          </a:p>
          <a:p>
            <a:r>
              <a:rPr lang="en-US" dirty="0"/>
              <a:t>Technical/Equipment Requirements</a:t>
            </a:r>
          </a:p>
          <a:p>
            <a:r>
              <a:rPr lang="en-US" dirty="0"/>
              <a:t>Access Rights</a:t>
            </a:r>
          </a:p>
          <a:p>
            <a:r>
              <a:rPr lang="en-US" dirty="0"/>
              <a:t>Language</a:t>
            </a:r>
          </a:p>
          <a:p>
            <a:r>
              <a:rPr lang="en-US" dirty="0"/>
              <a:t>Educational Use</a:t>
            </a:r>
          </a:p>
          <a:p>
            <a:r>
              <a:rPr lang="en-US" dirty="0"/>
              <a:t>End User</a:t>
            </a:r>
          </a:p>
          <a:p>
            <a:r>
              <a:rPr lang="en-US" dirty="0"/>
              <a:t>Group Type</a:t>
            </a:r>
          </a:p>
          <a:p>
            <a:r>
              <a:rPr lang="en-US" dirty="0"/>
              <a:t>Assessment Type</a:t>
            </a:r>
          </a:p>
          <a:p>
            <a:r>
              <a:rPr lang="en-US" dirty="0"/>
              <a:t>Accessibility Control</a:t>
            </a:r>
          </a:p>
          <a:p>
            <a:r>
              <a:rPr lang="en-US" dirty="0"/>
              <a:t>Accessibility Feature</a:t>
            </a:r>
          </a:p>
          <a:p>
            <a:r>
              <a:rPr lang="en-US" dirty="0"/>
              <a:t>Accessibility Hazard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76BA53-EE64-43FB-98DE-A5F6F5402AB4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4/18/2019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6DA56-CFF8-42CF-A106-5A219AF057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5418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Publishing Options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Organization – Tagging on your behalf or as an organization</a:t>
            </a:r>
          </a:p>
          <a:p>
            <a:r>
              <a:rPr lang="en-US" dirty="0"/>
              <a:t>IOER Access Limitations</a:t>
            </a:r>
          </a:p>
          <a:p>
            <a:pPr lvl="1"/>
            <a:r>
              <a:rPr lang="en-US" dirty="0"/>
              <a:t>Anyone (including students)</a:t>
            </a:r>
          </a:p>
          <a:p>
            <a:pPr lvl="1"/>
            <a:r>
              <a:rPr lang="en-US" dirty="0"/>
              <a:t>Anyone in my Organization</a:t>
            </a:r>
          </a:p>
          <a:p>
            <a:pPr lvl="1"/>
            <a:r>
              <a:rPr lang="en-US" dirty="0"/>
              <a:t>Anyone in my Organization Region (School District)</a:t>
            </a:r>
          </a:p>
          <a:p>
            <a:pPr lvl="1"/>
            <a:r>
              <a:rPr lang="en-US" dirty="0"/>
              <a:t>Only Illinois Teachers</a:t>
            </a:r>
          </a:p>
          <a:p>
            <a:r>
              <a:rPr lang="en-US" dirty="0"/>
              <a:t>Add to the Library</a:t>
            </a:r>
          </a:p>
          <a:p>
            <a:pPr lvl="1"/>
            <a:r>
              <a:rPr lang="en-US" dirty="0"/>
              <a:t>IOER Tagging Community Working Library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21421B-6778-489C-9D6D-D249B5144A58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6DA56-CFF8-42CF-A106-5A219AF057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019389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Tagging Resources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Locate and discuss web-based resources.</a:t>
            </a:r>
          </a:p>
          <a:p>
            <a:r>
              <a:rPr lang="en-US" dirty="0"/>
              <a:t>As a group, tag two new resources into IOER and align them to standards. </a:t>
            </a:r>
            <a:endParaRPr lang="en-US" sz="320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92682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Learning Lists and Sets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Grouping Resources in Meaningful Ways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680E-E26D-46B0-9652-95074F1917B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904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693288" y="335666"/>
            <a:ext cx="8520159" cy="5702401"/>
          </a:xfrm>
        </p:spPr>
        <p:txBody>
          <a:bodyPr/>
          <a:lstStyle/>
          <a:p>
            <a:pPr marL="0" indent="0">
              <a:buNone/>
            </a:pPr>
            <a:r>
              <a:rPr lang="en-US" sz="3600" b="1" dirty="0"/>
              <a:t>Learning Set </a:t>
            </a:r>
            <a:endParaRPr lang="en-US" sz="3600" dirty="0"/>
          </a:p>
          <a:p>
            <a:pPr marL="0" indent="0">
              <a:buNone/>
            </a:pPr>
            <a:r>
              <a:rPr lang="en-US" sz="3200" dirty="0"/>
              <a:t>An ordered sequence of resources bound together by a common learning purpose or theme.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r>
              <a:rPr lang="en-US" sz="3600" b="1" dirty="0"/>
              <a:t>Learning List </a:t>
            </a:r>
            <a:endParaRPr lang="en-US" sz="3600" dirty="0"/>
          </a:p>
          <a:p>
            <a:pPr marL="0" indent="0">
              <a:buNone/>
            </a:pPr>
            <a:r>
              <a:rPr lang="en-US" sz="3200" dirty="0"/>
              <a:t>A structured hierarchy of Learning Sets.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BA53-EE64-43FB-98DE-A5F6F5402AB4}" type="datetime1">
              <a:rPr lang="en-US" smtClean="0"/>
              <a:t>4/18/2019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16</a:t>
            </a:fld>
            <a:endParaRPr lang="en-US"/>
          </a:p>
        </p:txBody>
      </p:sp>
      <p:pic>
        <p:nvPicPr>
          <p:cNvPr id="12" name="Picture 11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0944" y="1595978"/>
            <a:ext cx="3315050" cy="1311448"/>
          </a:xfrm>
          <a:prstGeom prst="rect">
            <a:avLst/>
          </a:prstGeom>
        </p:spPr>
      </p:pic>
      <p:pic>
        <p:nvPicPr>
          <p:cNvPr id="13" name="Picture 12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590" y="3642721"/>
            <a:ext cx="2529068" cy="2554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38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Contribute Resources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7401A-84A0-4447-83AB-EC7C8A4B34AF}" type="datetime1">
              <a:rPr lang="en-US" smtClean="0"/>
              <a:t>4/18/2019</a:t>
            </a:fld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17</a:t>
            </a:fld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208" t="6189" r="46840" b="48395"/>
          <a:stretch/>
        </p:blipFill>
        <p:spPr>
          <a:xfrm>
            <a:off x="190005" y="1485900"/>
            <a:ext cx="11510505" cy="438637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54930" y="1405573"/>
            <a:ext cx="2686050" cy="14058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03278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BA53-EE64-43FB-98DE-A5F6F5402AB4}" type="datetime1">
              <a:rPr lang="en-US" smtClean="0"/>
              <a:t>4/18/2019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18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5916"/>
            <a:ext cx="12192000" cy="5131788"/>
          </a:xfrm>
          <a:prstGeom prst="rect">
            <a:avLst/>
          </a:prstGeom>
        </p:spPr>
      </p:pic>
      <p:sp>
        <p:nvSpPr>
          <p:cNvPr id="7" name="Right Arrow 6"/>
          <p:cNvSpPr/>
          <p:nvPr/>
        </p:nvSpPr>
        <p:spPr>
          <a:xfrm>
            <a:off x="4895850" y="3523913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ight Arrow 7"/>
          <p:cNvSpPr/>
          <p:nvPr/>
        </p:nvSpPr>
        <p:spPr>
          <a:xfrm>
            <a:off x="4895850" y="5007402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4631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593651" y="0"/>
            <a:ext cx="10515600" cy="1325563"/>
          </a:xfrm>
        </p:spPr>
        <p:txBody>
          <a:bodyPr/>
          <a:lstStyle/>
          <a:p>
            <a:r>
              <a:rPr lang="en-US" dirty="0"/>
              <a:t>Set Builder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F12D95-469F-4988-8B28-7C824A053900}" type="datetime1">
              <a:rPr lang="en-US" smtClean="0"/>
              <a:t>4/18/2019</a:t>
            </a:fld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19</a:t>
            </a:fld>
            <a:endParaRPr lang="en-US"/>
          </a:p>
        </p:txBody>
      </p:sp>
      <p:pic>
        <p:nvPicPr>
          <p:cNvPr id="4" name="Picture 3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70756"/>
            <a:ext cx="12192000" cy="4902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80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Objectives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At the end of this module, learners will be able to:</a:t>
            </a:r>
          </a:p>
          <a:p>
            <a:r>
              <a:rPr lang="en-US" dirty="0"/>
              <a:t>Assign tags to a resource </a:t>
            </a:r>
          </a:p>
          <a:p>
            <a:r>
              <a:rPr lang="en-US" dirty="0"/>
              <a:t>Add new content to IOER (Tag Resources)</a:t>
            </a:r>
          </a:p>
          <a:p>
            <a:r>
              <a:rPr lang="en-US" dirty="0"/>
              <a:t>Create Indexed lists and sets of OER materials, around classroom topics and/or a specific purpose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2776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61926"/>
          </a:xfrm>
        </p:spPr>
        <p:txBody>
          <a:bodyPr/>
          <a:lstStyle/>
          <a:p>
            <a:r>
              <a:rPr lang="en-US" dirty="0"/>
              <a:t>List Builder</a:t>
            </a:r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27052"/>
            <a:ext cx="12039120" cy="4410939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33191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5"/>
          <a:stretch/>
        </p:blipFill>
        <p:spPr>
          <a:xfrm>
            <a:off x="264908" y="613063"/>
            <a:ext cx="9231988" cy="295117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5691" y="-100035"/>
            <a:ext cx="10515600" cy="947747"/>
          </a:xfrm>
        </p:spPr>
        <p:txBody>
          <a:bodyPr/>
          <a:lstStyle/>
          <a:p>
            <a:r>
              <a:rPr lang="en-US" dirty="0"/>
              <a:t>Resources I Created</a:t>
            </a:r>
          </a:p>
        </p:txBody>
      </p:sp>
      <p:pic>
        <p:nvPicPr>
          <p:cNvPr id="6" name="Content Placeholder 5" descr="Screen Clipping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777009"/>
            <a:ext cx="10515600" cy="1997634"/>
          </a:xfr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21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024323" y="3777009"/>
            <a:ext cx="2143353" cy="57462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 rot="10800000">
            <a:off x="1300596" y="3235999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169868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22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384"/>
            <a:ext cx="12192000" cy="5646049"/>
          </a:xfrm>
          <a:prstGeom prst="rect">
            <a:avLst/>
          </a:prstGeom>
        </p:spPr>
      </p:pic>
      <p:sp>
        <p:nvSpPr>
          <p:cNvPr id="8" name="Oval 7"/>
          <p:cNvSpPr/>
          <p:nvPr/>
        </p:nvSpPr>
        <p:spPr>
          <a:xfrm>
            <a:off x="6759293" y="1629170"/>
            <a:ext cx="2143353" cy="83433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ight Arrow 8"/>
          <p:cNvSpPr/>
          <p:nvPr/>
        </p:nvSpPr>
        <p:spPr>
          <a:xfrm>
            <a:off x="9704519" y="1329353"/>
            <a:ext cx="1200150" cy="388620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211736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Create a Learning Set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Locate three related online resources. </a:t>
            </a:r>
          </a:p>
          <a:p>
            <a:pPr lvl="0"/>
            <a:r>
              <a:rPr lang="en-US" dirty="0"/>
              <a:t>As a group, tag the three resources as a set. </a:t>
            </a:r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marL="0" lvl="0" indent="0">
              <a:buNone/>
            </a:pPr>
            <a:r>
              <a:rPr lang="en-US" b="1" dirty="0"/>
              <a:t>NOTE: Do not publish the set.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495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Create a Learning 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As a group, tag the same three resources as a list. </a:t>
            </a:r>
          </a:p>
          <a:p>
            <a:pPr lvl="0"/>
            <a:endParaRPr lang="en-US" b="1" dirty="0"/>
          </a:p>
          <a:p>
            <a:pPr lvl="0"/>
            <a:endParaRPr lang="en-US" b="1" dirty="0"/>
          </a:p>
          <a:p>
            <a:pPr marL="0" lvl="0" indent="0">
              <a:buNone/>
            </a:pPr>
            <a:r>
              <a:rPr lang="en-US" b="1" dirty="0"/>
              <a:t>NOTE: Do Not publish the list.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3796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89210" y="6074094"/>
            <a:ext cx="506677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Sponsored by:</a:t>
            </a:r>
            <a:br>
              <a:rPr lang="en-US" sz="1400" dirty="0"/>
            </a:br>
            <a:r>
              <a:rPr lang="en-US" sz="1400" dirty="0">
                <a:solidFill>
                  <a:schemeClr val="bg1"/>
                </a:solidFill>
              </a:rPr>
              <a:t>Illinois Department of Commerce and Economic Opportunity and Illinois State Board of Education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" y="4197513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i</a:t>
            </a:r>
            <a:r>
              <a:rPr lang="en-US" sz="3600" dirty="0" smtClean="0"/>
              <a:t>oer.ilsharedlearning.org</a:t>
            </a:r>
            <a:endParaRPr lang="en-US" sz="3600" dirty="0"/>
          </a:p>
          <a:p>
            <a:pPr algn="ctr"/>
            <a:r>
              <a:rPr lang="en-US" sz="3600" dirty="0"/>
              <a:t>#IOER</a:t>
            </a:r>
          </a:p>
          <a:p>
            <a:pPr algn="ctr"/>
            <a:endParaRPr lang="en-US" sz="2400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4542209" y="1246968"/>
            <a:ext cx="7501800" cy="2730672"/>
          </a:xfrm>
        </p:spPr>
        <p:txBody>
          <a:bodyPr/>
          <a:lstStyle/>
          <a:p>
            <a:pPr algn="l"/>
            <a:r>
              <a:rPr lang="en-US" b="1" dirty="0"/>
              <a:t>IOER Website and Technical Questions</a:t>
            </a:r>
          </a:p>
          <a:p>
            <a:pPr algn="l"/>
            <a:r>
              <a:rPr lang="en-US" b="1" dirty="0"/>
              <a:t>Email</a:t>
            </a:r>
            <a:r>
              <a:rPr lang="en-US" b="1"/>
              <a:t>: </a:t>
            </a:r>
            <a:r>
              <a:rPr lang="en-US" u="sng">
                <a:hlinkClick r:id="rId3"/>
              </a:rPr>
              <a:t>info@ilsharedlearning.org</a:t>
            </a:r>
            <a:r>
              <a:rPr lang="en-US" smtClean="0"/>
              <a:t> </a:t>
            </a:r>
            <a:endParaRPr lang="en-US" dirty="0"/>
          </a:p>
          <a:p>
            <a:pPr algn="l"/>
            <a:endParaRPr lang="en-US" b="1" dirty="0"/>
          </a:p>
          <a:p>
            <a:pPr algn="l"/>
            <a:r>
              <a:rPr lang="en-US" b="1" dirty="0"/>
              <a:t>Professional Development and Training Questions</a:t>
            </a:r>
          </a:p>
          <a:p>
            <a:pPr algn="l"/>
            <a:r>
              <a:rPr lang="en-US" b="1" dirty="0"/>
              <a:t>Kristin Brynteson </a:t>
            </a:r>
            <a:r>
              <a:rPr lang="en-US" dirty="0">
                <a:hlinkClick r:id="rId4"/>
              </a:rPr>
              <a:t>kbrynteson@niu.edu</a:t>
            </a:r>
            <a:r>
              <a:rPr lang="en-US" dirty="0"/>
              <a:t> </a:t>
            </a:r>
            <a:r>
              <a:rPr lang="en-US" b="1" dirty="0"/>
              <a:t> </a:t>
            </a:r>
          </a:p>
          <a:p>
            <a:pPr algn="l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49" y="726624"/>
            <a:ext cx="3810868" cy="2794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4059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are Tags? 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680E-E26D-46B0-9652-95074F1917B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0082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0190"/>
            <a:ext cx="10515600" cy="437102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Keywords, labels and other information associated with a resource, learning list or learning set.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64713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Tags = Filters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77970"/>
            <a:ext cx="10515600" cy="4351338"/>
          </a:xfrm>
        </p:spPr>
        <p:txBody>
          <a:bodyPr/>
          <a:lstStyle/>
          <a:p>
            <a:r>
              <a:rPr lang="en-US" dirty="0"/>
              <a:t>Search filters are based on resource tags</a:t>
            </a:r>
          </a:p>
          <a:p>
            <a:r>
              <a:rPr lang="en-US" dirty="0"/>
              <a:t>Filter Categories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5</a:t>
            </a:fld>
            <a:endParaRPr lang="en-US"/>
          </a:p>
        </p:txBody>
      </p:sp>
      <p:pic>
        <p:nvPicPr>
          <p:cNvPr id="6" name="Picture 5" descr="Screen Clippi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1807" y="2193444"/>
            <a:ext cx="3786363" cy="35272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6117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38200" y="296545"/>
            <a:ext cx="10515600" cy="1325563"/>
          </a:xfrm>
        </p:spPr>
        <p:txBody>
          <a:bodyPr/>
          <a:lstStyle/>
          <a:p>
            <a:r>
              <a:rPr lang="en-US" dirty="0"/>
              <a:t>Tag Categories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474470"/>
            <a:ext cx="10515600" cy="4702493"/>
          </a:xfrm>
        </p:spPr>
        <p:txBody>
          <a:bodyPr numCol="2">
            <a:normAutofit fontScale="92500" lnSpcReduction="20000"/>
          </a:bodyPr>
          <a:lstStyle/>
          <a:p>
            <a:r>
              <a:rPr lang="en-US" dirty="0"/>
              <a:t>Title (open)</a:t>
            </a:r>
          </a:p>
          <a:p>
            <a:r>
              <a:rPr lang="en-US" dirty="0"/>
              <a:t>Description (open) </a:t>
            </a:r>
          </a:p>
          <a:p>
            <a:r>
              <a:rPr lang="en-US" dirty="0"/>
              <a:t>Keywords (open) </a:t>
            </a:r>
          </a:p>
          <a:p>
            <a:r>
              <a:rPr lang="en-US" dirty="0"/>
              <a:t>Usage Rights</a:t>
            </a:r>
          </a:p>
          <a:p>
            <a:r>
              <a:rPr lang="en-US" dirty="0"/>
              <a:t>Education Levels</a:t>
            </a:r>
          </a:p>
          <a:p>
            <a:r>
              <a:rPr lang="en-US" dirty="0"/>
              <a:t>Resource Type</a:t>
            </a:r>
          </a:p>
          <a:p>
            <a:r>
              <a:rPr lang="en-US" dirty="0"/>
              <a:t>Media Type</a:t>
            </a:r>
          </a:p>
          <a:p>
            <a:r>
              <a:rPr lang="en-US" dirty="0"/>
              <a:t>Subject </a:t>
            </a:r>
          </a:p>
          <a:p>
            <a:r>
              <a:rPr lang="en-US" dirty="0"/>
              <a:t>Learning Standards</a:t>
            </a:r>
          </a:p>
          <a:p>
            <a:r>
              <a:rPr lang="en-US" dirty="0"/>
              <a:t>Creator</a:t>
            </a:r>
          </a:p>
          <a:p>
            <a:r>
              <a:rPr lang="en-US" dirty="0"/>
              <a:t>Publisher</a:t>
            </a:r>
          </a:p>
          <a:p>
            <a:r>
              <a:rPr lang="en-US" dirty="0"/>
              <a:t>Technical/Equipment Requirements</a:t>
            </a:r>
          </a:p>
          <a:p>
            <a:r>
              <a:rPr lang="en-US" dirty="0"/>
              <a:t>Access Rights</a:t>
            </a:r>
          </a:p>
          <a:p>
            <a:r>
              <a:rPr lang="en-US" dirty="0"/>
              <a:t>Language</a:t>
            </a:r>
          </a:p>
          <a:p>
            <a:r>
              <a:rPr lang="en-US" dirty="0"/>
              <a:t>Educational Use</a:t>
            </a:r>
          </a:p>
          <a:p>
            <a:r>
              <a:rPr lang="en-US" dirty="0"/>
              <a:t>End User</a:t>
            </a:r>
          </a:p>
          <a:p>
            <a:r>
              <a:rPr lang="en-US" dirty="0"/>
              <a:t>Group Type</a:t>
            </a:r>
          </a:p>
          <a:p>
            <a:r>
              <a:rPr lang="en-US" dirty="0"/>
              <a:t>Assessment Type</a:t>
            </a:r>
          </a:p>
          <a:p>
            <a:r>
              <a:rPr lang="en-US" dirty="0"/>
              <a:t>Accessibility Control</a:t>
            </a:r>
          </a:p>
          <a:p>
            <a:r>
              <a:rPr lang="en-US" dirty="0"/>
              <a:t>Accessibility Feature</a:t>
            </a:r>
          </a:p>
          <a:p>
            <a:r>
              <a:rPr lang="en-US" dirty="0"/>
              <a:t>Accessibility Hazard </a:t>
            </a:r>
          </a:p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76BA53-EE64-43FB-98DE-A5F6F5402AB4}" type="datetime1">
              <a:rPr lang="en-US" smtClean="0"/>
              <a:t>4/18/2019</a:t>
            </a:fld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9292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Small Group Activity – Determine the Tags 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0327"/>
            <a:ext cx="10695878" cy="4486275"/>
          </a:xfrm>
        </p:spPr>
        <p:txBody>
          <a:bodyPr>
            <a:noAutofit/>
          </a:bodyPr>
          <a:lstStyle/>
          <a:p>
            <a:pPr lvl="0"/>
            <a:r>
              <a:rPr lang="en-US" sz="3200" dirty="0"/>
              <a:t>Each group will review the given resource. </a:t>
            </a:r>
          </a:p>
          <a:p>
            <a:pPr lvl="0"/>
            <a:r>
              <a:rPr lang="en-US" sz="3200" dirty="0"/>
              <a:t>You have 5 minutes to discuss the resource and determine the appropriate tags and standard alignment for that resource. </a:t>
            </a:r>
          </a:p>
          <a:p>
            <a:pPr lvl="0"/>
            <a:r>
              <a:rPr lang="en-US" sz="3200" dirty="0"/>
              <a:t>You will share out and compare your list of tags with the other groups.</a:t>
            </a:r>
          </a:p>
          <a:p>
            <a:pPr marL="0" lvl="0" indent="0">
              <a:buNone/>
            </a:pPr>
            <a:endParaRPr lang="en-US" sz="3200" dirty="0"/>
          </a:p>
          <a:p>
            <a:pPr marL="0" lvl="0" indent="0">
              <a:buNone/>
            </a:pPr>
            <a:r>
              <a:rPr lang="en-US" sz="3200" b="1" dirty="0"/>
              <a:t>Discussion: Why are tags different? 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21421B-6778-489C-9D6D-D249B5144A5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1029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Adding Content to IOER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Tagging Resources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FE680E-E26D-46B0-9652-95074F1917B8}" type="datetime1">
              <a:rPr lang="en-US" smtClean="0"/>
              <a:t>4/18/2019</a:t>
            </a:fld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86DA56-CFF8-42CF-A106-5A219AF057C2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0475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Contribute Resources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017401A-84A0-4447-83AB-EC7C8A4B34AF}" type="datetime1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4/18/2019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286DA56-CFF8-42CF-A106-5A219AF057C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l="17468" t="6189" r="46840" b="48395"/>
          <a:stretch/>
        </p:blipFill>
        <p:spPr>
          <a:xfrm>
            <a:off x="273132" y="1485900"/>
            <a:ext cx="11427378" cy="4386374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5154930" y="1405573"/>
            <a:ext cx="2686050" cy="1405890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308752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ebinar 1" id="{42C06290-DB25-476E-AA2E-A3C430F57290}" vid="{94CA6895-2E40-4620-AFF5-231B355FCF6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2954</TotalTime>
  <Words>515</Words>
  <Application>Microsoft Office PowerPoint</Application>
  <PresentationFormat>Widescreen</PresentationFormat>
  <Paragraphs>168</Paragraphs>
  <Slides>25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Arial</vt:lpstr>
      <vt:lpstr>Calibri</vt:lpstr>
      <vt:lpstr>Calibri Light</vt:lpstr>
      <vt:lpstr>Office Theme</vt:lpstr>
      <vt:lpstr>Collaborating Through IOER</vt:lpstr>
      <vt:lpstr>Objectives</vt:lpstr>
      <vt:lpstr>What are Tags?  </vt:lpstr>
      <vt:lpstr>Tags</vt:lpstr>
      <vt:lpstr>Tags = Filters</vt:lpstr>
      <vt:lpstr>Tag Categories</vt:lpstr>
      <vt:lpstr>Small Group Activity – Determine the Tags  </vt:lpstr>
      <vt:lpstr>Adding Content to IOER</vt:lpstr>
      <vt:lpstr>Contribute Resources</vt:lpstr>
      <vt:lpstr>PowerPoint Presentation</vt:lpstr>
      <vt:lpstr>Three Sources</vt:lpstr>
      <vt:lpstr>Tag Categories</vt:lpstr>
      <vt:lpstr>Publishing Options</vt:lpstr>
      <vt:lpstr>Small Group Activity – Tagging Resources</vt:lpstr>
      <vt:lpstr>Learning Lists and Sets</vt:lpstr>
      <vt:lpstr>PowerPoint Presentation</vt:lpstr>
      <vt:lpstr>Contribute Resources</vt:lpstr>
      <vt:lpstr>PowerPoint Presentation</vt:lpstr>
      <vt:lpstr>Set Builder</vt:lpstr>
      <vt:lpstr>List Builder</vt:lpstr>
      <vt:lpstr>Resources I Created</vt:lpstr>
      <vt:lpstr>PowerPoint Presentation</vt:lpstr>
      <vt:lpstr>Small Group Activity – Create a Learning Set</vt:lpstr>
      <vt:lpstr>Small Group Activity – Create a Learning List</vt:lpstr>
      <vt:lpstr>PowerPoint Presentation</vt:lpstr>
    </vt:vector>
  </TitlesOfParts>
  <Company>Northern Illinois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Kristin Brynteson</dc:creator>
  <cp:lastModifiedBy>Kristin Brynteson</cp:lastModifiedBy>
  <cp:revision>45</cp:revision>
  <cp:lastPrinted>2017-04-26T18:08:18Z</cp:lastPrinted>
  <dcterms:created xsi:type="dcterms:W3CDTF">2017-04-13T14:57:01Z</dcterms:created>
  <dcterms:modified xsi:type="dcterms:W3CDTF">2019-04-18T14:09:47Z</dcterms:modified>
</cp:coreProperties>
</file>