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6" r:id="rId2"/>
    <p:sldId id="257" r:id="rId3"/>
    <p:sldId id="281" r:id="rId4"/>
    <p:sldId id="288" r:id="rId5"/>
    <p:sldId id="326" r:id="rId6"/>
    <p:sldId id="324" r:id="rId7"/>
    <p:sldId id="319" r:id="rId8"/>
    <p:sldId id="315" r:id="rId9"/>
    <p:sldId id="284" r:id="rId10"/>
    <p:sldId id="316" r:id="rId11"/>
    <p:sldId id="323" r:id="rId12"/>
    <p:sldId id="296" r:id="rId13"/>
    <p:sldId id="320" r:id="rId14"/>
    <p:sldId id="308" r:id="rId15"/>
    <p:sldId id="309" r:id="rId16"/>
    <p:sldId id="331" r:id="rId17"/>
    <p:sldId id="318" r:id="rId18"/>
    <p:sldId id="311" r:id="rId19"/>
    <p:sldId id="312" r:id="rId20"/>
    <p:sldId id="313" r:id="rId21"/>
    <p:sldId id="314" r:id="rId22"/>
    <p:sldId id="297" r:id="rId23"/>
    <p:sldId id="298" r:id="rId24"/>
    <p:sldId id="299" r:id="rId25"/>
    <p:sldId id="327" r:id="rId26"/>
    <p:sldId id="328" r:id="rId27"/>
    <p:sldId id="300" r:id="rId28"/>
    <p:sldId id="329" r:id="rId29"/>
    <p:sldId id="330" r:id="rId30"/>
    <p:sldId id="301" r:id="rId31"/>
    <p:sldId id="302" r:id="rId32"/>
    <p:sldId id="303" r:id="rId33"/>
    <p:sldId id="304" r:id="rId34"/>
    <p:sldId id="322" r:id="rId35"/>
    <p:sldId id="306" r:id="rId36"/>
  </p:sldIdLst>
  <p:sldSz cx="12192000" cy="6858000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1D6F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78795" autoAdjust="0"/>
  </p:normalViewPr>
  <p:slideViewPr>
    <p:cSldViewPr snapToGrid="0">
      <p:cViewPr varScale="1">
        <p:scale>
          <a:sx n="84" d="100"/>
          <a:sy n="84" d="100"/>
        </p:scale>
        <p:origin x="90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6BB831-DAD1-49CA-BE7F-0EC08B5C7CC5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7BC98-45D6-48DF-B8E5-81748A1A41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6115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9CF8B6-B05A-4E6A-AE6D-B010552FCE9F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FD1D97-2BC7-4341-B157-52B5627CE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185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Discuss how IOER can help schools manage the external</a:t>
            </a:r>
            <a:r>
              <a:rPr lang="en-US" baseline="0" dirty="0" smtClean="0"/>
              <a:t> and internal curricular resources. </a:t>
            </a:r>
            <a:r>
              <a:rPr lang="en-US" baseline="0" dirty="0" smtClean="0"/>
              <a:t>IOER can be used to organize and share groups of resources related to topic areas or classroom curriculum.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D1D97-2BC7-4341-B157-52B5627CE1B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4588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D1D97-2BC7-4341-B157-52B5627CE1B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3499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AEDF3-3B3C-4FBE-8867-B574D9DCFDBA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85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Personal and organizational library access is controlled on the Setting tab. Access can be controlled at both</a:t>
            </a:r>
            <a:r>
              <a:rPr lang="en-US" baseline="0" dirty="0" smtClean="0"/>
              <a:t> the library and the collection level.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D1D97-2BC7-4341-B157-52B5627CE1B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5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Select the link to open the Set/List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D1D97-2BC7-4341-B157-52B5627CE1B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801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All</a:t>
            </a:r>
            <a:r>
              <a:rPr lang="en-US" baseline="0" dirty="0" smtClean="0"/>
              <a:t> the resources connected to this topic are found in this one link. </a:t>
            </a:r>
            <a:r>
              <a:rPr lang="en-US" baseline="0" dirty="0" smtClean="0"/>
              <a:t>This is an example of a set.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D1D97-2BC7-4341-B157-52B5627CE1B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3711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a List,</a:t>
            </a:r>
            <a:r>
              <a:rPr lang="en-US" baseline="0" dirty="0" smtClean="0"/>
              <a:t> the resources are organized in outline form. Use the menu on the right to explore the levels.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D1D97-2BC7-4341-B157-52B5627CE1B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5580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list has</a:t>
            </a:r>
            <a:r>
              <a:rPr lang="en-US" baseline="0" dirty="0" smtClean="0"/>
              <a:t> a more complicated structure. The window on the right is how you navigate through the different levels of the list.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D1D97-2BC7-4341-B157-52B5627CE1B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9200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D1D97-2BC7-4341-B157-52B5627CE1B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0483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Any</a:t>
            </a:r>
            <a:r>
              <a:rPr lang="en-US" baseline="0" dirty="0" smtClean="0"/>
              <a:t> registered user can create a list or set. When working with a list, it is best to have the layout and structure of the list established before creating the list.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D1D97-2BC7-4341-B157-52B5627CE1B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244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D1D97-2BC7-4341-B157-52B5627CE1B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882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66344"/>
            <a:ext cx="12192000" cy="35935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676657"/>
            <a:ext cx="9144000" cy="2084832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971802"/>
            <a:ext cx="9144000" cy="668211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96294" y="6356349"/>
            <a:ext cx="2743200" cy="365125"/>
          </a:xfrm>
        </p:spPr>
        <p:txBody>
          <a:bodyPr/>
          <a:lstStyle/>
          <a:p>
            <a:r>
              <a:rPr lang="en-US" smtClean="0"/>
              <a:t>6/2/2019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6" y="5057903"/>
            <a:ext cx="2830988" cy="11058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8464" y="4649985"/>
            <a:ext cx="1893089" cy="150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205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813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633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412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66344"/>
            <a:ext cx="12192000" cy="35935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676657"/>
            <a:ext cx="9144000" cy="2084832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971802"/>
            <a:ext cx="9144000" cy="668211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96294" y="635634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6/2/2019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918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674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221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901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418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833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413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221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330824"/>
            <a:ext cx="12192000" cy="406477"/>
          </a:xfrm>
          <a:prstGeom prst="rect">
            <a:avLst/>
          </a:prstGeom>
          <a:solidFill>
            <a:srgbClr val="1D6FA9"/>
          </a:solidFill>
          <a:ln>
            <a:solidFill>
              <a:srgbClr val="1D6FA9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6/2/2019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4286DA56-CFF8-42CF-A106-5A219AF057C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2" descr="http://mirrors.creativecommons.org/presskit/buttons/88x31/png/by.png"/>
          <p:cNvPicPr>
            <a:picLocks noChangeAspect="1" noChangeArrowheads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01335" y="6356350"/>
            <a:ext cx="1045398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057" y="5875292"/>
            <a:ext cx="1153885" cy="84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548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m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mp"/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ilsharedlearning.or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hyperlink" Target="mailto:kbrynteson@niu.edu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Curation for Curriculum Development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Intro to IOER: Module </a:t>
            </a:r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4167183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Ioer.ilsharedlearning.org</a:t>
            </a:r>
          </a:p>
          <a:p>
            <a:pPr algn="ctr"/>
            <a:r>
              <a:rPr lang="en-US" sz="2400" dirty="0"/>
              <a:t>#IOER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5173" y="4712500"/>
            <a:ext cx="1625699" cy="1625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59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Share Your Library</a:t>
            </a:r>
            <a:endParaRPr lang="en-US" dirty="0"/>
          </a:p>
        </p:txBody>
      </p:sp>
      <p:pic>
        <p:nvPicPr>
          <p:cNvPr id="6" name="Content Placeholder 5" descr="Screen Clippi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257027"/>
            <a:ext cx="10515600" cy="2511869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10</a:t>
            </a:fld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4223595" y="4900788"/>
            <a:ext cx="3594525" cy="86810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38200" y="1475121"/>
            <a:ext cx="10515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Library Access is controlled on the </a:t>
            </a:r>
            <a:r>
              <a:rPr lang="en-US" sz="2800" i="1" dirty="0" smtClean="0"/>
              <a:t>Settings</a:t>
            </a:r>
            <a:r>
              <a:rPr lang="en-US" sz="2800" dirty="0" smtClean="0"/>
              <a:t> tab. </a:t>
            </a:r>
            <a:endParaRPr lang="en-US" sz="28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Use drop-down menus to change access for general public and organization members.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Select a collection to control access at the collection level.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4610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Organizing Resources with </a:t>
            </a:r>
            <a:r>
              <a:rPr lang="en-US" dirty="0"/>
              <a:t>IOER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Learning Sets and Lists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1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693288" y="335666"/>
            <a:ext cx="8520159" cy="5702401"/>
          </a:xfrm>
        </p:spPr>
        <p:txBody>
          <a:bodyPr/>
          <a:lstStyle/>
          <a:p>
            <a:pPr marL="0" indent="0">
              <a:buNone/>
            </a:pPr>
            <a:r>
              <a:rPr lang="en-US" sz="3600" b="1" dirty="0"/>
              <a:t>Learning Set </a:t>
            </a:r>
            <a:endParaRPr lang="en-US" sz="3600" dirty="0"/>
          </a:p>
          <a:p>
            <a:pPr marL="0" indent="0">
              <a:buNone/>
            </a:pPr>
            <a:r>
              <a:rPr lang="en-US" sz="3200" dirty="0"/>
              <a:t>An ordered sequence of resources bound together by a common learning purpose or theme.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600" b="1" dirty="0"/>
              <a:t>Learning List </a:t>
            </a:r>
            <a:endParaRPr lang="en-US" sz="3600" dirty="0"/>
          </a:p>
          <a:p>
            <a:pPr marL="0" indent="0">
              <a:buNone/>
            </a:pPr>
            <a:r>
              <a:rPr lang="en-US" sz="3200" dirty="0"/>
              <a:t>A structured hierarchy of Learning Sets.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12</a:t>
            </a:fld>
            <a:endParaRPr lang="en-US"/>
          </a:p>
        </p:txBody>
      </p:sp>
      <p:pic>
        <p:nvPicPr>
          <p:cNvPr id="12" name="Picture 1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944" y="1595978"/>
            <a:ext cx="3315050" cy="1311448"/>
          </a:xfrm>
          <a:prstGeom prst="rect">
            <a:avLst/>
          </a:prstGeom>
        </p:spPr>
      </p:pic>
      <p:pic>
        <p:nvPicPr>
          <p:cNvPr id="13" name="Picture 1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590" y="3642721"/>
            <a:ext cx="2529068" cy="2554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3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Usage Hints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Use a Learning Set to</a:t>
            </a:r>
          </a:p>
          <a:p>
            <a:pPr marL="0" indent="0">
              <a:buNone/>
            </a:pPr>
            <a:r>
              <a:rPr lang="en-US" dirty="0" smtClean="0"/>
              <a:t>Group resources around a lesson or topic.</a:t>
            </a:r>
          </a:p>
          <a:p>
            <a:pPr marL="0" indent="0">
              <a:buNone/>
            </a:pPr>
            <a:r>
              <a:rPr lang="en-US" dirty="0" smtClean="0"/>
              <a:t>Collect resources to use for enrichment or remediation.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Use a Learning List to</a:t>
            </a:r>
          </a:p>
          <a:p>
            <a:pPr marL="0" indent="0">
              <a:buNone/>
            </a:pPr>
            <a:r>
              <a:rPr lang="en-US" dirty="0" smtClean="0"/>
              <a:t>Scaffold resources and Learning Sets to develop a unit.</a:t>
            </a:r>
          </a:p>
          <a:p>
            <a:pPr marL="0" indent="0">
              <a:buNone/>
            </a:pPr>
            <a:r>
              <a:rPr lang="en-US" dirty="0" smtClean="0"/>
              <a:t>Organize materials to create digital textbooks.</a:t>
            </a:r>
          </a:p>
          <a:p>
            <a:pPr marL="0" indent="0">
              <a:buNone/>
            </a:pPr>
            <a:r>
              <a:rPr lang="en-US" dirty="0" smtClean="0"/>
              <a:t>Create a leveled set of resources for a full curriculum.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16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Navigating a Set </a:t>
            </a:r>
            <a:endParaRPr lang="en-US" dirty="0"/>
          </a:p>
        </p:txBody>
      </p:sp>
      <p:pic>
        <p:nvPicPr>
          <p:cNvPr id="6" name="Content Placeholder 5" descr="Screen Clippi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913" y="1554692"/>
            <a:ext cx="9105906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14</a:t>
            </a:fld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1937595" y="1646238"/>
            <a:ext cx="5665471" cy="66516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15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15</a:t>
            </a:fld>
            <a:endParaRPr lang="en-US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73" y="149437"/>
            <a:ext cx="11108267" cy="579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41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0990" y="159385"/>
            <a:ext cx="10515600" cy="1325563"/>
          </a:xfrm>
        </p:spPr>
        <p:txBody>
          <a:bodyPr/>
          <a:lstStyle/>
          <a:p>
            <a:r>
              <a:rPr lang="en-US" dirty="0" smtClean="0"/>
              <a:t>Learning List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16</a:t>
            </a:fld>
            <a:endParaRPr lang="en-US"/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069"/>
            <a:ext cx="12192000" cy="4772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7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Learning List 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Learning Lists are divided into levels of information, much like an outline. </a:t>
            </a:r>
          </a:p>
          <a:p>
            <a:r>
              <a:rPr lang="en-US" sz="3200" dirty="0" smtClean="0"/>
              <a:t>Parent – A parent level is a top level. </a:t>
            </a:r>
          </a:p>
          <a:p>
            <a:r>
              <a:rPr lang="en-US" sz="3200" dirty="0" smtClean="0"/>
              <a:t>Child – A child level is a sub-level of a parent level. 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19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18</a:t>
            </a:fld>
            <a:endParaRPr lang="en-US"/>
          </a:p>
        </p:txBody>
      </p: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120" y="193905"/>
            <a:ext cx="9819880" cy="570736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33" y="-261178"/>
            <a:ext cx="2590800" cy="4173008"/>
          </a:xfrm>
        </p:spPr>
        <p:txBody>
          <a:bodyPr>
            <a:normAutofit/>
          </a:bodyPr>
          <a:lstStyle/>
          <a:p>
            <a:r>
              <a:rPr lang="en-US" sz="4000" dirty="0" smtClean="0"/>
              <a:t>Navigating a List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9901700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19</a:t>
            </a:fld>
            <a:endParaRPr lang="en-US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67" y="321576"/>
            <a:ext cx="10559165" cy="55612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697133" y="4405476"/>
            <a:ext cx="4885267" cy="14773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One level of the Learning List – Files and other resources are connected to each layer. Use the menu to navigate through the levels</a:t>
            </a:r>
            <a:r>
              <a:rPr lang="en-US" dirty="0" smtClean="0"/>
              <a:t>. Use the </a:t>
            </a:r>
            <a:r>
              <a:rPr lang="en-US" i="1" dirty="0" smtClean="0"/>
              <a:t>Download </a:t>
            </a:r>
            <a:r>
              <a:rPr lang="en-US" dirty="0" smtClean="0"/>
              <a:t>button to download all the resources associated with this level.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033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At the end of this module, learners will be able to:</a:t>
            </a:r>
          </a:p>
          <a:p>
            <a:r>
              <a:rPr lang="en-US" dirty="0" smtClean="0"/>
              <a:t>Create </a:t>
            </a:r>
            <a:r>
              <a:rPr lang="en-US" dirty="0"/>
              <a:t>a shared library  </a:t>
            </a:r>
          </a:p>
          <a:p>
            <a:r>
              <a:rPr lang="en-US" dirty="0" smtClean="0"/>
              <a:t>Create </a:t>
            </a:r>
            <a:r>
              <a:rPr lang="en-US" dirty="0"/>
              <a:t>indexed sets of OER around classroom topics and/or purpose – specific to a lesson plan </a:t>
            </a:r>
          </a:p>
          <a:p>
            <a:r>
              <a:rPr lang="en-US" dirty="0" smtClean="0"/>
              <a:t>Create </a:t>
            </a:r>
            <a:r>
              <a:rPr lang="en-US" dirty="0"/>
              <a:t>indexed list of OER around classroom topics and/or purpose – specific to a unit of instruction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7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Small Group Activity – </a:t>
            </a:r>
            <a:r>
              <a:rPr lang="en-US" dirty="0" smtClean="0"/>
              <a:t>Find and Review a Learning Set or List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62667"/>
            <a:ext cx="10695878" cy="4213935"/>
          </a:xfrm>
        </p:spPr>
        <p:txBody>
          <a:bodyPr>
            <a:noAutofit/>
          </a:bodyPr>
          <a:lstStyle/>
          <a:p>
            <a:pPr lvl="0"/>
            <a:r>
              <a:rPr lang="en-US" dirty="0" smtClean="0"/>
              <a:t>In </a:t>
            </a:r>
            <a:r>
              <a:rPr lang="en-US" dirty="0"/>
              <a:t>small groups, </a:t>
            </a:r>
            <a:r>
              <a:rPr lang="en-US" dirty="0" smtClean="0"/>
              <a:t>search </a:t>
            </a:r>
            <a:r>
              <a:rPr lang="en-US" dirty="0"/>
              <a:t>for and evaluate one group of resources. </a:t>
            </a:r>
          </a:p>
          <a:p>
            <a:pPr marL="0" indent="0">
              <a:buNone/>
            </a:pPr>
            <a:r>
              <a:rPr lang="en-US" b="1" dirty="0" smtClean="0"/>
              <a:t>Discussion</a:t>
            </a:r>
            <a:endParaRPr lang="en-US" dirty="0"/>
          </a:p>
          <a:p>
            <a:pPr lvl="1"/>
            <a:r>
              <a:rPr lang="en-US" dirty="0"/>
              <a:t>Did you review a Learning list or Learning Set? How do you know?</a:t>
            </a:r>
          </a:p>
          <a:p>
            <a:pPr lvl="1"/>
            <a:r>
              <a:rPr lang="en-US" dirty="0"/>
              <a:t>Who created the set or list?</a:t>
            </a:r>
          </a:p>
          <a:p>
            <a:pPr lvl="1"/>
            <a:r>
              <a:rPr lang="en-US" dirty="0"/>
              <a:t>What is the purpose of the set or list?</a:t>
            </a:r>
          </a:p>
          <a:p>
            <a:pPr lvl="1"/>
            <a:r>
              <a:rPr lang="en-US" dirty="0"/>
              <a:t>Can you see all the resources included in the set or list? Why or why not?</a:t>
            </a:r>
          </a:p>
          <a:p>
            <a:pPr lvl="1"/>
            <a:r>
              <a:rPr lang="en-US" dirty="0"/>
              <a:t>What are strengths and weaknesses of this group of resources? </a:t>
            </a:r>
          </a:p>
          <a:p>
            <a:pPr lvl="1"/>
            <a:r>
              <a:rPr lang="en-US" dirty="0"/>
              <a:t>How would you use this group of resources?</a:t>
            </a:r>
            <a:endParaRPr lang="en-US" sz="58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2613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Learning Sets and Lists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3121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Contribute Resources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7208" t="6189" r="46840" b="48395"/>
          <a:stretch/>
        </p:blipFill>
        <p:spPr>
          <a:xfrm>
            <a:off x="190005" y="1485900"/>
            <a:ext cx="11510505" cy="4386374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154930" y="1405573"/>
            <a:ext cx="2686050" cy="140589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3278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23</a:t>
            </a:fld>
            <a:endParaRPr lang="en-US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916"/>
            <a:ext cx="12192000" cy="5131788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4895850" y="3523913"/>
            <a:ext cx="1200150" cy="38862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4895850" y="5007402"/>
            <a:ext cx="1200150" cy="38862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4631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93651" y="0"/>
            <a:ext cx="10515600" cy="1325563"/>
          </a:xfrm>
        </p:spPr>
        <p:txBody>
          <a:bodyPr/>
          <a:lstStyle/>
          <a:p>
            <a:r>
              <a:rPr lang="en-US" dirty="0"/>
              <a:t>Set Builder</a:t>
            </a:r>
          </a:p>
        </p:txBody>
      </p:sp>
      <p:pic>
        <p:nvPicPr>
          <p:cNvPr id="9" name="Content Placeholder 8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09" y="1069484"/>
            <a:ext cx="11766781" cy="4668376"/>
          </a:xfr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24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93651" y="4504214"/>
            <a:ext cx="4885267" cy="64633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Give the set a title and meaningful description. Click </a:t>
            </a:r>
            <a:r>
              <a:rPr lang="en-US" i="1" dirty="0" smtClean="0"/>
              <a:t>Create! </a:t>
            </a:r>
            <a:r>
              <a:rPr lang="en-US" dirty="0" smtClean="0"/>
              <a:t>To build your set.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8006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86690" y="0"/>
            <a:ext cx="10515600" cy="1325563"/>
          </a:xfrm>
        </p:spPr>
        <p:txBody>
          <a:bodyPr/>
          <a:lstStyle/>
          <a:p>
            <a:r>
              <a:rPr lang="en-US" dirty="0" smtClean="0"/>
              <a:t>Set Builder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25</a:t>
            </a:fld>
            <a:endParaRPr lang="en-US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0756"/>
            <a:ext cx="12192000" cy="49027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468533" y="3578384"/>
            <a:ext cx="4885267" cy="64633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The </a:t>
            </a:r>
            <a:r>
              <a:rPr lang="en-US" i="1" dirty="0" smtClean="0"/>
              <a:t>Add Information </a:t>
            </a:r>
            <a:r>
              <a:rPr lang="en-US" dirty="0" smtClean="0"/>
              <a:t>tab allows you to add more details on the set and add tags and standards.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6285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86690" y="0"/>
            <a:ext cx="10515600" cy="1325563"/>
          </a:xfrm>
        </p:spPr>
        <p:txBody>
          <a:bodyPr/>
          <a:lstStyle/>
          <a:p>
            <a:r>
              <a:rPr lang="en-US" dirty="0" smtClean="0"/>
              <a:t>Set Builder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26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784686" y="3969740"/>
            <a:ext cx="6622627" cy="14773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The </a:t>
            </a:r>
            <a:r>
              <a:rPr lang="en-US" i="1" dirty="0" smtClean="0"/>
              <a:t>Add Resources</a:t>
            </a:r>
            <a:r>
              <a:rPr lang="en-US" dirty="0"/>
              <a:t> </a:t>
            </a:r>
            <a:r>
              <a:rPr lang="en-US" dirty="0" smtClean="0"/>
              <a:t>tab, you can add resources to your set. Resources can come from the web, a Google Drive or resources currently found in IOER. Added resources will appear under </a:t>
            </a:r>
            <a:r>
              <a:rPr lang="en-US" i="1" dirty="0" smtClean="0"/>
              <a:t>Current Resources. </a:t>
            </a:r>
          </a:p>
          <a:p>
            <a:endParaRPr lang="en-US" i="1" dirty="0"/>
          </a:p>
          <a:p>
            <a:r>
              <a:rPr lang="en-US" dirty="0" smtClean="0"/>
              <a:t>Click on the </a:t>
            </a:r>
            <a:r>
              <a:rPr lang="en-US" i="1" dirty="0" smtClean="0"/>
              <a:t>Publish Learning Set </a:t>
            </a:r>
            <a:r>
              <a:rPr lang="en-US" dirty="0" smtClean="0"/>
              <a:t>to make your set findable in IOER. </a:t>
            </a:r>
            <a:endParaRPr lang="en-US" dirty="0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8297"/>
            <a:ext cx="12192000" cy="2793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1491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 descr="Screen Clippin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840"/>
          <a:stretch/>
        </p:blipFill>
        <p:spPr>
          <a:xfrm>
            <a:off x="2754318" y="365126"/>
            <a:ext cx="9249336" cy="548703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138" y="605156"/>
            <a:ext cx="2030730" cy="761926"/>
          </a:xfrm>
        </p:spPr>
        <p:txBody>
          <a:bodyPr>
            <a:normAutofit fontScale="90000"/>
          </a:bodyPr>
          <a:lstStyle/>
          <a:p>
            <a:r>
              <a:rPr lang="en-US" dirty="0"/>
              <a:t>List Builder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27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05366" y="3202463"/>
            <a:ext cx="3879004" cy="230832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Building a Learning List follows a similar process. </a:t>
            </a:r>
          </a:p>
          <a:p>
            <a:endParaRPr lang="en-US" dirty="0"/>
          </a:p>
          <a:p>
            <a:r>
              <a:rPr lang="en-US" dirty="0" smtClean="0"/>
              <a:t>Access to resources can be controlled at each level.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Use the List Navigation to add and edit  levels.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3191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" y="1045097"/>
            <a:ext cx="12063654" cy="4212703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926"/>
          </a:xfrm>
        </p:spPr>
        <p:txBody>
          <a:bodyPr/>
          <a:lstStyle/>
          <a:p>
            <a:r>
              <a:rPr lang="en-US" dirty="0"/>
              <a:t>List Builder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28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832436" y="3105060"/>
            <a:ext cx="6149764" cy="64633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The </a:t>
            </a:r>
            <a:r>
              <a:rPr lang="en-US" i="1" dirty="0" smtClean="0"/>
              <a:t>Partners </a:t>
            </a:r>
            <a:r>
              <a:rPr lang="en-US" dirty="0" smtClean="0"/>
              <a:t>tab allows you to add collaborators so multiple people can work on a list at one time. </a:t>
            </a:r>
            <a:endParaRPr lang="en-US" dirty="0"/>
          </a:p>
        </p:txBody>
      </p:sp>
      <p:sp>
        <p:nvSpPr>
          <p:cNvPr id="9" name="Right Arrow 8"/>
          <p:cNvSpPr/>
          <p:nvPr/>
        </p:nvSpPr>
        <p:spPr>
          <a:xfrm rot="16200000">
            <a:off x="4012527" y="2083329"/>
            <a:ext cx="1200150" cy="38862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133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3445"/>
            <a:ext cx="12192000" cy="35821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926"/>
          </a:xfrm>
        </p:spPr>
        <p:txBody>
          <a:bodyPr/>
          <a:lstStyle/>
          <a:p>
            <a:r>
              <a:rPr lang="en-US" dirty="0"/>
              <a:t>List Builder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29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31173" y="3432530"/>
            <a:ext cx="6622627" cy="175432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The </a:t>
            </a:r>
            <a:r>
              <a:rPr lang="en-US" i="1" dirty="0" smtClean="0"/>
              <a:t>Add Resources</a:t>
            </a:r>
            <a:r>
              <a:rPr lang="en-US" dirty="0"/>
              <a:t> </a:t>
            </a:r>
            <a:r>
              <a:rPr lang="en-US" dirty="0" smtClean="0"/>
              <a:t>tab, you can add resources to your List. It is important to note which level you have selected when adding resources. Added resources will appear under </a:t>
            </a:r>
            <a:r>
              <a:rPr lang="en-US" i="1" dirty="0" smtClean="0"/>
              <a:t>Current Resources. </a:t>
            </a:r>
            <a:r>
              <a:rPr lang="en-US" dirty="0" smtClean="0"/>
              <a:t>This can be done at every List Level.  </a:t>
            </a:r>
          </a:p>
          <a:p>
            <a:endParaRPr lang="en-US" i="1" dirty="0"/>
          </a:p>
          <a:p>
            <a:r>
              <a:rPr lang="en-US" dirty="0" smtClean="0"/>
              <a:t>Click on the </a:t>
            </a:r>
            <a:r>
              <a:rPr lang="en-US" i="1" dirty="0" smtClean="0"/>
              <a:t>Publish Learning List </a:t>
            </a:r>
            <a:r>
              <a:rPr lang="en-US" dirty="0" smtClean="0"/>
              <a:t>to make your List findable in IOER.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409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IOER to Support Curriculum Development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00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"/>
          <a:stretch/>
        </p:blipFill>
        <p:spPr>
          <a:xfrm>
            <a:off x="264908" y="613063"/>
            <a:ext cx="9231988" cy="29511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691" y="-100035"/>
            <a:ext cx="10515600" cy="947747"/>
          </a:xfrm>
        </p:spPr>
        <p:txBody>
          <a:bodyPr/>
          <a:lstStyle/>
          <a:p>
            <a:r>
              <a:rPr lang="en-US" dirty="0"/>
              <a:t>Resources I Created</a:t>
            </a:r>
          </a:p>
        </p:txBody>
      </p:sp>
      <p:pic>
        <p:nvPicPr>
          <p:cNvPr id="6" name="Content Placeholder 5" descr="Screen Clippi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777009"/>
            <a:ext cx="10515600" cy="1997634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30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024323" y="3777009"/>
            <a:ext cx="2143353" cy="5746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10800000">
            <a:off x="1300596" y="3235999"/>
            <a:ext cx="1200150" cy="38862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6986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31</a:t>
            </a:fld>
            <a:endParaRPr lang="en-US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384"/>
            <a:ext cx="12192000" cy="5646049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6759293" y="1629170"/>
            <a:ext cx="2143353" cy="83433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9704519" y="1329353"/>
            <a:ext cx="1200150" cy="38862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1173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Small Group Activity – Create a Learning Set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90327"/>
            <a:ext cx="10695878" cy="4486275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Locate three related </a:t>
            </a:r>
            <a:r>
              <a:rPr lang="en-US" dirty="0" smtClean="0"/>
              <a:t>resources</a:t>
            </a:r>
            <a:r>
              <a:rPr lang="en-US" dirty="0"/>
              <a:t>. </a:t>
            </a:r>
            <a:r>
              <a:rPr lang="en-US" dirty="0" smtClean="0"/>
              <a:t>They can be online resources or ones found in IOER. </a:t>
            </a:r>
            <a:endParaRPr lang="en-US" dirty="0"/>
          </a:p>
          <a:p>
            <a:pPr lvl="0"/>
            <a:r>
              <a:rPr lang="en-US" dirty="0"/>
              <a:t>As a group, </a:t>
            </a:r>
            <a:r>
              <a:rPr lang="en-US" dirty="0" smtClean="0"/>
              <a:t>use the </a:t>
            </a:r>
            <a:r>
              <a:rPr lang="en-US" dirty="0" smtClean="0"/>
              <a:t>three </a:t>
            </a:r>
            <a:r>
              <a:rPr lang="en-US" dirty="0"/>
              <a:t>resources </a:t>
            </a:r>
            <a:r>
              <a:rPr lang="en-US" dirty="0" smtClean="0"/>
              <a:t>to create </a:t>
            </a:r>
            <a:r>
              <a:rPr lang="en-US" dirty="0"/>
              <a:t>a set. </a:t>
            </a:r>
          </a:p>
          <a:p>
            <a:pPr lvl="0"/>
            <a:endParaRPr lang="en-US" b="1" dirty="0"/>
          </a:p>
          <a:p>
            <a:pPr lvl="0"/>
            <a:endParaRPr lang="en-US" b="1" dirty="0"/>
          </a:p>
          <a:p>
            <a:pPr marL="0" lvl="0" indent="0">
              <a:buNone/>
            </a:pPr>
            <a:r>
              <a:rPr lang="en-US" b="1" dirty="0"/>
              <a:t>NOTE: Do not publish the set.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4955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Small Group Activity – Create a Learning List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90327"/>
            <a:ext cx="10695878" cy="4486275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As a group, </a:t>
            </a:r>
            <a:r>
              <a:rPr lang="en-US" dirty="0" smtClean="0"/>
              <a:t>use </a:t>
            </a:r>
            <a:r>
              <a:rPr lang="en-US" dirty="0"/>
              <a:t>the same three resources </a:t>
            </a:r>
            <a:r>
              <a:rPr lang="en-US" dirty="0" smtClean="0"/>
              <a:t>to build </a:t>
            </a:r>
            <a:r>
              <a:rPr lang="en-US" dirty="0"/>
              <a:t>a </a:t>
            </a:r>
            <a:r>
              <a:rPr lang="en-US" dirty="0" smtClean="0"/>
              <a:t>three leveled list</a:t>
            </a:r>
            <a:r>
              <a:rPr lang="en-US" dirty="0"/>
              <a:t>. </a:t>
            </a:r>
          </a:p>
          <a:p>
            <a:pPr lvl="0"/>
            <a:endParaRPr lang="en-US" b="1" dirty="0"/>
          </a:p>
          <a:p>
            <a:pPr lvl="0"/>
            <a:endParaRPr lang="en-US" b="1" dirty="0"/>
          </a:p>
          <a:p>
            <a:pPr marL="0" lvl="0" indent="0">
              <a:buNone/>
            </a:pPr>
            <a:r>
              <a:rPr lang="en-US" b="1" dirty="0"/>
              <a:t>NOTE: Do Not publish the list.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379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 a Set or List that is relevant to your classroom.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4268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9210" y="6074094"/>
            <a:ext cx="50667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Sponsored by:</a:t>
            </a:r>
            <a:br>
              <a:rPr lang="en-US" sz="1400" dirty="0"/>
            </a:br>
            <a:r>
              <a:rPr lang="en-US" sz="1400" dirty="0">
                <a:solidFill>
                  <a:schemeClr val="bg1"/>
                </a:solidFill>
              </a:rPr>
              <a:t>Illinois Department of Commerce and Economic Opportunity and Illinois State Board of Education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" y="4197513"/>
            <a:ext cx="1219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i</a:t>
            </a:r>
            <a:r>
              <a:rPr lang="en-US" sz="3600" dirty="0" smtClean="0"/>
              <a:t>oer.ilsharedlearning.org</a:t>
            </a:r>
            <a:endParaRPr lang="en-US" sz="3600" dirty="0"/>
          </a:p>
          <a:p>
            <a:pPr algn="ctr"/>
            <a:r>
              <a:rPr lang="en-US" sz="3600" dirty="0"/>
              <a:t>#IOER</a:t>
            </a:r>
          </a:p>
          <a:p>
            <a:pPr algn="ctr"/>
            <a:endParaRPr lang="en-US" sz="2400" dirty="0"/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>
          <a:xfrm>
            <a:off x="4542209" y="1246968"/>
            <a:ext cx="7501800" cy="2730672"/>
          </a:xfrm>
        </p:spPr>
        <p:txBody>
          <a:bodyPr/>
          <a:lstStyle/>
          <a:p>
            <a:pPr algn="l"/>
            <a:r>
              <a:rPr lang="en-US" b="1" dirty="0"/>
              <a:t>IOER Website and Technical Questions</a:t>
            </a:r>
          </a:p>
          <a:p>
            <a:pPr algn="l"/>
            <a:r>
              <a:rPr lang="en-US" b="1" dirty="0"/>
              <a:t>Email: </a:t>
            </a:r>
            <a:r>
              <a:rPr lang="en-US" u="sng" dirty="0">
                <a:hlinkClick r:id="rId3"/>
              </a:rPr>
              <a:t>info@ilsharedlearning.org</a:t>
            </a:r>
            <a:r>
              <a:rPr lang="en-US" dirty="0"/>
              <a:t> </a:t>
            </a:r>
          </a:p>
          <a:p>
            <a:pPr algn="l"/>
            <a:r>
              <a:rPr lang="en-US" dirty="0" smtClean="0"/>
              <a:t> </a:t>
            </a:r>
            <a:endParaRPr lang="en-US" dirty="0"/>
          </a:p>
          <a:p>
            <a:pPr algn="l"/>
            <a:endParaRPr lang="en-US" b="1" dirty="0"/>
          </a:p>
          <a:p>
            <a:pPr algn="l"/>
            <a:r>
              <a:rPr lang="en-US" b="1" dirty="0"/>
              <a:t>Professional Development and Training Questions</a:t>
            </a:r>
          </a:p>
          <a:p>
            <a:pPr algn="l"/>
            <a:r>
              <a:rPr lang="en-US" b="1" dirty="0"/>
              <a:t>Kristin Brynteson </a:t>
            </a:r>
            <a:r>
              <a:rPr lang="en-US" dirty="0">
                <a:hlinkClick r:id="rId4"/>
              </a:rPr>
              <a:t>kbrynteson@niu.edu</a:t>
            </a:r>
            <a:r>
              <a:rPr lang="en-US" dirty="0"/>
              <a:t> </a:t>
            </a:r>
            <a:r>
              <a:rPr lang="en-US" b="1" dirty="0"/>
              <a:t> </a:t>
            </a:r>
          </a:p>
          <a:p>
            <a:pPr algn="l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49" y="726624"/>
            <a:ext cx="3810868" cy="279463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405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Organizing Resources with </a:t>
            </a:r>
            <a:r>
              <a:rPr lang="en-US" dirty="0"/>
              <a:t>IOER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Shared Personal and Organizational Libraries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04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IOER Library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0190"/>
            <a:ext cx="10515600" cy="43710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Collection of resources </a:t>
            </a:r>
            <a:r>
              <a:rPr lang="en-US" dirty="0"/>
              <a:t>managed by an organization or individual registered IOER user. </a:t>
            </a: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5</a:t>
            </a:fld>
            <a:endParaRPr lang="en-US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8" b="20504"/>
          <a:stretch/>
        </p:blipFill>
        <p:spPr>
          <a:xfrm>
            <a:off x="1323975" y="2423173"/>
            <a:ext cx="9544050" cy="332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609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Libraries 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38200" y="144843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Personal </a:t>
            </a:r>
          </a:p>
          <a:p>
            <a:pPr lvl="1"/>
            <a:r>
              <a:rPr lang="en-US" dirty="0" smtClean="0"/>
              <a:t>Owned and managed by one individual IOER user</a:t>
            </a:r>
          </a:p>
          <a:p>
            <a:pPr lvl="1"/>
            <a:r>
              <a:rPr lang="en-US" dirty="0" smtClean="0"/>
              <a:t>Can be private or public </a:t>
            </a:r>
          </a:p>
          <a:p>
            <a:pPr lvl="1"/>
            <a:r>
              <a:rPr lang="en-US" dirty="0" smtClean="0"/>
              <a:t>Access controlled by individual user</a:t>
            </a:r>
          </a:p>
          <a:p>
            <a:r>
              <a:rPr lang="en-US" dirty="0" smtClean="0"/>
              <a:t>Organizational</a:t>
            </a:r>
          </a:p>
          <a:p>
            <a:pPr lvl="1"/>
            <a:r>
              <a:rPr lang="en-US" dirty="0" smtClean="0"/>
              <a:t>Owned and managed by an IOER organization</a:t>
            </a:r>
          </a:p>
          <a:p>
            <a:pPr lvl="1"/>
            <a:r>
              <a:rPr lang="en-US" dirty="0" smtClean="0"/>
              <a:t>Can be public or private </a:t>
            </a:r>
          </a:p>
          <a:p>
            <a:pPr lvl="1"/>
            <a:r>
              <a:rPr lang="en-US" dirty="0" smtClean="0"/>
              <a:t>Access controlled by IOER organization </a:t>
            </a:r>
            <a:r>
              <a:rPr lang="en-US" dirty="0" smtClean="0"/>
              <a:t>administrator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IOER users who have administration rights for your organization can create and manage organization level libraries. 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39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Role of Shared Libraries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Library Members can…</a:t>
            </a:r>
          </a:p>
          <a:p>
            <a:r>
              <a:rPr lang="en-US" dirty="0" smtClean="0"/>
              <a:t>View resources</a:t>
            </a:r>
          </a:p>
          <a:p>
            <a:r>
              <a:rPr lang="en-US" dirty="0" smtClean="0"/>
              <a:t>Contribute resources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Library Owner can…</a:t>
            </a:r>
          </a:p>
          <a:p>
            <a:r>
              <a:rPr lang="en-US" dirty="0" smtClean="0"/>
              <a:t>Control access level for both libraries and each collection.</a:t>
            </a:r>
          </a:p>
          <a:p>
            <a:r>
              <a:rPr lang="en-US" dirty="0" smtClean="0"/>
              <a:t>Access can be different for the public versus people in your organization.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84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Why Share a Library?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 a space where team members can curate resources together.</a:t>
            </a:r>
          </a:p>
          <a:p>
            <a:r>
              <a:rPr lang="en-US" dirty="0" smtClean="0"/>
              <a:t>Allow others to view the resources you have curated. </a:t>
            </a:r>
          </a:p>
          <a:p>
            <a:r>
              <a:rPr lang="en-US" dirty="0" smtClean="0"/>
              <a:t>Create a common set of resources to guide curriculum or instruction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87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Small Group Activity – </a:t>
            </a:r>
            <a:r>
              <a:rPr lang="en-US" dirty="0" smtClean="0"/>
              <a:t>Find and Review a Shared Library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62667"/>
            <a:ext cx="10695878" cy="4213935"/>
          </a:xfrm>
        </p:spPr>
        <p:txBody>
          <a:bodyPr>
            <a:noAutofit/>
          </a:bodyPr>
          <a:lstStyle/>
          <a:p>
            <a:pPr lvl="0"/>
            <a:r>
              <a:rPr lang="en-US" sz="3200" dirty="0" smtClean="0"/>
              <a:t>In groups, use the Library Search to locate one existing shared library. </a:t>
            </a:r>
            <a:endParaRPr lang="en-US" sz="3200" dirty="0"/>
          </a:p>
          <a:p>
            <a:pPr lvl="0"/>
            <a:r>
              <a:rPr lang="en-US" sz="3200" dirty="0"/>
              <a:t>You have 5 minutes to </a:t>
            </a:r>
            <a:r>
              <a:rPr lang="en-US" sz="3200" dirty="0" smtClean="0"/>
              <a:t>review the library. </a:t>
            </a:r>
            <a:endParaRPr lang="en-US" sz="300" b="1" dirty="0" smtClean="0"/>
          </a:p>
          <a:p>
            <a:pPr marL="0" lvl="0" indent="0">
              <a:buNone/>
            </a:pPr>
            <a:r>
              <a:rPr lang="en-US" sz="3200" b="1" dirty="0" smtClean="0"/>
              <a:t>Discussion:</a:t>
            </a:r>
          </a:p>
          <a:p>
            <a:pPr lvl="1"/>
            <a:r>
              <a:rPr lang="en-US" sz="2800" dirty="0"/>
              <a:t>Who owns this library?</a:t>
            </a:r>
          </a:p>
          <a:p>
            <a:pPr lvl="1"/>
            <a:r>
              <a:rPr lang="en-US" sz="2800" dirty="0"/>
              <a:t>What is its purpose?</a:t>
            </a:r>
          </a:p>
          <a:p>
            <a:pPr lvl="1"/>
            <a:r>
              <a:rPr lang="en-US" sz="2800" dirty="0"/>
              <a:t>How is it organized?</a:t>
            </a:r>
          </a:p>
          <a:p>
            <a:pPr lvl="1"/>
            <a:r>
              <a:rPr lang="en-US" sz="2800" dirty="0"/>
              <a:t>Who can add resources to this library?</a:t>
            </a:r>
            <a:endParaRPr lang="en-US" sz="66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6/2/2019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10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binar 1" id="{42C06290-DB25-476E-AA2E-A3C430F57290}" vid="{94CA6895-2E40-4620-AFF5-231B355FCF6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3296</TotalTime>
  <Words>1178</Words>
  <Application>Microsoft Office PowerPoint</Application>
  <PresentationFormat>Widescreen</PresentationFormat>
  <Paragraphs>216</Paragraphs>
  <Slides>35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Arial</vt:lpstr>
      <vt:lpstr>Calibri</vt:lpstr>
      <vt:lpstr>Calibri Light</vt:lpstr>
      <vt:lpstr>Office Theme</vt:lpstr>
      <vt:lpstr>Curation for Curriculum Development </vt:lpstr>
      <vt:lpstr>Objectives</vt:lpstr>
      <vt:lpstr>Using IOER to Support Curriculum Development </vt:lpstr>
      <vt:lpstr>Organizing Resources with IOER</vt:lpstr>
      <vt:lpstr>IOER Library </vt:lpstr>
      <vt:lpstr>Types of Libraries </vt:lpstr>
      <vt:lpstr>The Role of Shared Libraries</vt:lpstr>
      <vt:lpstr>Why Share a Library?</vt:lpstr>
      <vt:lpstr>Small Group Activity – Find and Review a Shared Library</vt:lpstr>
      <vt:lpstr>Share Your Library</vt:lpstr>
      <vt:lpstr>Organizing Resources with IOER</vt:lpstr>
      <vt:lpstr>PowerPoint Presentation</vt:lpstr>
      <vt:lpstr>Usage Hints</vt:lpstr>
      <vt:lpstr>Navigating a Set </vt:lpstr>
      <vt:lpstr>PowerPoint Presentation</vt:lpstr>
      <vt:lpstr>Learning List </vt:lpstr>
      <vt:lpstr>Learning List Definitions</vt:lpstr>
      <vt:lpstr>Navigating a List</vt:lpstr>
      <vt:lpstr>PowerPoint Presentation</vt:lpstr>
      <vt:lpstr>Small Group Activity – Find and Review a Learning Set or List </vt:lpstr>
      <vt:lpstr>Creating Learning Sets and Lists</vt:lpstr>
      <vt:lpstr>Contribute Resources</vt:lpstr>
      <vt:lpstr>PowerPoint Presentation</vt:lpstr>
      <vt:lpstr>Set Builder</vt:lpstr>
      <vt:lpstr>Set Builder</vt:lpstr>
      <vt:lpstr>Set Builder</vt:lpstr>
      <vt:lpstr>List Builder</vt:lpstr>
      <vt:lpstr>List Builder</vt:lpstr>
      <vt:lpstr>List Builder</vt:lpstr>
      <vt:lpstr>Resources I Created</vt:lpstr>
      <vt:lpstr>PowerPoint Presentation</vt:lpstr>
      <vt:lpstr>Small Group Activity – Create a Learning Set</vt:lpstr>
      <vt:lpstr>Small Group Activity – Create a Learning List</vt:lpstr>
      <vt:lpstr>Develop a Set or List that is relevant to your classroom.</vt:lpstr>
      <vt:lpstr>PowerPoint Presentation</vt:lpstr>
    </vt:vector>
  </TitlesOfParts>
  <Company>Northern Illinois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Kristin Brynteson</dc:creator>
  <cp:lastModifiedBy>Kristin Brynteson</cp:lastModifiedBy>
  <cp:revision>75</cp:revision>
  <cp:lastPrinted>2017-04-26T18:08:18Z</cp:lastPrinted>
  <dcterms:created xsi:type="dcterms:W3CDTF">2017-04-13T14:57:01Z</dcterms:created>
  <dcterms:modified xsi:type="dcterms:W3CDTF">2019-07-02T14:22:02Z</dcterms:modified>
</cp:coreProperties>
</file>