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1" r:id="rId4"/>
    <p:sldId id="288" r:id="rId5"/>
    <p:sldId id="326" r:id="rId6"/>
    <p:sldId id="324" r:id="rId7"/>
    <p:sldId id="319" r:id="rId8"/>
    <p:sldId id="315" r:id="rId9"/>
    <p:sldId id="284" r:id="rId10"/>
    <p:sldId id="316" r:id="rId11"/>
    <p:sldId id="323" r:id="rId12"/>
    <p:sldId id="296" r:id="rId13"/>
    <p:sldId id="320" r:id="rId14"/>
    <p:sldId id="308" r:id="rId15"/>
    <p:sldId id="309" r:id="rId16"/>
    <p:sldId id="331" r:id="rId17"/>
    <p:sldId id="318" r:id="rId18"/>
    <p:sldId id="311" r:id="rId19"/>
    <p:sldId id="312" r:id="rId20"/>
    <p:sldId id="313" r:id="rId21"/>
    <p:sldId id="314" r:id="rId22"/>
    <p:sldId id="297" r:id="rId23"/>
    <p:sldId id="298" r:id="rId24"/>
    <p:sldId id="299" r:id="rId25"/>
    <p:sldId id="327" r:id="rId26"/>
    <p:sldId id="328" r:id="rId27"/>
    <p:sldId id="300" r:id="rId28"/>
    <p:sldId id="329" r:id="rId29"/>
    <p:sldId id="330" r:id="rId30"/>
    <p:sldId id="301" r:id="rId31"/>
    <p:sldId id="302" r:id="rId32"/>
    <p:sldId id="303" r:id="rId33"/>
    <p:sldId id="304" r:id="rId34"/>
    <p:sldId id="322" r:id="rId35"/>
    <p:sldId id="306" r:id="rId3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D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8795" autoAdjust="0"/>
  </p:normalViewPr>
  <p:slideViewPr>
    <p:cSldViewPr snapToGrid="0">
      <p:cViewPr varScale="1">
        <p:scale>
          <a:sx n="84" d="100"/>
          <a:sy n="84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B831-DAD1-49CA-BE7F-0EC08B5C7CC5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7BC98-45D6-48DF-B8E5-81748A1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B6-B05A-4E6A-AE6D-B010552FCE9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1D97-2BC7-4341-B157-52B5627C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IOER can help schools manage the external</a:t>
            </a:r>
            <a:r>
              <a:rPr lang="en-US" baseline="0" dirty="0" smtClean="0"/>
              <a:t> and internal curricular resources. </a:t>
            </a:r>
            <a:r>
              <a:rPr lang="en-US" baseline="0" dirty="0" smtClean="0"/>
              <a:t>IOER can be used to organize and share groups of resources related to topic areas or classroom curriculum.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EDF3-3B3C-4FBE-8867-B574D9DCFD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and organizational library access is controlled on the Setting tab. Access can be controlled at both</a:t>
            </a:r>
            <a:r>
              <a:rPr lang="en-US" baseline="0" dirty="0" smtClean="0"/>
              <a:t> the library and the collection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the link to open the Set/List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the resources connected to this topic are found in this one link. </a:t>
            </a:r>
            <a:r>
              <a:rPr lang="en-US" baseline="0" dirty="0" smtClean="0"/>
              <a:t>This is an example of a 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List,</a:t>
            </a:r>
            <a:r>
              <a:rPr lang="en-US" baseline="0" dirty="0" smtClean="0"/>
              <a:t> the resources are organized in outline form. Use the menu on the right to explore the levels.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list has</a:t>
            </a:r>
            <a:r>
              <a:rPr lang="en-US" baseline="0" dirty="0" smtClean="0"/>
              <a:t> a more complicated structure. The window on the right is how you navigate through the different levels of the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r>
              <a:rPr lang="en-US" baseline="0" dirty="0" smtClean="0"/>
              <a:t> registered user can create a list or set. When working with a list, it is best to have the layout and structure of the list established before creating the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6344"/>
            <a:ext cx="12192000" cy="359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6657"/>
            <a:ext cx="9144000" cy="20848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2"/>
            <a:ext cx="9144000" cy="6682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94" y="6356349"/>
            <a:ext cx="2743200" cy="365125"/>
          </a:xfrm>
        </p:spPr>
        <p:txBody>
          <a:bodyPr/>
          <a:lstStyle/>
          <a:p>
            <a:r>
              <a:rPr lang="en-US" smtClean="0"/>
              <a:t>6/2/2019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" y="5057903"/>
            <a:ext cx="2830988" cy="1105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4649985"/>
            <a:ext cx="1893089" cy="15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6344"/>
            <a:ext cx="12192000" cy="359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6657"/>
            <a:ext cx="9144000" cy="20848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2"/>
            <a:ext cx="9144000" cy="6682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94" y="635634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6/2/2019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1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30824"/>
            <a:ext cx="12192000" cy="406477"/>
          </a:xfrm>
          <a:prstGeom prst="rect">
            <a:avLst/>
          </a:prstGeom>
          <a:solidFill>
            <a:srgbClr val="1D6FA9"/>
          </a:solidFill>
          <a:ln>
            <a:solidFill>
              <a:srgbClr val="1D6FA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6/2/2019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86DA56-CFF8-42CF-A106-5A219AF05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mirrors.creativecommons.org/presskit/buttons/88x31/png/by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335" y="6356350"/>
            <a:ext cx="1045398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5875292"/>
            <a:ext cx="1153885" cy="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sharedlearning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mailto:kbrynteson@ni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Curation for Curriculum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to IOER: Module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1671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Ioer.ilsharedlearning.org</a:t>
            </a:r>
          </a:p>
          <a:p>
            <a:pPr algn="ctr"/>
            <a:r>
              <a:rPr lang="en-US" sz="2400" dirty="0"/>
              <a:t>#IOER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173" y="4712500"/>
            <a:ext cx="1625699" cy="16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 Your Library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7027"/>
            <a:ext cx="10515600" cy="25118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23595" y="4900788"/>
            <a:ext cx="3594525" cy="868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475121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Library Access is controlled on the </a:t>
            </a:r>
            <a:r>
              <a:rPr lang="en-US" sz="2800" i="1" dirty="0" smtClean="0"/>
              <a:t>Settings</a:t>
            </a:r>
            <a:r>
              <a:rPr lang="en-US" sz="2800" dirty="0" smtClean="0"/>
              <a:t> tab. 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drop-down menus to change access for general public and organization members.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a collection to control access at the collection level.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Resources with </a:t>
            </a:r>
            <a:r>
              <a:rPr lang="en-US" dirty="0"/>
              <a:t>IOER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Sets and Lists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3288" y="335666"/>
            <a:ext cx="8520159" cy="570240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Learning Set </a:t>
            </a:r>
            <a:endParaRPr lang="en-US" sz="3600" dirty="0"/>
          </a:p>
          <a:p>
            <a:pPr marL="0" indent="0">
              <a:buNone/>
            </a:pPr>
            <a:r>
              <a:rPr lang="en-US" sz="3200" dirty="0"/>
              <a:t>An ordered sequence of resources bound together by a common learning purpose or theme.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Learning List </a:t>
            </a:r>
            <a:endParaRPr lang="en-US" sz="3600" dirty="0"/>
          </a:p>
          <a:p>
            <a:pPr marL="0" indent="0">
              <a:buNone/>
            </a:pPr>
            <a:r>
              <a:rPr lang="en-US" sz="3200" dirty="0"/>
              <a:t>A structured hierarchy of Learning Sets.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44" y="1595978"/>
            <a:ext cx="3315050" cy="131144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90" y="3642721"/>
            <a:ext cx="2529068" cy="2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Usage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Use a Learning Set to</a:t>
            </a:r>
          </a:p>
          <a:p>
            <a:pPr marL="0" indent="0">
              <a:buNone/>
            </a:pPr>
            <a:r>
              <a:rPr lang="en-US" dirty="0" smtClean="0"/>
              <a:t>Group resources around a lesson or topic.</a:t>
            </a:r>
          </a:p>
          <a:p>
            <a:pPr marL="0" indent="0">
              <a:buNone/>
            </a:pPr>
            <a:r>
              <a:rPr lang="en-US" dirty="0" smtClean="0"/>
              <a:t>Collect resources to use for enrichment or remediation.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Use a Learning List to</a:t>
            </a:r>
          </a:p>
          <a:p>
            <a:pPr marL="0" indent="0">
              <a:buNone/>
            </a:pPr>
            <a:r>
              <a:rPr lang="en-US" dirty="0" smtClean="0"/>
              <a:t>Scaffold resources and Learning Sets to develop a unit.</a:t>
            </a:r>
          </a:p>
          <a:p>
            <a:pPr marL="0" indent="0">
              <a:buNone/>
            </a:pPr>
            <a:r>
              <a:rPr lang="en-US" dirty="0" smtClean="0"/>
              <a:t>Organize materials to create digital textbooks.</a:t>
            </a:r>
          </a:p>
          <a:p>
            <a:pPr marL="0" indent="0">
              <a:buNone/>
            </a:pPr>
            <a:r>
              <a:rPr lang="en-US" dirty="0" smtClean="0"/>
              <a:t>Create a leveled set of resources for a full curriculum.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 Set 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13" y="1554692"/>
            <a:ext cx="9105906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37595" y="1646238"/>
            <a:ext cx="5665471" cy="665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3" y="149437"/>
            <a:ext cx="11108267" cy="57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90" y="159385"/>
            <a:ext cx="10515600" cy="1325563"/>
          </a:xfrm>
        </p:spPr>
        <p:txBody>
          <a:bodyPr/>
          <a:lstStyle/>
          <a:p>
            <a:r>
              <a:rPr lang="en-US" dirty="0" smtClean="0"/>
              <a:t>Learning List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69"/>
            <a:ext cx="12192000" cy="47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List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Learning Lists are divided into levels of information, much like an outline. </a:t>
            </a:r>
          </a:p>
          <a:p>
            <a:r>
              <a:rPr lang="en-US" sz="3200" dirty="0" smtClean="0"/>
              <a:t>Parent – A parent level is a top level. </a:t>
            </a:r>
          </a:p>
          <a:p>
            <a:r>
              <a:rPr lang="en-US" sz="3200" dirty="0" smtClean="0"/>
              <a:t>Child – A child level is a sub-level of a parent level.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20" y="193905"/>
            <a:ext cx="9819880" cy="5707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-261178"/>
            <a:ext cx="2590800" cy="41730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Navigating a List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017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7" y="321576"/>
            <a:ext cx="10559165" cy="5561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7133" y="4405476"/>
            <a:ext cx="4885267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level of the Learning List – Files and other resources are connected to each layer. Use the menu to navigate through the levels</a:t>
            </a:r>
            <a:r>
              <a:rPr lang="en-US" dirty="0" smtClean="0"/>
              <a:t>. Use the </a:t>
            </a:r>
            <a:r>
              <a:rPr lang="en-US" i="1" dirty="0" smtClean="0"/>
              <a:t>Download </a:t>
            </a:r>
            <a:r>
              <a:rPr lang="en-US" dirty="0" smtClean="0"/>
              <a:t>button to download all the resources associated with this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this module, learners will be able to:</a:t>
            </a:r>
          </a:p>
          <a:p>
            <a:r>
              <a:rPr lang="en-US" dirty="0" smtClean="0"/>
              <a:t>Create </a:t>
            </a:r>
            <a:r>
              <a:rPr lang="en-US" dirty="0"/>
              <a:t>a shared library  </a:t>
            </a:r>
          </a:p>
          <a:p>
            <a:r>
              <a:rPr lang="en-US" dirty="0" smtClean="0"/>
              <a:t>Create </a:t>
            </a:r>
            <a:r>
              <a:rPr lang="en-US" dirty="0"/>
              <a:t>indexed sets of OER around classroom topics and/or purpose – specific to a lesson plan </a:t>
            </a:r>
          </a:p>
          <a:p>
            <a:r>
              <a:rPr lang="en-US" dirty="0" smtClean="0"/>
              <a:t>Create </a:t>
            </a:r>
            <a:r>
              <a:rPr lang="en-US" dirty="0"/>
              <a:t>indexed list of OER around classroom topics and/or purpose – specific to a unit of instruction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</a:t>
            </a:r>
            <a:r>
              <a:rPr lang="en-US" dirty="0" smtClean="0"/>
              <a:t>Find and Review a Learning Set or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667"/>
            <a:ext cx="10695878" cy="42139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small groups, </a:t>
            </a:r>
            <a:r>
              <a:rPr lang="en-US" dirty="0" smtClean="0"/>
              <a:t>search </a:t>
            </a:r>
            <a:r>
              <a:rPr lang="en-US" dirty="0"/>
              <a:t>for and evaluate one group of resources. </a:t>
            </a:r>
          </a:p>
          <a:p>
            <a:pPr marL="0" indent="0">
              <a:buNone/>
            </a:pPr>
            <a:r>
              <a:rPr lang="en-US" b="1" dirty="0" smtClean="0"/>
              <a:t>Discussion</a:t>
            </a:r>
            <a:endParaRPr lang="en-US" dirty="0"/>
          </a:p>
          <a:p>
            <a:pPr lvl="1"/>
            <a:r>
              <a:rPr lang="en-US" dirty="0"/>
              <a:t>Did you review a Learning list or Learning Set? How do you know?</a:t>
            </a:r>
          </a:p>
          <a:p>
            <a:pPr lvl="1"/>
            <a:r>
              <a:rPr lang="en-US" dirty="0"/>
              <a:t>Who created the set or list?</a:t>
            </a:r>
          </a:p>
          <a:p>
            <a:pPr lvl="1"/>
            <a:r>
              <a:rPr lang="en-US" dirty="0"/>
              <a:t>What is the purpose of the set or list?</a:t>
            </a:r>
          </a:p>
          <a:p>
            <a:pPr lvl="1"/>
            <a:r>
              <a:rPr lang="en-US" dirty="0"/>
              <a:t>Can you see all the resources included in the set or list? Why or why not?</a:t>
            </a:r>
          </a:p>
          <a:p>
            <a:pPr lvl="1"/>
            <a:r>
              <a:rPr lang="en-US" dirty="0"/>
              <a:t>What are strengths and weaknesses of this group of resources? </a:t>
            </a:r>
          </a:p>
          <a:p>
            <a:pPr lvl="1"/>
            <a:r>
              <a:rPr lang="en-US" dirty="0"/>
              <a:t>How would you use this group of resources?</a:t>
            </a:r>
            <a:endParaRPr lang="en-US" sz="5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Learning Sets and Lists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Contribute Resources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8" t="6189" r="46840" b="48395"/>
          <a:stretch/>
        </p:blipFill>
        <p:spPr>
          <a:xfrm>
            <a:off x="190005" y="1485900"/>
            <a:ext cx="11510505" cy="43863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54930" y="1405573"/>
            <a:ext cx="2686050" cy="14058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16"/>
            <a:ext cx="12192000" cy="51317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95850" y="3523913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95850" y="5007402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651" y="0"/>
            <a:ext cx="10515600" cy="1325563"/>
          </a:xfrm>
        </p:spPr>
        <p:txBody>
          <a:bodyPr/>
          <a:lstStyle/>
          <a:p>
            <a:r>
              <a:rPr lang="en-US" dirty="0"/>
              <a:t>Set Builder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" y="1069484"/>
            <a:ext cx="11766781" cy="466837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3651" y="4504214"/>
            <a:ext cx="4885267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Give the set a title and meaningful description. Click </a:t>
            </a:r>
            <a:r>
              <a:rPr lang="en-US" i="1" dirty="0" smtClean="0"/>
              <a:t>Create! </a:t>
            </a:r>
            <a:r>
              <a:rPr lang="en-US" dirty="0" smtClean="0"/>
              <a:t>To build your set.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0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690" y="0"/>
            <a:ext cx="10515600" cy="1325563"/>
          </a:xfrm>
        </p:spPr>
        <p:txBody>
          <a:bodyPr/>
          <a:lstStyle/>
          <a:p>
            <a:r>
              <a:rPr lang="en-US" dirty="0" smtClean="0"/>
              <a:t>Set Builder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756"/>
            <a:ext cx="12192000" cy="4902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8533" y="3578384"/>
            <a:ext cx="4885267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Add Information </a:t>
            </a:r>
            <a:r>
              <a:rPr lang="en-US" dirty="0" smtClean="0"/>
              <a:t>tab allows you to add more details on the set and add tags and standards.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2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690" y="0"/>
            <a:ext cx="10515600" cy="1325563"/>
          </a:xfrm>
        </p:spPr>
        <p:txBody>
          <a:bodyPr/>
          <a:lstStyle/>
          <a:p>
            <a:r>
              <a:rPr lang="en-US" dirty="0" smtClean="0"/>
              <a:t>Set Builder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686" y="3969740"/>
            <a:ext cx="6622627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Add Resources</a:t>
            </a:r>
            <a:r>
              <a:rPr lang="en-US" dirty="0"/>
              <a:t> </a:t>
            </a:r>
            <a:r>
              <a:rPr lang="en-US" dirty="0" smtClean="0"/>
              <a:t>tab, you can add resources to your set. Resources can come from the web, a Google Drive or resources currently found in IOER. Added resources will appear under </a:t>
            </a:r>
            <a:r>
              <a:rPr lang="en-US" i="1" dirty="0" smtClean="0"/>
              <a:t>Current Resources. </a:t>
            </a:r>
          </a:p>
          <a:p>
            <a:endParaRPr lang="en-US" i="1" dirty="0"/>
          </a:p>
          <a:p>
            <a:r>
              <a:rPr lang="en-US" dirty="0" smtClean="0"/>
              <a:t>Click on the </a:t>
            </a:r>
            <a:r>
              <a:rPr lang="en-US" i="1" dirty="0" smtClean="0"/>
              <a:t>Publish Learning Set </a:t>
            </a:r>
            <a:r>
              <a:rPr lang="en-US" dirty="0" smtClean="0"/>
              <a:t>to make your set findable in IOER.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297"/>
            <a:ext cx="12192000" cy="27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4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0"/>
          <a:stretch/>
        </p:blipFill>
        <p:spPr>
          <a:xfrm>
            <a:off x="2754318" y="365126"/>
            <a:ext cx="9249336" cy="54870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38" y="605156"/>
            <a:ext cx="2030730" cy="761926"/>
          </a:xfrm>
        </p:spPr>
        <p:txBody>
          <a:bodyPr>
            <a:normAutofit fontScale="90000"/>
          </a:bodyPr>
          <a:lstStyle/>
          <a:p>
            <a:r>
              <a:rPr lang="en-US" dirty="0"/>
              <a:t>List Builder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366" y="3202463"/>
            <a:ext cx="3879004" cy="23083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Building a Learning List follows a similar process. </a:t>
            </a:r>
          </a:p>
          <a:p>
            <a:endParaRPr lang="en-US" dirty="0"/>
          </a:p>
          <a:p>
            <a:r>
              <a:rPr lang="en-US" dirty="0" smtClean="0"/>
              <a:t>Access to resources can be controlled at each level.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the List Navigation to add and edit  levels.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19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1045097"/>
            <a:ext cx="12063654" cy="42127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926"/>
          </a:xfrm>
        </p:spPr>
        <p:txBody>
          <a:bodyPr/>
          <a:lstStyle/>
          <a:p>
            <a:r>
              <a:rPr lang="en-US" dirty="0"/>
              <a:t>List Builder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2436" y="3105060"/>
            <a:ext cx="614976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Partners </a:t>
            </a:r>
            <a:r>
              <a:rPr lang="en-US" dirty="0" smtClean="0"/>
              <a:t>tab allows you to add collaborators so multiple people can work on a list at one time.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4012527" y="2083329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445"/>
            <a:ext cx="12192000" cy="3582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926"/>
          </a:xfrm>
        </p:spPr>
        <p:txBody>
          <a:bodyPr/>
          <a:lstStyle/>
          <a:p>
            <a:r>
              <a:rPr lang="en-US" dirty="0"/>
              <a:t>List Builder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1173" y="3432530"/>
            <a:ext cx="6622627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Add Resources</a:t>
            </a:r>
            <a:r>
              <a:rPr lang="en-US" dirty="0"/>
              <a:t> </a:t>
            </a:r>
            <a:r>
              <a:rPr lang="en-US" dirty="0" smtClean="0"/>
              <a:t>tab, you can add resources to your List. It is important to note which level you have selected when adding resources. Added resources will appear under </a:t>
            </a:r>
            <a:r>
              <a:rPr lang="en-US" i="1" dirty="0" smtClean="0"/>
              <a:t>Current Resources. </a:t>
            </a:r>
            <a:r>
              <a:rPr lang="en-US" dirty="0" smtClean="0"/>
              <a:t>This can be done at every List Level.  </a:t>
            </a:r>
          </a:p>
          <a:p>
            <a:endParaRPr lang="en-US" i="1" dirty="0"/>
          </a:p>
          <a:p>
            <a:r>
              <a:rPr lang="en-US" dirty="0" smtClean="0"/>
              <a:t>Click on the </a:t>
            </a:r>
            <a:r>
              <a:rPr lang="en-US" i="1" dirty="0" smtClean="0"/>
              <a:t>Publish Learning List </a:t>
            </a:r>
            <a:r>
              <a:rPr lang="en-US" dirty="0" smtClean="0"/>
              <a:t>to make your List findable in IOER.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0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IOER to Support Curriculum Development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>
          <a:xfrm>
            <a:off x="264908" y="613063"/>
            <a:ext cx="9231988" cy="2951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-100035"/>
            <a:ext cx="10515600" cy="947747"/>
          </a:xfrm>
        </p:spPr>
        <p:txBody>
          <a:bodyPr/>
          <a:lstStyle/>
          <a:p>
            <a:r>
              <a:rPr lang="en-US" dirty="0"/>
              <a:t>Resources I Created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7009"/>
            <a:ext cx="10515600" cy="19976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4323" y="3777009"/>
            <a:ext cx="2143353" cy="57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300596" y="3235999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8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84"/>
            <a:ext cx="12192000" cy="56460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59293" y="1629170"/>
            <a:ext cx="2143353" cy="83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704519" y="1329353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7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Create a Learning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Locate three related </a:t>
            </a:r>
            <a:r>
              <a:rPr lang="en-US" dirty="0" smtClean="0"/>
              <a:t>resources</a:t>
            </a:r>
            <a:r>
              <a:rPr lang="en-US" dirty="0"/>
              <a:t>. </a:t>
            </a:r>
            <a:r>
              <a:rPr lang="en-US" dirty="0" smtClean="0"/>
              <a:t>They can be online resources or ones found in IOER. </a:t>
            </a:r>
            <a:endParaRPr lang="en-US" dirty="0"/>
          </a:p>
          <a:p>
            <a:pPr lvl="0"/>
            <a:r>
              <a:rPr lang="en-US" dirty="0"/>
              <a:t>As a group, </a:t>
            </a:r>
            <a:r>
              <a:rPr lang="en-US" dirty="0" smtClean="0"/>
              <a:t>use the </a:t>
            </a:r>
            <a:r>
              <a:rPr lang="en-US" dirty="0" smtClean="0"/>
              <a:t>three </a:t>
            </a:r>
            <a:r>
              <a:rPr lang="en-US" dirty="0"/>
              <a:t>resources </a:t>
            </a:r>
            <a:r>
              <a:rPr lang="en-US" dirty="0" smtClean="0"/>
              <a:t>to create </a:t>
            </a:r>
            <a:r>
              <a:rPr lang="en-US" dirty="0"/>
              <a:t>a set. 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/>
              <a:t>NOTE: Do not publish the set.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Create a Learning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As a group, </a:t>
            </a:r>
            <a:r>
              <a:rPr lang="en-US" dirty="0" smtClean="0"/>
              <a:t>use </a:t>
            </a:r>
            <a:r>
              <a:rPr lang="en-US" dirty="0"/>
              <a:t>the same three resources </a:t>
            </a:r>
            <a:r>
              <a:rPr lang="en-US" dirty="0" smtClean="0"/>
              <a:t>to build </a:t>
            </a:r>
            <a:r>
              <a:rPr lang="en-US" dirty="0"/>
              <a:t>a </a:t>
            </a:r>
            <a:r>
              <a:rPr lang="en-US" dirty="0" smtClean="0"/>
              <a:t>three leveled list</a:t>
            </a:r>
            <a:r>
              <a:rPr lang="en-US" dirty="0"/>
              <a:t>. 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/>
              <a:t>NOTE: Do Not publish the list.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Set or List that is relevant to your classroom.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210" y="6074094"/>
            <a:ext cx="5066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Sponsored by:</a:t>
            </a:r>
            <a:br>
              <a:rPr lang="en-US" sz="1400" dirty="0"/>
            </a:br>
            <a:r>
              <a:rPr lang="en-US" sz="1400" dirty="0">
                <a:solidFill>
                  <a:schemeClr val="bg1"/>
                </a:solidFill>
              </a:rPr>
              <a:t>Illinois Department of Commerce and Economic Opportunity and Illinois State Board of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19751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</a:t>
            </a:r>
            <a:r>
              <a:rPr lang="en-US" sz="3600" dirty="0" smtClean="0"/>
              <a:t>oer.ilsharedlearning.org</a:t>
            </a:r>
            <a:endParaRPr lang="en-US" sz="3600" dirty="0"/>
          </a:p>
          <a:p>
            <a:pPr algn="ctr"/>
            <a:r>
              <a:rPr lang="en-US" sz="3600" dirty="0"/>
              <a:t>#IOER</a:t>
            </a:r>
          </a:p>
          <a:p>
            <a:pPr algn="ctr"/>
            <a:endParaRPr lang="en-US" sz="2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542209" y="1246968"/>
            <a:ext cx="7501800" cy="2730672"/>
          </a:xfrm>
        </p:spPr>
        <p:txBody>
          <a:bodyPr/>
          <a:lstStyle/>
          <a:p>
            <a:pPr algn="l"/>
            <a:r>
              <a:rPr lang="en-US" b="1" dirty="0"/>
              <a:t>IOER Website and Technical Questions</a:t>
            </a:r>
          </a:p>
          <a:p>
            <a:pPr algn="l"/>
            <a:r>
              <a:rPr lang="en-US" b="1" dirty="0"/>
              <a:t>Email: </a:t>
            </a:r>
            <a:r>
              <a:rPr lang="en-US" u="sng" dirty="0">
                <a:hlinkClick r:id="rId3"/>
              </a:rPr>
              <a:t>info@ilsharedlearning.org</a:t>
            </a:r>
            <a:r>
              <a:rPr lang="en-US" dirty="0"/>
              <a:t> 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Professional Development and Training Questions</a:t>
            </a:r>
          </a:p>
          <a:p>
            <a:pPr algn="l"/>
            <a:r>
              <a:rPr lang="en-US" b="1" dirty="0"/>
              <a:t>Kristin Brynteson </a:t>
            </a:r>
            <a:r>
              <a:rPr lang="en-US" dirty="0">
                <a:hlinkClick r:id="rId4"/>
              </a:rPr>
              <a:t>kbrynteson@niu.edu</a:t>
            </a:r>
            <a:r>
              <a:rPr lang="en-US" dirty="0"/>
              <a:t> </a:t>
            </a:r>
            <a:r>
              <a:rPr lang="en-US" b="1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9" y="726624"/>
            <a:ext cx="3810868" cy="27946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Resources with </a:t>
            </a:r>
            <a:r>
              <a:rPr lang="en-US" dirty="0"/>
              <a:t>IOER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 Personal and Organizational Libraries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IOER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37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Collection of resources </a:t>
            </a:r>
            <a:r>
              <a:rPr lang="en-US" dirty="0"/>
              <a:t>managed by an organization or individual registered IOER user.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" b="20504"/>
          <a:stretch/>
        </p:blipFill>
        <p:spPr>
          <a:xfrm>
            <a:off x="1323975" y="2423173"/>
            <a:ext cx="9544050" cy="33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Libraries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4843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</a:t>
            </a:r>
          </a:p>
          <a:p>
            <a:pPr lvl="1"/>
            <a:r>
              <a:rPr lang="en-US" dirty="0" smtClean="0"/>
              <a:t>Owned and managed by one individual IOER user</a:t>
            </a:r>
          </a:p>
          <a:p>
            <a:pPr lvl="1"/>
            <a:r>
              <a:rPr lang="en-US" dirty="0" smtClean="0"/>
              <a:t>Can be private or public </a:t>
            </a:r>
          </a:p>
          <a:p>
            <a:pPr lvl="1"/>
            <a:r>
              <a:rPr lang="en-US" dirty="0" smtClean="0"/>
              <a:t>Access controlled by individual user</a:t>
            </a:r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Owned and managed by an IOER organization</a:t>
            </a:r>
          </a:p>
          <a:p>
            <a:pPr lvl="1"/>
            <a:r>
              <a:rPr lang="en-US" dirty="0" smtClean="0"/>
              <a:t>Can be public or private </a:t>
            </a:r>
          </a:p>
          <a:p>
            <a:pPr lvl="1"/>
            <a:r>
              <a:rPr lang="en-US" dirty="0" smtClean="0"/>
              <a:t>Access controlled by IOER organization </a:t>
            </a:r>
            <a:r>
              <a:rPr lang="en-US" dirty="0" smtClean="0"/>
              <a:t>administrator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IOER users who have administration rights for your organization can create and manage organization level libraries.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Role of Shared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Library Members can…</a:t>
            </a:r>
          </a:p>
          <a:p>
            <a:r>
              <a:rPr lang="en-US" dirty="0" smtClean="0"/>
              <a:t>View resources</a:t>
            </a:r>
          </a:p>
          <a:p>
            <a:r>
              <a:rPr lang="en-US" dirty="0" smtClean="0"/>
              <a:t>Contribute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Library Owner can…</a:t>
            </a:r>
          </a:p>
          <a:p>
            <a:r>
              <a:rPr lang="en-US" dirty="0" smtClean="0"/>
              <a:t>Control access level for both libraries and each collection.</a:t>
            </a:r>
          </a:p>
          <a:p>
            <a:r>
              <a:rPr lang="en-US" dirty="0" smtClean="0"/>
              <a:t>Access can be different for the public versus people in your organization.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Share a Library?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space where team members can curate resources together.</a:t>
            </a:r>
          </a:p>
          <a:p>
            <a:r>
              <a:rPr lang="en-US" dirty="0" smtClean="0"/>
              <a:t>Allow others to view the resources you have curated. </a:t>
            </a:r>
          </a:p>
          <a:p>
            <a:r>
              <a:rPr lang="en-US" dirty="0" smtClean="0"/>
              <a:t>Create a common set of resources to guide curriculum or instruction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</a:t>
            </a:r>
            <a:r>
              <a:rPr lang="en-US" dirty="0" smtClean="0"/>
              <a:t>Find and Review a Shared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667"/>
            <a:ext cx="10695878" cy="4213935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In groups, use the Library Search to locate one existing shared library. </a:t>
            </a:r>
            <a:endParaRPr lang="en-US" sz="3200" dirty="0"/>
          </a:p>
          <a:p>
            <a:pPr lvl="0"/>
            <a:r>
              <a:rPr lang="en-US" sz="3200" dirty="0"/>
              <a:t>You have 5 minutes to </a:t>
            </a:r>
            <a:r>
              <a:rPr lang="en-US" sz="3200" dirty="0" smtClean="0"/>
              <a:t>review the library. </a:t>
            </a:r>
            <a:endParaRPr lang="en-US" sz="300" b="1" dirty="0" smtClean="0"/>
          </a:p>
          <a:p>
            <a:pPr marL="0" lvl="0" indent="0">
              <a:buNone/>
            </a:pPr>
            <a:r>
              <a:rPr lang="en-US" sz="3200" b="1" dirty="0" smtClean="0"/>
              <a:t>Discussion:</a:t>
            </a:r>
          </a:p>
          <a:p>
            <a:pPr lvl="1"/>
            <a:r>
              <a:rPr lang="en-US" sz="2800" dirty="0"/>
              <a:t>Who owns this library?</a:t>
            </a:r>
          </a:p>
          <a:p>
            <a:pPr lvl="1"/>
            <a:r>
              <a:rPr lang="en-US" sz="2800" dirty="0"/>
              <a:t>What is its purpose?</a:t>
            </a:r>
          </a:p>
          <a:p>
            <a:pPr lvl="1"/>
            <a:r>
              <a:rPr lang="en-US" sz="2800" dirty="0"/>
              <a:t>How is it organized?</a:t>
            </a:r>
          </a:p>
          <a:p>
            <a:pPr lvl="1"/>
            <a:r>
              <a:rPr lang="en-US" sz="2800" dirty="0"/>
              <a:t>Who can add resources to this library?</a:t>
            </a:r>
            <a:endParaRPr lang="en-US" sz="6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1" id="{42C06290-DB25-476E-AA2E-A3C430F57290}" vid="{94CA6895-2E40-4620-AFF5-231B355FCF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1178</Words>
  <Application>Microsoft Office PowerPoint</Application>
  <PresentationFormat>Widescreen</PresentationFormat>
  <Paragraphs>216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Curation for Curriculum Development </vt:lpstr>
      <vt:lpstr>Objectives</vt:lpstr>
      <vt:lpstr>Using IOER to Support Curriculum Development </vt:lpstr>
      <vt:lpstr>Organizing Resources with IOER</vt:lpstr>
      <vt:lpstr>IOER Library </vt:lpstr>
      <vt:lpstr>Types of Libraries </vt:lpstr>
      <vt:lpstr>The Role of Shared Libraries</vt:lpstr>
      <vt:lpstr>Why Share a Library?</vt:lpstr>
      <vt:lpstr>Small Group Activity – Find and Review a Shared Library</vt:lpstr>
      <vt:lpstr>Share Your Library</vt:lpstr>
      <vt:lpstr>Organizing Resources with IOER</vt:lpstr>
      <vt:lpstr>PowerPoint Presentation</vt:lpstr>
      <vt:lpstr>Usage Hints</vt:lpstr>
      <vt:lpstr>Navigating a Set </vt:lpstr>
      <vt:lpstr>PowerPoint Presentation</vt:lpstr>
      <vt:lpstr>Learning List </vt:lpstr>
      <vt:lpstr>Learning List Definitions</vt:lpstr>
      <vt:lpstr>Navigating a List</vt:lpstr>
      <vt:lpstr>PowerPoint Presentation</vt:lpstr>
      <vt:lpstr>Small Group Activity – Find and Review a Learning Set or List </vt:lpstr>
      <vt:lpstr>Creating Learning Sets and Lists</vt:lpstr>
      <vt:lpstr>Contribute Resources</vt:lpstr>
      <vt:lpstr>PowerPoint Presentation</vt:lpstr>
      <vt:lpstr>Set Builder</vt:lpstr>
      <vt:lpstr>Set Builder</vt:lpstr>
      <vt:lpstr>Set Builder</vt:lpstr>
      <vt:lpstr>List Builder</vt:lpstr>
      <vt:lpstr>List Builder</vt:lpstr>
      <vt:lpstr>List Builder</vt:lpstr>
      <vt:lpstr>Resources I Created</vt:lpstr>
      <vt:lpstr>PowerPoint Presentation</vt:lpstr>
      <vt:lpstr>Small Group Activity – Create a Learning Set</vt:lpstr>
      <vt:lpstr>Small Group Activity – Create a Learning List</vt:lpstr>
      <vt:lpstr>Develop a Set or List that is relevant to your classroom.</vt:lpstr>
      <vt:lpstr>PowerPoint Presentation</vt:lpstr>
    </vt:vector>
  </TitlesOfParts>
  <Company>Northern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Brynteson</dc:creator>
  <cp:lastModifiedBy>Kristin Brynteson</cp:lastModifiedBy>
  <cp:revision>75</cp:revision>
  <cp:lastPrinted>2017-04-26T18:08:18Z</cp:lastPrinted>
  <dcterms:created xsi:type="dcterms:W3CDTF">2017-04-13T14:57:01Z</dcterms:created>
  <dcterms:modified xsi:type="dcterms:W3CDTF">2019-07-02T14:22:02Z</dcterms:modified>
</cp:coreProperties>
</file>