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7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9" autoAdjust="0"/>
    <p:restoredTop sz="84959" autoAdjust="0"/>
  </p:normalViewPr>
  <p:slideViewPr>
    <p:cSldViewPr>
      <p:cViewPr varScale="1">
        <p:scale>
          <a:sx n="62" d="100"/>
          <a:sy n="62" d="100"/>
        </p:scale>
        <p:origin x="-16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0CCDB-0CC5-4B43-92A4-6C103B751CDD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35E60-8B9C-40A6-AB65-C0FD8E7E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46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Students could see</a:t>
            </a:r>
            <a:r>
              <a:rPr lang="en-US" baseline="0" dirty="0" smtClean="0"/>
              <a:t> the addition equation two different ways.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Student 1 – I see 3 stars in each column and there are 5 columns.  3 + 3 + 3 + 3 + 3 = 15</a:t>
            </a:r>
          </a:p>
          <a:p>
            <a:endParaRPr lang="en-US" baseline="0" dirty="0" smtClean="0"/>
          </a:p>
          <a:p>
            <a:r>
              <a:rPr lang="en-US" baseline="0" dirty="0" smtClean="0"/>
              <a:t>Student 2 – I see 5 stars in each rom and there are 2 rows.  5 + 5 + 5 = 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35E60-8B9C-40A6-AB65-C0FD8E7EEBE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7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35E60-8B9C-40A6-AB65-C0FD8E7EEBE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80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F70D4-1D75-4E19-9007-E1092B6A97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6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8F9D2-5C72-4A36-AFE7-CC81B86405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25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399B3-2E1B-4F97-878F-C1134F0EBA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4712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AA74F51-FA03-40BD-A4BF-00F6708603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1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1C6EB-E85A-45CA-A580-5B2B0DBB41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4971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ED0B7-108E-40CC-ACF2-566DCE4AEB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55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3B4A52-AA1D-46D2-9653-0D9D5135B7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050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248DA-E8DC-4CF8-90CC-6577F70A0C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7562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8CC19-A97B-469A-B8C3-F5EB4E8CD4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4501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676552-E2A0-461E-851E-CDF4DFB734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3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7026B-5D2E-4867-9457-C4E1D5C15B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49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E30CC-5C44-4F49-A44F-1DEB5E0EAC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329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E189B26-C185-430E-BA25-1A0E0943AB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jeopardy.com/indexflash.php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33400" y="304800"/>
            <a:ext cx="8153400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5400" dirty="0">
              <a:solidFill>
                <a:schemeClr val="bg1"/>
              </a:solidFill>
              <a:latin typeface="Tubular" pitchFamily="2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5400" dirty="0">
                <a:solidFill>
                  <a:schemeClr val="accent2"/>
                </a:solidFill>
                <a:latin typeface="Tubular" pitchFamily="2" charset="0"/>
              </a:rPr>
              <a:t>WELCOME TO MATH</a:t>
            </a:r>
          </a:p>
          <a:p>
            <a:pPr algn="ctr">
              <a:spcBef>
                <a:spcPct val="50000"/>
              </a:spcBef>
            </a:pPr>
            <a:endParaRPr lang="en-US" altLang="en-US" sz="5400" dirty="0">
              <a:solidFill>
                <a:schemeClr val="accent2"/>
              </a:solidFill>
              <a:latin typeface="Tubular" pitchFamily="2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5400" dirty="0">
                <a:solidFill>
                  <a:schemeClr val="accent2"/>
                </a:solidFill>
                <a:latin typeface="Tubular" pitchFamily="2" charset="0"/>
              </a:rPr>
              <a:t>With your host…</a:t>
            </a:r>
          </a:p>
          <a:p>
            <a:pPr>
              <a:spcBef>
                <a:spcPct val="50000"/>
              </a:spcBef>
            </a:pPr>
            <a:endParaRPr lang="en-US" altLang="en-US" sz="5400" dirty="0">
              <a:solidFill>
                <a:schemeClr val="accent2"/>
              </a:solidFill>
              <a:latin typeface="Tubular" pitchFamily="2" charset="0"/>
            </a:endParaRPr>
          </a:p>
          <a:p>
            <a:pPr>
              <a:spcBef>
                <a:spcPct val="50000"/>
              </a:spcBef>
            </a:pPr>
            <a:endParaRPr lang="en-US" altLang="en-US" dirty="0"/>
          </a:p>
          <a:p>
            <a:pPr>
              <a:spcBef>
                <a:spcPct val="50000"/>
              </a:spcBef>
            </a:pPr>
            <a:endParaRPr lang="en-US" altLang="en-US" dirty="0"/>
          </a:p>
        </p:txBody>
      </p:sp>
      <p:pic>
        <p:nvPicPr>
          <p:cNvPr id="2055" name="Picture 7" descr="JEOPARDY! America's Favorite Quiz Show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667000"/>
            <a:ext cx="7086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Discussion</a:t>
            </a:r>
            <a:endParaRPr lang="en-US" alt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600200"/>
            <a:ext cx="5715000" cy="4525963"/>
          </a:xfrm>
        </p:spPr>
        <p:txBody>
          <a:bodyPr/>
          <a:lstStyle/>
          <a:p>
            <a:r>
              <a:rPr lang="en-US" altLang="en-US" dirty="0" smtClean="0"/>
              <a:t>100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dirty="0" smtClean="0"/>
              <a:t>Sally wants to count by 3’s.  How can she make an array with a total of 15 objects if she wants her repeated addition equation to be made up of threes?  What is her repeated addition equation?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Discussion</a:t>
            </a:r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524000"/>
            <a:ext cx="6553200" cy="4525963"/>
          </a:xfrm>
        </p:spPr>
        <p:txBody>
          <a:bodyPr/>
          <a:lstStyle/>
          <a:p>
            <a:r>
              <a:rPr lang="en-US" altLang="en-US" dirty="0" smtClean="0"/>
              <a:t>200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Write two different equations to represent 12 as a sum of equal addends: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rows, 12 = 3 + 3 + 3 +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columns, 12 = 4 + 4 + 4.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altLang="en-US" dirty="0"/>
          </a:p>
          <a:p>
            <a:r>
              <a:rPr lang="en-US" altLang="en-US" dirty="0" smtClean="0"/>
              <a:t>Discuss how the two arrays are different, yet the same.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Discussion</a:t>
            </a:r>
            <a:endParaRPr lang="en-US" alt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447800"/>
            <a:ext cx="7543800" cy="4525963"/>
          </a:xfrm>
        </p:spPr>
        <p:txBody>
          <a:bodyPr/>
          <a:lstStyle/>
          <a:p>
            <a:r>
              <a:rPr lang="en-US" altLang="en-US" dirty="0"/>
              <a:t>300</a:t>
            </a:r>
          </a:p>
          <a:p>
            <a:r>
              <a:rPr lang="en-US" altLang="en-US" dirty="0" smtClean="0"/>
              <a:t>Mark has represented the array below with an addition equation </a:t>
            </a:r>
          </a:p>
          <a:p>
            <a:pPr lvl="1"/>
            <a:r>
              <a:rPr lang="en-US" altLang="en-US" dirty="0" smtClean="0"/>
              <a:t>20 = 5 + 5 + 5 + 5 + 5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 smtClean="0"/>
              <a:t>Is he Correct? Explain</a:t>
            </a:r>
            <a:endParaRPr lang="en-US" altLang="en-US" dirty="0"/>
          </a:p>
          <a:p>
            <a:pPr marL="457200" lvl="1" indent="0">
              <a:buNone/>
            </a:pPr>
            <a:endParaRPr lang="en-US" alt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184393"/>
              </p:ext>
            </p:extLst>
          </p:nvPr>
        </p:nvGraphicFramePr>
        <p:xfrm>
          <a:off x="5638800" y="3505200"/>
          <a:ext cx="3124200" cy="264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050"/>
                <a:gridCol w="781050"/>
                <a:gridCol w="781050"/>
                <a:gridCol w="781050"/>
              </a:tblGrid>
              <a:tr h="528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66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66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66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66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66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2.OA.4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 with equal groups of objects to gain foundations for multiplication 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2.OA.4 Use addition to find the total number of objects arranged in rectangular arrays with up to 5 rows and up to 5 columns; write an equation to express the total as a sum of equal addends.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78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l"/>
            <a:r>
              <a:rPr lang="en-US" altLang="en-US" sz="3200" dirty="0">
                <a:solidFill>
                  <a:schemeClr val="bg1"/>
                </a:solidFill>
              </a:rPr>
              <a:t>  </a:t>
            </a:r>
            <a:r>
              <a:rPr lang="en-US" altLang="en-US" sz="3200" dirty="0" smtClean="0">
                <a:solidFill>
                  <a:schemeClr val="bg1"/>
                </a:solidFill>
              </a:rPr>
              <a:t>   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Rectangular        Write an        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Discussion</a:t>
            </a:r>
            <a:r>
              <a:rPr lang="en-US" altLang="en-US" sz="2800" b="1" dirty="0">
                <a:solidFill>
                  <a:schemeClr val="bg1"/>
                </a:solidFill>
              </a:rPr>
              <a:t/>
            </a:r>
            <a:br>
              <a:rPr lang="en-US" altLang="en-US" sz="2800" b="1" dirty="0">
                <a:solidFill>
                  <a:schemeClr val="bg1"/>
                </a:solidFill>
              </a:rPr>
            </a:br>
            <a:r>
              <a:rPr lang="en-US" altLang="en-US" sz="2800" b="1" dirty="0" smtClean="0">
                <a:solidFill>
                  <a:schemeClr val="bg1"/>
                </a:solidFill>
              </a:rPr>
              <a:t>            Arrays</a:t>
            </a:r>
            <a:r>
              <a:rPr lang="en-US" altLang="en-US" sz="2800" b="1" dirty="0">
                <a:solidFill>
                  <a:schemeClr val="bg1"/>
                </a:solidFill>
              </a:rPr>
              <a:t>	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           Equation</a:t>
            </a:r>
            <a:r>
              <a:rPr lang="en-US" altLang="en-US" sz="2800" b="1" dirty="0">
                <a:solidFill>
                  <a:schemeClr val="bg1"/>
                </a:solidFill>
              </a:rPr>
              <a:t>		  </a:t>
            </a:r>
          </a:p>
        </p:txBody>
      </p:sp>
      <p:graphicFrame>
        <p:nvGraphicFramePr>
          <p:cNvPr id="12313" name="Group 25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508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9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300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Rectangular Arrays</a:t>
            </a:r>
            <a:endParaRPr lang="en-US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6629400" cy="4525963"/>
          </a:xfrm>
        </p:spPr>
        <p:txBody>
          <a:bodyPr/>
          <a:lstStyle/>
          <a:p>
            <a:r>
              <a:rPr lang="en-US" altLang="en-US" dirty="0" smtClean="0"/>
              <a:t>100</a:t>
            </a:r>
          </a:p>
          <a:p>
            <a:r>
              <a:rPr lang="en-US" altLang="en-US" dirty="0" smtClean="0"/>
              <a:t>Can you arrange these objects into a rectangular array?</a:t>
            </a:r>
            <a:endParaRPr lang="en-US" altLang="en-US" dirty="0"/>
          </a:p>
          <a:p>
            <a:endParaRPr lang="en-US" altLang="en-US" dirty="0"/>
          </a:p>
        </p:txBody>
      </p:sp>
      <p:sp>
        <p:nvSpPr>
          <p:cNvPr id="2" name="5-Point Star 1"/>
          <p:cNvSpPr/>
          <p:nvPr/>
        </p:nvSpPr>
        <p:spPr>
          <a:xfrm>
            <a:off x="1676400" y="36576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2743200" y="33909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2273300" y="42926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1384300" y="46482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2501900" y="51816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3111500" y="42926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3784600" y="38989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4851400" y="36322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4381500" y="45339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5-Point Star 14"/>
          <p:cNvSpPr/>
          <p:nvPr/>
        </p:nvSpPr>
        <p:spPr>
          <a:xfrm>
            <a:off x="3492500" y="48895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4610100" y="54229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5219700" y="45339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6413500" y="37465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7480300" y="34798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5-Point Star 19"/>
          <p:cNvSpPr/>
          <p:nvPr/>
        </p:nvSpPr>
        <p:spPr>
          <a:xfrm>
            <a:off x="7010400" y="43815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5-Point Star 20"/>
          <p:cNvSpPr/>
          <p:nvPr/>
        </p:nvSpPr>
        <p:spPr>
          <a:xfrm>
            <a:off x="6121400" y="47371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5-Point Star 21"/>
          <p:cNvSpPr/>
          <p:nvPr/>
        </p:nvSpPr>
        <p:spPr>
          <a:xfrm>
            <a:off x="7239000" y="52705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5-Point Star 22"/>
          <p:cNvSpPr/>
          <p:nvPr/>
        </p:nvSpPr>
        <p:spPr>
          <a:xfrm>
            <a:off x="7848600" y="4381500"/>
            <a:ext cx="609600" cy="533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Rectangular Array</a:t>
            </a:r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524000"/>
            <a:ext cx="6400800" cy="4525963"/>
          </a:xfrm>
        </p:spPr>
        <p:txBody>
          <a:bodyPr/>
          <a:lstStyle/>
          <a:p>
            <a:r>
              <a:rPr lang="en-US" altLang="en-US" dirty="0"/>
              <a:t>200</a:t>
            </a:r>
          </a:p>
          <a:p>
            <a:r>
              <a:rPr lang="en-US" altLang="en-US" dirty="0" smtClean="0"/>
              <a:t>Given the array below.  Rearrange it to make a different array. </a:t>
            </a:r>
          </a:p>
          <a:p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025290"/>
              </p:ext>
            </p:extLst>
          </p:nvPr>
        </p:nvGraphicFramePr>
        <p:xfrm>
          <a:off x="3276600" y="3886200"/>
          <a:ext cx="2514600" cy="2057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/>
                <a:gridCol w="628650"/>
                <a:gridCol w="628650"/>
                <a:gridCol w="628650"/>
              </a:tblGrid>
              <a:tr h="51435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Rectangular Array</a:t>
            </a:r>
            <a:endParaRPr lang="en-US" alt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6629400" cy="4525963"/>
          </a:xfrm>
        </p:spPr>
        <p:txBody>
          <a:bodyPr/>
          <a:lstStyle/>
          <a:p>
            <a:r>
              <a:rPr lang="en-US" altLang="en-US" dirty="0"/>
              <a:t>300</a:t>
            </a:r>
          </a:p>
          <a:p>
            <a:r>
              <a:rPr lang="en-US" altLang="en-US" dirty="0" smtClean="0"/>
              <a:t>I have 5 boxes of doughnuts.  Each box contains 6 doughnuts.  How can I count all the doughnuts without counting each doughnut individually? </a:t>
            </a:r>
            <a:endParaRPr lang="en-US" altLang="en-US" dirty="0"/>
          </a:p>
        </p:txBody>
      </p:sp>
      <p:pic>
        <p:nvPicPr>
          <p:cNvPr id="5124" name="Picture 4" descr="C:\Users\Owner\AppData\Local\Microsoft\Windows\Temporary Internet Files\Content.IE5\9CJRGDF0\MC90023268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260756" cy="1987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Write an equation</a:t>
            </a:r>
            <a:endParaRPr lang="en-US" alt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6858000" cy="4525963"/>
          </a:xfrm>
        </p:spPr>
        <p:txBody>
          <a:bodyPr/>
          <a:lstStyle/>
          <a:p>
            <a:r>
              <a:rPr lang="en-US" altLang="en-US" dirty="0"/>
              <a:t>100</a:t>
            </a:r>
          </a:p>
          <a:p>
            <a:endParaRPr lang="en-US" altLang="en-US" dirty="0"/>
          </a:p>
          <a:p>
            <a:pPr lvl="1">
              <a:buFontTx/>
              <a:buNone/>
            </a:pPr>
            <a:r>
              <a:rPr lang="en-US" altLang="en-US" dirty="0" smtClean="0"/>
              <a:t>Given the array.  Write the addition equation. </a:t>
            </a:r>
          </a:p>
          <a:p>
            <a:pPr lvl="1">
              <a:buFontTx/>
              <a:buNone/>
            </a:pPr>
            <a:endParaRPr lang="en-US" altLang="en-US" dirty="0"/>
          </a:p>
        </p:txBody>
      </p:sp>
      <p:sp>
        <p:nvSpPr>
          <p:cNvPr id="2" name="7-Point Star 1"/>
          <p:cNvSpPr/>
          <p:nvPr/>
        </p:nvSpPr>
        <p:spPr>
          <a:xfrm>
            <a:off x="1828800" y="38100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7-Point Star 6"/>
          <p:cNvSpPr/>
          <p:nvPr/>
        </p:nvSpPr>
        <p:spPr>
          <a:xfrm>
            <a:off x="1828800" y="46482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7-Point Star 7"/>
          <p:cNvSpPr/>
          <p:nvPr/>
        </p:nvSpPr>
        <p:spPr>
          <a:xfrm>
            <a:off x="1828800" y="54102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7-Point Star 8"/>
          <p:cNvSpPr/>
          <p:nvPr/>
        </p:nvSpPr>
        <p:spPr>
          <a:xfrm>
            <a:off x="2819400" y="38100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7-Point Star 9"/>
          <p:cNvSpPr/>
          <p:nvPr/>
        </p:nvSpPr>
        <p:spPr>
          <a:xfrm>
            <a:off x="2819400" y="46482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7-Point Star 10"/>
          <p:cNvSpPr/>
          <p:nvPr/>
        </p:nvSpPr>
        <p:spPr>
          <a:xfrm>
            <a:off x="2819400" y="54102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7-Point Star 11"/>
          <p:cNvSpPr/>
          <p:nvPr/>
        </p:nvSpPr>
        <p:spPr>
          <a:xfrm>
            <a:off x="3810000" y="38100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7-Point Star 12"/>
          <p:cNvSpPr/>
          <p:nvPr/>
        </p:nvSpPr>
        <p:spPr>
          <a:xfrm>
            <a:off x="3810000" y="46482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7-Point Star 13"/>
          <p:cNvSpPr/>
          <p:nvPr/>
        </p:nvSpPr>
        <p:spPr>
          <a:xfrm>
            <a:off x="3810000" y="54102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7-Point Star 14"/>
          <p:cNvSpPr/>
          <p:nvPr/>
        </p:nvSpPr>
        <p:spPr>
          <a:xfrm>
            <a:off x="4648200" y="38100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7-Point Star 15"/>
          <p:cNvSpPr/>
          <p:nvPr/>
        </p:nvSpPr>
        <p:spPr>
          <a:xfrm>
            <a:off x="4648200" y="46482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7-Point Star 16"/>
          <p:cNvSpPr/>
          <p:nvPr/>
        </p:nvSpPr>
        <p:spPr>
          <a:xfrm>
            <a:off x="4648200" y="54102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7-Point Star 17"/>
          <p:cNvSpPr/>
          <p:nvPr/>
        </p:nvSpPr>
        <p:spPr>
          <a:xfrm>
            <a:off x="5562600" y="38100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7-Point Star 18"/>
          <p:cNvSpPr/>
          <p:nvPr/>
        </p:nvSpPr>
        <p:spPr>
          <a:xfrm>
            <a:off x="5562600" y="46482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7-Point Star 19"/>
          <p:cNvSpPr/>
          <p:nvPr/>
        </p:nvSpPr>
        <p:spPr>
          <a:xfrm>
            <a:off x="5562600" y="5410200"/>
            <a:ext cx="609600" cy="533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Write an equation</a:t>
            </a:r>
            <a:endParaRPr lang="en-US" alt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524000"/>
            <a:ext cx="6172200" cy="4525963"/>
          </a:xfrm>
        </p:spPr>
        <p:txBody>
          <a:bodyPr/>
          <a:lstStyle/>
          <a:p>
            <a:r>
              <a:rPr lang="en-US" altLang="en-US" dirty="0" smtClean="0"/>
              <a:t>200</a:t>
            </a:r>
            <a:endParaRPr lang="en-US" altLang="en-US" dirty="0"/>
          </a:p>
          <a:p>
            <a:pPr algn="ctr">
              <a:buFontTx/>
              <a:buNone/>
            </a:pPr>
            <a:r>
              <a:rPr lang="en-US" altLang="en-US" dirty="0" smtClean="0"/>
              <a:t>Given the addition equation </a:t>
            </a:r>
          </a:p>
          <a:p>
            <a:pPr algn="ctr">
              <a:buFontTx/>
              <a:buNone/>
            </a:pPr>
            <a:r>
              <a:rPr lang="en-US" altLang="en-US" dirty="0" smtClean="0"/>
              <a:t>4 + 4 + 4 = 12 </a:t>
            </a:r>
          </a:p>
          <a:p>
            <a:pPr algn="ctr">
              <a:buFontTx/>
              <a:buNone/>
            </a:pPr>
            <a:r>
              <a:rPr lang="en-US" altLang="en-US" dirty="0" smtClean="0"/>
              <a:t>Draw the array and be ready to explain your array</a:t>
            </a:r>
          </a:p>
          <a:p>
            <a:pPr algn="ctr">
              <a:buFontTx/>
              <a:buNone/>
            </a:pPr>
            <a:endParaRPr lang="en-US" alt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002730"/>
              </p:ext>
            </p:extLst>
          </p:nvPr>
        </p:nvGraphicFramePr>
        <p:xfrm>
          <a:off x="914400" y="4419600"/>
          <a:ext cx="2667000" cy="20319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6773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6773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73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748009"/>
              </p:ext>
            </p:extLst>
          </p:nvPr>
        </p:nvGraphicFramePr>
        <p:xfrm>
          <a:off x="4495800" y="4419600"/>
          <a:ext cx="25908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3600"/>
                <a:gridCol w="863600"/>
                <a:gridCol w="863600"/>
              </a:tblGrid>
              <a:tr h="495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Write an Equation</a:t>
            </a:r>
            <a:endParaRPr lang="en-US" alt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305800" cy="4983163"/>
          </a:xfrm>
        </p:spPr>
        <p:txBody>
          <a:bodyPr/>
          <a:lstStyle/>
          <a:p>
            <a:r>
              <a:rPr lang="en-US" altLang="en-US" dirty="0"/>
              <a:t>300</a:t>
            </a:r>
          </a:p>
          <a:p>
            <a:r>
              <a:rPr lang="en-US" altLang="en-US" dirty="0" smtClean="0"/>
              <a:t>Kurt has a handful of nickels.  Help him arrange these into an array and write an addition equation. </a:t>
            </a:r>
          </a:p>
          <a:p>
            <a:endParaRPr lang="en-US" altLang="en-US" dirty="0" smtClean="0"/>
          </a:p>
          <a:p>
            <a:endParaRPr lang="en-US" altLang="en-US" dirty="0"/>
          </a:p>
          <a:p>
            <a:endParaRPr lang="en-US" altLang="en-US" dirty="0" smtClean="0"/>
          </a:p>
          <a:p>
            <a:r>
              <a:rPr lang="en-US" altLang="en-US" dirty="0" smtClean="0"/>
              <a:t>What is the value of the array? </a:t>
            </a:r>
            <a:endParaRPr lang="en-US" altLang="en-US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3200400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067174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7" y="3200399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075" y="4067173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3219452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3" y="4181474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219451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149" y="4195762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200527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912" y="3171828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3" y="4019549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660" y="2890836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383</Words>
  <Application>Microsoft Office PowerPoint</Application>
  <PresentationFormat>On-screen Show (4:3)</PresentationFormat>
  <Paragraphs>66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PowerPoint Presentation</vt:lpstr>
      <vt:lpstr>2.OA.4</vt:lpstr>
      <vt:lpstr>     Rectangular        Write an        Discussion             Arrays             Equation    </vt:lpstr>
      <vt:lpstr>Rectangular Arrays</vt:lpstr>
      <vt:lpstr>Rectangular Array</vt:lpstr>
      <vt:lpstr>Rectangular Array</vt:lpstr>
      <vt:lpstr>Write an equation</vt:lpstr>
      <vt:lpstr>Write an equation</vt:lpstr>
      <vt:lpstr>Write an Equation</vt:lpstr>
      <vt:lpstr>Discussion</vt:lpstr>
      <vt:lpstr>Discussion</vt:lpstr>
      <vt:lpstr>Discussion</vt:lpstr>
    </vt:vector>
  </TitlesOfParts>
  <Company>YIS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Cartier, Dana</cp:lastModifiedBy>
  <cp:revision>12</cp:revision>
  <dcterms:created xsi:type="dcterms:W3CDTF">2006-09-12T20:50:50Z</dcterms:created>
  <dcterms:modified xsi:type="dcterms:W3CDTF">2015-01-05T15:47:40Z</dcterms:modified>
</cp:coreProperties>
</file>