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4" r:id="rId3"/>
    <p:sldId id="277" r:id="rId4"/>
    <p:sldId id="280" r:id="rId5"/>
    <p:sldId id="262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FB7C7"/>
    <a:srgbClr val="CFD5EA"/>
    <a:srgbClr val="FFFFFF"/>
    <a:srgbClr val="D5E4EA"/>
    <a:srgbClr val="6B1935"/>
    <a:srgbClr val="F5D7E1"/>
    <a:srgbClr val="F8E5CC"/>
    <a:srgbClr val="D0E1E8"/>
    <a:srgbClr val="EDB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38" autoAdjust="0"/>
    <p:restoredTop sz="94417" autoAdjust="0"/>
  </p:normalViewPr>
  <p:slideViewPr>
    <p:cSldViewPr snapToGrid="0">
      <p:cViewPr varScale="1">
        <p:scale>
          <a:sx n="73" d="100"/>
          <a:sy n="73" d="100"/>
        </p:scale>
        <p:origin x="52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AAF7D-3A4F-4629-B6A4-B29E8FDD72BC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2E28F4-7012-471B-AC35-4F40F8A3EE01}">
      <dgm:prSet/>
      <dgm:spPr>
        <a:solidFill>
          <a:srgbClr val="8FB7C7"/>
        </a:solidFill>
      </dgm:spPr>
      <dgm:t>
        <a:bodyPr/>
        <a:lstStyle/>
        <a:p>
          <a:r>
            <a:rPr lang="en-US" dirty="0"/>
            <a:t>Inspire, Engage, and Inform</a:t>
          </a:r>
        </a:p>
      </dgm:t>
    </dgm:pt>
    <dgm:pt modelId="{911D9B67-57FA-4E8A-B7C3-E34D147DA828}" type="parTrans" cxnId="{68D1A79A-FEC5-4E06-B0C6-4834BC1786EA}">
      <dgm:prSet/>
      <dgm:spPr/>
      <dgm:t>
        <a:bodyPr/>
        <a:lstStyle/>
        <a:p>
          <a:endParaRPr lang="en-US"/>
        </a:p>
      </dgm:t>
    </dgm:pt>
    <dgm:pt modelId="{8A4327B3-9F59-4FF7-A635-8463FE992D2C}" type="sibTrans" cxnId="{68D1A79A-FEC5-4E06-B0C6-4834BC1786EA}">
      <dgm:prSet/>
      <dgm:spPr/>
      <dgm:t>
        <a:bodyPr/>
        <a:lstStyle/>
        <a:p>
          <a:endParaRPr lang="en-US"/>
        </a:p>
      </dgm:t>
    </dgm:pt>
    <dgm:pt modelId="{C36F674B-2885-4795-BE8B-65A70E6D7756}">
      <dgm:prSet/>
      <dgm:spPr>
        <a:solidFill>
          <a:srgbClr val="D5E4EA"/>
        </a:solidFill>
      </dgm:spPr>
      <dgm:t>
        <a:bodyPr/>
        <a:lstStyle/>
        <a:p>
          <a:r>
            <a:rPr lang="en-US" dirty="0"/>
            <a:t>Goal 1: Inspire, Engage, and Inform the Nation</a:t>
          </a:r>
        </a:p>
      </dgm:t>
    </dgm:pt>
    <dgm:pt modelId="{03F34776-6608-4424-915D-FACFADD85882}" type="parTrans" cxnId="{2168EFC3-EAB2-4C2D-8603-A009DC4B85B4}">
      <dgm:prSet/>
      <dgm:spPr/>
      <dgm:t>
        <a:bodyPr/>
        <a:lstStyle/>
        <a:p>
          <a:endParaRPr lang="en-US"/>
        </a:p>
      </dgm:t>
    </dgm:pt>
    <dgm:pt modelId="{9DAF9048-A376-4E9F-809C-4EC318FBE223}" type="sibTrans" cxnId="{2168EFC3-EAB2-4C2D-8603-A009DC4B85B4}">
      <dgm:prSet/>
      <dgm:spPr/>
      <dgm:t>
        <a:bodyPr/>
        <a:lstStyle/>
        <a:p>
          <a:endParaRPr lang="en-US"/>
        </a:p>
      </dgm:t>
    </dgm:pt>
    <dgm:pt modelId="{653ECD33-E549-4419-B79B-DCA23CACA0AA}">
      <dgm:prSet/>
      <dgm:spPr>
        <a:solidFill>
          <a:srgbClr val="D5E4EA"/>
        </a:solidFill>
      </dgm:spPr>
      <dgm:t>
        <a:bodyPr/>
        <a:lstStyle/>
        <a:p>
          <a:r>
            <a:rPr lang="en-US" dirty="0"/>
            <a:t>Inspire, engage, and inform the public about the demand, opportunities, and multiple career options available within the area of cybersecurity</a:t>
          </a:r>
        </a:p>
      </dgm:t>
    </dgm:pt>
    <dgm:pt modelId="{59234283-5F6F-462D-9E31-D829B352E765}" type="parTrans" cxnId="{2A8D75ED-0DDD-4BD6-8627-ABD866CD71F4}">
      <dgm:prSet/>
      <dgm:spPr/>
      <dgm:t>
        <a:bodyPr/>
        <a:lstStyle/>
        <a:p>
          <a:endParaRPr lang="en-US"/>
        </a:p>
      </dgm:t>
    </dgm:pt>
    <dgm:pt modelId="{B6CC62F4-5ECA-4326-B449-1F1635A7B926}" type="sibTrans" cxnId="{2A8D75ED-0DDD-4BD6-8627-ABD866CD71F4}">
      <dgm:prSet/>
      <dgm:spPr/>
      <dgm:t>
        <a:bodyPr/>
        <a:lstStyle/>
        <a:p>
          <a:endParaRPr lang="en-US"/>
        </a:p>
      </dgm:t>
    </dgm:pt>
    <dgm:pt modelId="{510E6618-A1EF-4148-980E-164ECCCB9536}">
      <dgm:prSet/>
      <dgm:spPr>
        <a:solidFill>
          <a:srgbClr val="EDBA73"/>
        </a:solidFill>
      </dgm:spPr>
      <dgm:t>
        <a:bodyPr/>
        <a:lstStyle/>
        <a:p>
          <a:r>
            <a:rPr lang="en-US"/>
            <a:t>Demystify</a:t>
          </a:r>
        </a:p>
      </dgm:t>
    </dgm:pt>
    <dgm:pt modelId="{A1E17835-6D6F-49D1-B001-4F24A477EAAF}" type="parTrans" cxnId="{72B459D8-2A02-49F3-BD2C-08F3984DC674}">
      <dgm:prSet/>
      <dgm:spPr/>
      <dgm:t>
        <a:bodyPr/>
        <a:lstStyle/>
        <a:p>
          <a:endParaRPr lang="en-US"/>
        </a:p>
      </dgm:t>
    </dgm:pt>
    <dgm:pt modelId="{AEDF2996-2452-4DF9-9B6C-56D950E2D0CB}" type="sibTrans" cxnId="{72B459D8-2A02-49F3-BD2C-08F3984DC674}">
      <dgm:prSet/>
      <dgm:spPr/>
      <dgm:t>
        <a:bodyPr/>
        <a:lstStyle/>
        <a:p>
          <a:endParaRPr lang="en-US"/>
        </a:p>
      </dgm:t>
    </dgm:pt>
    <dgm:pt modelId="{D61110B9-5C44-457A-8EC3-DB026E5C2FE6}">
      <dgm:prSet/>
      <dgm:spPr>
        <a:solidFill>
          <a:srgbClr val="F8E5CC">
            <a:alpha val="89804"/>
          </a:srgbClr>
        </a:solidFill>
      </dgm:spPr>
      <dgm:t>
        <a:bodyPr/>
        <a:lstStyle/>
        <a:p>
          <a:r>
            <a:rPr lang="en-US" dirty="0"/>
            <a:t>Goal 2: Demystify Careers in Cybersecurity</a:t>
          </a:r>
        </a:p>
      </dgm:t>
    </dgm:pt>
    <dgm:pt modelId="{D87E8BB4-C646-4394-AA23-417BACCAC506}" type="parTrans" cxnId="{141E970E-B870-4560-89C3-CDD2E02F2A8C}">
      <dgm:prSet/>
      <dgm:spPr/>
      <dgm:t>
        <a:bodyPr/>
        <a:lstStyle/>
        <a:p>
          <a:endParaRPr lang="en-US"/>
        </a:p>
      </dgm:t>
    </dgm:pt>
    <dgm:pt modelId="{04582E4D-9676-4A21-B3FE-BF668291A926}" type="sibTrans" cxnId="{141E970E-B870-4560-89C3-CDD2E02F2A8C}">
      <dgm:prSet/>
      <dgm:spPr/>
      <dgm:t>
        <a:bodyPr/>
        <a:lstStyle/>
        <a:p>
          <a:endParaRPr lang="en-US"/>
        </a:p>
      </dgm:t>
    </dgm:pt>
    <dgm:pt modelId="{DAAAF729-75FD-41EA-9169-B6FD091C2224}">
      <dgm:prSet/>
      <dgm:spPr>
        <a:solidFill>
          <a:srgbClr val="F8E5CC">
            <a:alpha val="89804"/>
          </a:srgbClr>
        </a:solidFill>
      </dgm:spPr>
      <dgm:t>
        <a:bodyPr/>
        <a:lstStyle/>
        <a:p>
          <a:r>
            <a:rPr lang="en-US" dirty="0"/>
            <a:t>Raise awareness about pathways to prepare a highly skilled and diverse workforce for careers in cybersecurity to include expansion of knowledge and application of the NICE Cybersecurity Workforce Framework</a:t>
          </a:r>
        </a:p>
      </dgm:t>
    </dgm:pt>
    <dgm:pt modelId="{E4BCCBEB-26BE-42B2-8452-E2F9BFB73E89}" type="parTrans" cxnId="{75C4B2BF-1BDD-4DCF-9EBD-68EE37EF88F8}">
      <dgm:prSet/>
      <dgm:spPr/>
      <dgm:t>
        <a:bodyPr/>
        <a:lstStyle/>
        <a:p>
          <a:endParaRPr lang="en-US"/>
        </a:p>
      </dgm:t>
    </dgm:pt>
    <dgm:pt modelId="{747C375E-DED1-441E-9890-89379964D352}" type="sibTrans" cxnId="{75C4B2BF-1BDD-4DCF-9EBD-68EE37EF88F8}">
      <dgm:prSet/>
      <dgm:spPr/>
      <dgm:t>
        <a:bodyPr/>
        <a:lstStyle/>
        <a:p>
          <a:endParaRPr lang="en-US"/>
        </a:p>
      </dgm:t>
    </dgm:pt>
    <dgm:pt modelId="{D28AD3F7-2443-4B89-974C-7C9A10F60987}">
      <dgm:prSet/>
      <dgm:spPr>
        <a:solidFill>
          <a:srgbClr val="6B1935"/>
        </a:solidFill>
      </dgm:spPr>
      <dgm:t>
        <a:bodyPr/>
        <a:lstStyle/>
        <a:p>
          <a:r>
            <a:rPr lang="en-US"/>
            <a:t>Develop</a:t>
          </a:r>
        </a:p>
      </dgm:t>
    </dgm:pt>
    <dgm:pt modelId="{828BBC0F-D51C-4A97-BEF9-D93E718231A6}" type="parTrans" cxnId="{BA71AA64-FFE0-4E15-B538-B093C600ADAB}">
      <dgm:prSet/>
      <dgm:spPr/>
      <dgm:t>
        <a:bodyPr/>
        <a:lstStyle/>
        <a:p>
          <a:endParaRPr lang="en-US"/>
        </a:p>
      </dgm:t>
    </dgm:pt>
    <dgm:pt modelId="{E4248A89-3108-4AA0-9E6B-F762FF631437}" type="sibTrans" cxnId="{BA71AA64-FFE0-4E15-B538-B093C600ADAB}">
      <dgm:prSet/>
      <dgm:spPr/>
      <dgm:t>
        <a:bodyPr/>
        <a:lstStyle/>
        <a:p>
          <a:endParaRPr lang="en-US"/>
        </a:p>
      </dgm:t>
    </dgm:pt>
    <dgm:pt modelId="{4CA5892B-A418-41C9-A221-CBB2868AECE8}">
      <dgm:prSet/>
      <dgm:spPr>
        <a:solidFill>
          <a:srgbClr val="F5D7E1">
            <a:alpha val="89804"/>
          </a:srgbClr>
        </a:solidFill>
      </dgm:spPr>
      <dgm:t>
        <a:bodyPr/>
        <a:lstStyle/>
        <a:p>
          <a:r>
            <a:rPr lang="en-US" dirty="0"/>
            <a:t>Goal 3: Develop a Highly Skilled and Diverse Workforce</a:t>
          </a:r>
        </a:p>
      </dgm:t>
    </dgm:pt>
    <dgm:pt modelId="{F4B0AAF8-7625-4F2C-90A2-5D7FFB59EAD2}" type="parTrans" cxnId="{41936496-DFF6-464C-B2DD-BEAD94FB14FF}">
      <dgm:prSet/>
      <dgm:spPr/>
      <dgm:t>
        <a:bodyPr/>
        <a:lstStyle/>
        <a:p>
          <a:endParaRPr lang="en-US"/>
        </a:p>
      </dgm:t>
    </dgm:pt>
    <dgm:pt modelId="{F4F0516D-E0B5-453E-A427-201F151E0F16}" type="sibTrans" cxnId="{41936496-DFF6-464C-B2DD-BEAD94FB14FF}">
      <dgm:prSet/>
      <dgm:spPr/>
      <dgm:t>
        <a:bodyPr/>
        <a:lstStyle/>
        <a:p>
          <a:endParaRPr lang="en-US"/>
        </a:p>
      </dgm:t>
    </dgm:pt>
    <dgm:pt modelId="{56EC0FF4-7F15-435E-8F6F-9779A41F4386}">
      <dgm:prSet/>
      <dgm:spPr>
        <a:solidFill>
          <a:srgbClr val="F5D7E1">
            <a:alpha val="89804"/>
          </a:srgbClr>
        </a:solidFill>
      </dgm:spPr>
      <dgm:t>
        <a:bodyPr/>
        <a:lstStyle/>
        <a:p>
          <a:r>
            <a:rPr lang="en-US" dirty="0"/>
            <a:t>Support successful programs and showcase effective resources, especially those that increase participation of women, minorities, veterans, persons with disabilities, and other underrepresented populations</a:t>
          </a:r>
        </a:p>
      </dgm:t>
    </dgm:pt>
    <dgm:pt modelId="{20437E4B-5003-4406-9C89-8BE271FD397E}" type="parTrans" cxnId="{A961E7A7-0322-49B2-B686-FFFA4D5F1780}">
      <dgm:prSet/>
      <dgm:spPr/>
      <dgm:t>
        <a:bodyPr/>
        <a:lstStyle/>
        <a:p>
          <a:endParaRPr lang="en-US"/>
        </a:p>
      </dgm:t>
    </dgm:pt>
    <dgm:pt modelId="{5DA8D8C2-FBD5-47A9-B823-A52129F1BF12}" type="sibTrans" cxnId="{A961E7A7-0322-49B2-B686-FFFA4D5F1780}">
      <dgm:prSet/>
      <dgm:spPr/>
      <dgm:t>
        <a:bodyPr/>
        <a:lstStyle/>
        <a:p>
          <a:endParaRPr lang="en-US"/>
        </a:p>
      </dgm:t>
    </dgm:pt>
    <dgm:pt modelId="{C8F8B433-0A2E-4EE4-8159-C6273943C0D7}" type="pres">
      <dgm:prSet presAssocID="{F4FAAF7D-3A4F-4629-B6A4-B29E8FDD72BC}" presName="Name0" presStyleCnt="0">
        <dgm:presLayoutVars>
          <dgm:dir/>
          <dgm:animLvl val="lvl"/>
          <dgm:resizeHandles val="exact"/>
        </dgm:presLayoutVars>
      </dgm:prSet>
      <dgm:spPr/>
    </dgm:pt>
    <dgm:pt modelId="{380503C7-C5B7-41C3-9915-5447592DF2C5}" type="pres">
      <dgm:prSet presAssocID="{052E28F4-7012-471B-AC35-4F40F8A3EE01}" presName="linNode" presStyleCnt="0"/>
      <dgm:spPr/>
    </dgm:pt>
    <dgm:pt modelId="{23E917C1-D548-4AEE-AEF3-913ED0A5B001}" type="pres">
      <dgm:prSet presAssocID="{052E28F4-7012-471B-AC35-4F40F8A3EE01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092E7521-0A4A-460B-911E-99D4A07B2442}" type="pres">
      <dgm:prSet presAssocID="{052E28F4-7012-471B-AC35-4F40F8A3EE01}" presName="descendantText" presStyleLbl="alignAccFollowNode1" presStyleIdx="0" presStyleCnt="3">
        <dgm:presLayoutVars>
          <dgm:bulletEnabled/>
        </dgm:presLayoutVars>
      </dgm:prSet>
      <dgm:spPr/>
    </dgm:pt>
    <dgm:pt modelId="{452683F4-5B78-40CA-953A-D48270D78A31}" type="pres">
      <dgm:prSet presAssocID="{8A4327B3-9F59-4FF7-A635-8463FE992D2C}" presName="sp" presStyleCnt="0"/>
      <dgm:spPr/>
    </dgm:pt>
    <dgm:pt modelId="{157A783B-370A-4AD6-B9E7-79281FB755F7}" type="pres">
      <dgm:prSet presAssocID="{510E6618-A1EF-4148-980E-164ECCCB9536}" presName="linNode" presStyleCnt="0"/>
      <dgm:spPr/>
    </dgm:pt>
    <dgm:pt modelId="{DD3DB241-8CEC-4929-A42D-FFEF41972508}" type="pres">
      <dgm:prSet presAssocID="{510E6618-A1EF-4148-980E-164ECCCB9536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44F4ACDF-D0BE-4164-9B21-E0F0D031716D}" type="pres">
      <dgm:prSet presAssocID="{510E6618-A1EF-4148-980E-164ECCCB9536}" presName="descendantText" presStyleLbl="alignAccFollowNode1" presStyleIdx="1" presStyleCnt="3">
        <dgm:presLayoutVars>
          <dgm:bulletEnabled/>
        </dgm:presLayoutVars>
      </dgm:prSet>
      <dgm:spPr/>
    </dgm:pt>
    <dgm:pt modelId="{BB868E6D-317B-4E3C-B578-9BC36445D5FC}" type="pres">
      <dgm:prSet presAssocID="{AEDF2996-2452-4DF9-9B6C-56D950E2D0CB}" presName="sp" presStyleCnt="0"/>
      <dgm:spPr/>
    </dgm:pt>
    <dgm:pt modelId="{0FD26530-9125-4439-9BA5-9C62117C3A4D}" type="pres">
      <dgm:prSet presAssocID="{D28AD3F7-2443-4B89-974C-7C9A10F60987}" presName="linNode" presStyleCnt="0"/>
      <dgm:spPr/>
    </dgm:pt>
    <dgm:pt modelId="{CE010BE0-C102-470E-A851-E2B7E4B52912}" type="pres">
      <dgm:prSet presAssocID="{D28AD3F7-2443-4B89-974C-7C9A10F60987}" presName="parentText" presStyleLbl="alignNode1" presStyleIdx="2" presStyleCnt="3" custLinFactNeighborX="-907" custLinFactNeighborY="98">
        <dgm:presLayoutVars>
          <dgm:chMax val="1"/>
          <dgm:bulletEnabled/>
        </dgm:presLayoutVars>
      </dgm:prSet>
      <dgm:spPr/>
    </dgm:pt>
    <dgm:pt modelId="{D9054F34-789E-4197-B6F8-4862AC62BCC8}" type="pres">
      <dgm:prSet presAssocID="{D28AD3F7-2443-4B89-974C-7C9A10F60987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141E970E-B870-4560-89C3-CDD2E02F2A8C}" srcId="{510E6618-A1EF-4148-980E-164ECCCB9536}" destId="{D61110B9-5C44-457A-8EC3-DB026E5C2FE6}" srcOrd="0" destOrd="0" parTransId="{D87E8BB4-C646-4394-AA23-417BACCAC506}" sibTransId="{04582E4D-9676-4A21-B3FE-BF668291A926}"/>
    <dgm:cxn modelId="{76A0F91E-AC56-4335-B4D0-00EC0DFCFDA9}" type="presOf" srcId="{510E6618-A1EF-4148-980E-164ECCCB9536}" destId="{DD3DB241-8CEC-4929-A42D-FFEF41972508}" srcOrd="0" destOrd="0" presId="urn:microsoft.com/office/officeart/2016/7/layout/VerticalSolidActionList"/>
    <dgm:cxn modelId="{75A76A24-1F72-49DA-91E6-B4D2BE1A8273}" type="presOf" srcId="{D61110B9-5C44-457A-8EC3-DB026E5C2FE6}" destId="{44F4ACDF-D0BE-4164-9B21-E0F0D031716D}" srcOrd="0" destOrd="0" presId="urn:microsoft.com/office/officeart/2016/7/layout/VerticalSolidActionList"/>
    <dgm:cxn modelId="{BA71AA64-FFE0-4E15-B538-B093C600ADAB}" srcId="{F4FAAF7D-3A4F-4629-B6A4-B29E8FDD72BC}" destId="{D28AD3F7-2443-4B89-974C-7C9A10F60987}" srcOrd="2" destOrd="0" parTransId="{828BBC0F-D51C-4A97-BEF9-D93E718231A6}" sibTransId="{E4248A89-3108-4AA0-9E6B-F762FF631437}"/>
    <dgm:cxn modelId="{242E0548-A282-4F2B-AE42-A0F4247759D6}" type="presOf" srcId="{56EC0FF4-7F15-435E-8F6F-9779A41F4386}" destId="{D9054F34-789E-4197-B6F8-4862AC62BCC8}" srcOrd="0" destOrd="1" presId="urn:microsoft.com/office/officeart/2016/7/layout/VerticalSolidActionList"/>
    <dgm:cxn modelId="{41936496-DFF6-464C-B2DD-BEAD94FB14FF}" srcId="{D28AD3F7-2443-4B89-974C-7C9A10F60987}" destId="{4CA5892B-A418-41C9-A221-CBB2868AECE8}" srcOrd="0" destOrd="0" parTransId="{F4B0AAF8-7625-4F2C-90A2-5D7FFB59EAD2}" sibTransId="{F4F0516D-E0B5-453E-A427-201F151E0F16}"/>
    <dgm:cxn modelId="{68D1A79A-FEC5-4E06-B0C6-4834BC1786EA}" srcId="{F4FAAF7D-3A4F-4629-B6A4-B29E8FDD72BC}" destId="{052E28F4-7012-471B-AC35-4F40F8A3EE01}" srcOrd="0" destOrd="0" parTransId="{911D9B67-57FA-4E8A-B7C3-E34D147DA828}" sibTransId="{8A4327B3-9F59-4FF7-A635-8463FE992D2C}"/>
    <dgm:cxn modelId="{A961E7A7-0322-49B2-B686-FFFA4D5F1780}" srcId="{4CA5892B-A418-41C9-A221-CBB2868AECE8}" destId="{56EC0FF4-7F15-435E-8F6F-9779A41F4386}" srcOrd="0" destOrd="0" parTransId="{20437E4B-5003-4406-9C89-8BE271FD397E}" sibTransId="{5DA8D8C2-FBD5-47A9-B823-A52129F1BF12}"/>
    <dgm:cxn modelId="{75C4B2BF-1BDD-4DCF-9EBD-68EE37EF88F8}" srcId="{D61110B9-5C44-457A-8EC3-DB026E5C2FE6}" destId="{DAAAF729-75FD-41EA-9169-B6FD091C2224}" srcOrd="0" destOrd="0" parTransId="{E4BCCBEB-26BE-42B2-8452-E2F9BFB73E89}" sibTransId="{747C375E-DED1-441E-9890-89379964D352}"/>
    <dgm:cxn modelId="{4A62E0BF-D2A0-496B-B3AE-076507B842DB}" type="presOf" srcId="{653ECD33-E549-4419-B79B-DCA23CACA0AA}" destId="{092E7521-0A4A-460B-911E-99D4A07B2442}" srcOrd="0" destOrd="1" presId="urn:microsoft.com/office/officeart/2016/7/layout/VerticalSolidActionList"/>
    <dgm:cxn modelId="{2168EFC3-EAB2-4C2D-8603-A009DC4B85B4}" srcId="{052E28F4-7012-471B-AC35-4F40F8A3EE01}" destId="{C36F674B-2885-4795-BE8B-65A70E6D7756}" srcOrd="0" destOrd="0" parTransId="{03F34776-6608-4424-915D-FACFADD85882}" sibTransId="{9DAF9048-A376-4E9F-809C-4EC318FBE223}"/>
    <dgm:cxn modelId="{86C42CC4-8ADE-48F9-B9C5-EEF532225869}" type="presOf" srcId="{DAAAF729-75FD-41EA-9169-B6FD091C2224}" destId="{44F4ACDF-D0BE-4164-9B21-E0F0D031716D}" srcOrd="0" destOrd="1" presId="urn:microsoft.com/office/officeart/2016/7/layout/VerticalSolidActionList"/>
    <dgm:cxn modelId="{461098C6-6E6F-49C5-8256-C6072A0AD5C7}" type="presOf" srcId="{4CA5892B-A418-41C9-A221-CBB2868AECE8}" destId="{D9054F34-789E-4197-B6F8-4862AC62BCC8}" srcOrd="0" destOrd="0" presId="urn:microsoft.com/office/officeart/2016/7/layout/VerticalSolidActionList"/>
    <dgm:cxn modelId="{42F1F9C8-F302-43D8-BF82-04B2B42D247C}" type="presOf" srcId="{C36F674B-2885-4795-BE8B-65A70E6D7756}" destId="{092E7521-0A4A-460B-911E-99D4A07B2442}" srcOrd="0" destOrd="0" presId="urn:microsoft.com/office/officeart/2016/7/layout/VerticalSolidActionList"/>
    <dgm:cxn modelId="{2DDD65CD-CD25-4BDE-B0CC-95CA3EAA15D6}" type="presOf" srcId="{052E28F4-7012-471B-AC35-4F40F8A3EE01}" destId="{23E917C1-D548-4AEE-AEF3-913ED0A5B001}" srcOrd="0" destOrd="0" presId="urn:microsoft.com/office/officeart/2016/7/layout/VerticalSolidActionList"/>
    <dgm:cxn modelId="{8973BBCD-6DF7-4DD6-96D9-C292B5ABF7AE}" type="presOf" srcId="{F4FAAF7D-3A4F-4629-B6A4-B29E8FDD72BC}" destId="{C8F8B433-0A2E-4EE4-8159-C6273943C0D7}" srcOrd="0" destOrd="0" presId="urn:microsoft.com/office/officeart/2016/7/layout/VerticalSolidActionList"/>
    <dgm:cxn modelId="{72B459D8-2A02-49F3-BD2C-08F3984DC674}" srcId="{F4FAAF7D-3A4F-4629-B6A4-B29E8FDD72BC}" destId="{510E6618-A1EF-4148-980E-164ECCCB9536}" srcOrd="1" destOrd="0" parTransId="{A1E17835-6D6F-49D1-B001-4F24A477EAAF}" sibTransId="{AEDF2996-2452-4DF9-9B6C-56D950E2D0CB}"/>
    <dgm:cxn modelId="{2A8D75ED-0DDD-4BD6-8627-ABD866CD71F4}" srcId="{C36F674B-2885-4795-BE8B-65A70E6D7756}" destId="{653ECD33-E549-4419-B79B-DCA23CACA0AA}" srcOrd="0" destOrd="0" parTransId="{59234283-5F6F-462D-9E31-D829B352E765}" sibTransId="{B6CC62F4-5ECA-4326-B449-1F1635A7B926}"/>
    <dgm:cxn modelId="{EF5B5BF2-4975-4B78-A032-FF4560B63C32}" type="presOf" srcId="{D28AD3F7-2443-4B89-974C-7C9A10F60987}" destId="{CE010BE0-C102-470E-A851-E2B7E4B52912}" srcOrd="0" destOrd="0" presId="urn:microsoft.com/office/officeart/2016/7/layout/VerticalSolidActionList"/>
    <dgm:cxn modelId="{ACD2C200-325A-49B3-9BA1-C375A3BB3D5D}" type="presParOf" srcId="{C8F8B433-0A2E-4EE4-8159-C6273943C0D7}" destId="{380503C7-C5B7-41C3-9915-5447592DF2C5}" srcOrd="0" destOrd="0" presId="urn:microsoft.com/office/officeart/2016/7/layout/VerticalSolidActionList"/>
    <dgm:cxn modelId="{A13572D5-3506-458A-A480-28B821F5D475}" type="presParOf" srcId="{380503C7-C5B7-41C3-9915-5447592DF2C5}" destId="{23E917C1-D548-4AEE-AEF3-913ED0A5B001}" srcOrd="0" destOrd="0" presId="urn:microsoft.com/office/officeart/2016/7/layout/VerticalSolidActionList"/>
    <dgm:cxn modelId="{8F0EA8B7-8A0B-4D89-B9BC-AB52CC7025C4}" type="presParOf" srcId="{380503C7-C5B7-41C3-9915-5447592DF2C5}" destId="{092E7521-0A4A-460B-911E-99D4A07B2442}" srcOrd="1" destOrd="0" presId="urn:microsoft.com/office/officeart/2016/7/layout/VerticalSolidActionList"/>
    <dgm:cxn modelId="{09460A92-C4E7-4101-B69D-44AB211E7251}" type="presParOf" srcId="{C8F8B433-0A2E-4EE4-8159-C6273943C0D7}" destId="{452683F4-5B78-40CA-953A-D48270D78A31}" srcOrd="1" destOrd="0" presId="urn:microsoft.com/office/officeart/2016/7/layout/VerticalSolidActionList"/>
    <dgm:cxn modelId="{643355C8-E261-4685-A624-DB14B865179F}" type="presParOf" srcId="{C8F8B433-0A2E-4EE4-8159-C6273943C0D7}" destId="{157A783B-370A-4AD6-B9E7-79281FB755F7}" srcOrd="2" destOrd="0" presId="urn:microsoft.com/office/officeart/2016/7/layout/VerticalSolidActionList"/>
    <dgm:cxn modelId="{200F9692-CF45-41FC-8B8F-EE7C4CF3AF34}" type="presParOf" srcId="{157A783B-370A-4AD6-B9E7-79281FB755F7}" destId="{DD3DB241-8CEC-4929-A42D-FFEF41972508}" srcOrd="0" destOrd="0" presId="urn:microsoft.com/office/officeart/2016/7/layout/VerticalSolidActionList"/>
    <dgm:cxn modelId="{17C2E630-08BC-48A6-A428-70F6600FCFA4}" type="presParOf" srcId="{157A783B-370A-4AD6-B9E7-79281FB755F7}" destId="{44F4ACDF-D0BE-4164-9B21-E0F0D031716D}" srcOrd="1" destOrd="0" presId="urn:microsoft.com/office/officeart/2016/7/layout/VerticalSolidActionList"/>
    <dgm:cxn modelId="{5454C780-F83F-4EED-89D1-3F4E1C1E1EBC}" type="presParOf" srcId="{C8F8B433-0A2E-4EE4-8159-C6273943C0D7}" destId="{BB868E6D-317B-4E3C-B578-9BC36445D5FC}" srcOrd="3" destOrd="0" presId="urn:microsoft.com/office/officeart/2016/7/layout/VerticalSolidActionList"/>
    <dgm:cxn modelId="{9C8F0500-B6B4-4997-BDF8-71B9FEB4902A}" type="presParOf" srcId="{C8F8B433-0A2E-4EE4-8159-C6273943C0D7}" destId="{0FD26530-9125-4439-9BA5-9C62117C3A4D}" srcOrd="4" destOrd="0" presId="urn:microsoft.com/office/officeart/2016/7/layout/VerticalSolidActionList"/>
    <dgm:cxn modelId="{108584FC-A433-4EAB-8779-2F47313E3F2B}" type="presParOf" srcId="{0FD26530-9125-4439-9BA5-9C62117C3A4D}" destId="{CE010BE0-C102-470E-A851-E2B7E4B52912}" srcOrd="0" destOrd="0" presId="urn:microsoft.com/office/officeart/2016/7/layout/VerticalSolidActionList"/>
    <dgm:cxn modelId="{8F6C22A7-20EA-495D-A7C8-90D84A11E9B5}" type="presParOf" srcId="{0FD26530-9125-4439-9BA5-9C62117C3A4D}" destId="{D9054F34-789E-4197-B6F8-4862AC62BCC8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E7521-0A4A-460B-911E-99D4A07B2442}">
      <dsp:nvSpPr>
        <dsp:cNvPr id="0" name=""/>
        <dsp:cNvSpPr/>
      </dsp:nvSpPr>
      <dsp:spPr>
        <a:xfrm>
          <a:off x="1448409" y="1842"/>
          <a:ext cx="5793638" cy="1888800"/>
        </a:xfrm>
        <a:prstGeom prst="rect">
          <a:avLst/>
        </a:prstGeom>
        <a:solidFill>
          <a:srgbClr val="D5E4EA"/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413" tIns="479755" rIns="112413" bIns="47975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Goal 1: Inspire, Engage, and Inform the Nation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Inspire, engage, and inform the public about the demand, opportunities, and multiple career options available within the area of cybersecurity</a:t>
          </a:r>
        </a:p>
      </dsp:txBody>
      <dsp:txXfrm>
        <a:off x="1448409" y="1842"/>
        <a:ext cx="5793638" cy="1888800"/>
      </dsp:txXfrm>
    </dsp:sp>
    <dsp:sp modelId="{23E917C1-D548-4AEE-AEF3-913ED0A5B001}">
      <dsp:nvSpPr>
        <dsp:cNvPr id="0" name=""/>
        <dsp:cNvSpPr/>
      </dsp:nvSpPr>
      <dsp:spPr>
        <a:xfrm>
          <a:off x="0" y="1842"/>
          <a:ext cx="1448409" cy="1888800"/>
        </a:xfrm>
        <a:prstGeom prst="rect">
          <a:avLst/>
        </a:prstGeom>
        <a:solidFill>
          <a:srgbClr val="8FB7C7"/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45" tIns="186572" rIns="76645" bIns="1865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Inspire, Engage, and Inform</a:t>
          </a:r>
        </a:p>
      </dsp:txBody>
      <dsp:txXfrm>
        <a:off x="0" y="1842"/>
        <a:ext cx="1448409" cy="1888800"/>
      </dsp:txXfrm>
    </dsp:sp>
    <dsp:sp modelId="{44F4ACDF-D0BE-4164-9B21-E0F0D031716D}">
      <dsp:nvSpPr>
        <dsp:cNvPr id="0" name=""/>
        <dsp:cNvSpPr/>
      </dsp:nvSpPr>
      <dsp:spPr>
        <a:xfrm>
          <a:off x="1448409" y="2003971"/>
          <a:ext cx="5793638" cy="1888800"/>
        </a:xfrm>
        <a:prstGeom prst="rect">
          <a:avLst/>
        </a:prstGeom>
        <a:solidFill>
          <a:srgbClr val="F8E5CC">
            <a:alpha val="89804"/>
          </a:srgb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413" tIns="479755" rIns="112413" bIns="47975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Goal 2: Demystify Careers in Cybersecurity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Raise awareness about pathways to prepare a highly skilled and diverse workforce for careers in cybersecurity to include expansion of knowledge and application of the NICE Cybersecurity Workforce Framework</a:t>
          </a:r>
        </a:p>
      </dsp:txBody>
      <dsp:txXfrm>
        <a:off x="1448409" y="2003971"/>
        <a:ext cx="5793638" cy="1888800"/>
      </dsp:txXfrm>
    </dsp:sp>
    <dsp:sp modelId="{DD3DB241-8CEC-4929-A42D-FFEF41972508}">
      <dsp:nvSpPr>
        <dsp:cNvPr id="0" name=""/>
        <dsp:cNvSpPr/>
      </dsp:nvSpPr>
      <dsp:spPr>
        <a:xfrm>
          <a:off x="0" y="2003971"/>
          <a:ext cx="1448409" cy="1888800"/>
        </a:xfrm>
        <a:prstGeom prst="rect">
          <a:avLst/>
        </a:prstGeom>
        <a:solidFill>
          <a:srgbClr val="EDBA73"/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45" tIns="186572" rIns="76645" bIns="1865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Demystify</a:t>
          </a:r>
        </a:p>
      </dsp:txBody>
      <dsp:txXfrm>
        <a:off x="0" y="2003971"/>
        <a:ext cx="1448409" cy="1888800"/>
      </dsp:txXfrm>
    </dsp:sp>
    <dsp:sp modelId="{D9054F34-789E-4197-B6F8-4862AC62BCC8}">
      <dsp:nvSpPr>
        <dsp:cNvPr id="0" name=""/>
        <dsp:cNvSpPr/>
      </dsp:nvSpPr>
      <dsp:spPr>
        <a:xfrm>
          <a:off x="1448409" y="4006099"/>
          <a:ext cx="5793638" cy="1888800"/>
        </a:xfrm>
        <a:prstGeom prst="rect">
          <a:avLst/>
        </a:prstGeom>
        <a:solidFill>
          <a:srgbClr val="F5D7E1">
            <a:alpha val="89804"/>
          </a:srgb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413" tIns="479755" rIns="112413" bIns="47975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Goal 3: Develop a Highly Skilled and Diverse Workforce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Support successful programs and showcase effective resources, especially those that increase participation of women, minorities, veterans, persons with disabilities, and other underrepresented populations</a:t>
          </a:r>
        </a:p>
      </dsp:txBody>
      <dsp:txXfrm>
        <a:off x="1448409" y="4006099"/>
        <a:ext cx="5793638" cy="1888800"/>
      </dsp:txXfrm>
    </dsp:sp>
    <dsp:sp modelId="{CE010BE0-C102-470E-A851-E2B7E4B52912}">
      <dsp:nvSpPr>
        <dsp:cNvPr id="0" name=""/>
        <dsp:cNvSpPr/>
      </dsp:nvSpPr>
      <dsp:spPr>
        <a:xfrm>
          <a:off x="0" y="4007942"/>
          <a:ext cx="1448409" cy="1888800"/>
        </a:xfrm>
        <a:prstGeom prst="rect">
          <a:avLst/>
        </a:prstGeom>
        <a:solidFill>
          <a:srgbClr val="6B1935"/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45" tIns="186572" rIns="76645" bIns="1865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Develop</a:t>
          </a:r>
        </a:p>
      </dsp:txBody>
      <dsp:txXfrm>
        <a:off x="0" y="4007942"/>
        <a:ext cx="1448409" cy="188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5089D-5788-41A4-B7E7-52E9B086C4E1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0497C-3DBD-4192-AF55-E920B8E1D1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5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a.org/aws/NCDA/pt/sp/ncdmonth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da.org/aws/NCDA/pt/sp/ncdmonth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Cybersecurity Career Awareness Week aims to inspire, educate, and engage citizens to pursue careers in cybersecurity. Cybersecurity Career Awareness Week takes place during  November’s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National Career Development Month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Each day of the week-long campaign provides an opportunity to learn about the contributions and innovations of cybersecurity practitioners, and the plethora of job opportunities that can be found when exploring cybersecurity as a career choice.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week, learners of all ages, educators, parents, employers, and the community participate in a national recognition of how cybersecurity plays a vital role in the lives of Americans and how building a national cybersecurity workforce enhances America’s national security and promotes economic prosperity.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00497C-3DBD-4192-AF55-E920B8E1D1C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8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Celebrate how the cybersecurity workforce makes a difference in our world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public dialogue about the need for cybersecurity workforce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Bring cybersecurity to life for kids, educators, and parents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00497C-3DBD-4192-AF55-E920B8E1D1C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760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Cybersecurity Career Awareness Week aims to inspire, educate, and engage citizens to pursue careers in cybersecurity. Cybersecurity Career Awareness Week takes place during  November’s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National Career Development Month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Each day of the week-long campaign provides an opportunity to learn about the contributions and innovations of cybersecurity practitioners, and the plethora of job opportunities that can be found when exploring cybersecurity as a career choice.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week, learners of all ages, educators, parents, employers, and the community participate in a national recognition of how cybersecurity plays a vital role in the lives of Americans and how building a national cybersecurity workforce enhances America’s national security and promotes economic prosperity.</a:t>
            </a:r>
          </a:p>
          <a:p>
            <a:endParaRPr 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Celebrate how the cybersecurity workforce makes a difference in our world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public dialogue about the need for cybersecurity workforce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Bring cybersecurity to life for kids, educators, and parents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00497C-3DBD-4192-AF55-E920B8E1D1C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6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EFF3-BCC7-4E51-82D4-DC61B2C73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40534-A222-4CC5-BB06-2A83CC3C4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23B26-5B32-4E84-ABF0-F373384F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2EDC7-EB80-46B6-A27E-FE982995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36FC7-C788-48F4-B7F8-97D11FAE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8080-DC6D-4C89-A917-F097A3F7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05EC9-93E3-4833-96A8-BED11D9B1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CDF82-CA21-462D-BAC8-C0605B992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A434D-49D1-4490-8D00-1BFBDF37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8B4DD-6856-4D97-B83B-F8EE7ECB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C84D3-0A92-49E7-A7D8-E3E148728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66CDC7-B5E5-4547-83D3-1D9823C8F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82E7D-E78E-4C8F-8717-7DD41A870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8B3FA-0BA9-49FA-A121-16551D0A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A4087-FB38-44F2-8432-B5DE3381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9615-E1A7-491E-8E91-5EF676EB3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B7AD-7780-4B69-AE3C-9EBF38F3B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61555-44ED-4DED-8356-5B19660B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F05BC-8714-47FC-B563-7F1FAB66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4D6FB-74C2-4B34-93A0-DD2BF6E4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3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D8A7-F072-44B3-AE6D-EC35A19B3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B435A-65D2-4557-9D3C-8227EFAB3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EDE9F-4100-4D32-A8B7-210AC5915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5AD-75A8-4787-B417-8F24D875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513F6-22F1-4204-95FD-AE0A8915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9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29967-FA95-4DC1-9CE5-B6835F52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BB59-B426-435C-B96A-0646CD674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B5C43-D9C6-4B32-A311-86D7DFAED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E9416-E51D-425B-B041-47875CE7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6E99F-E3A1-4BD9-91F7-083EE284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EDDF7-6902-412F-B7C0-3A700902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6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D2B5-E5C0-486A-B2E7-449A865E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7427E-A9A7-4E0A-9C03-B826D03FD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53385-AB7E-4DD9-B1DA-BB0F7E228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1FD62-9003-4DDE-907A-0829B6B4C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7ABB0D-F5FB-4537-9648-BD0CFF49A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B1304-584D-4B85-BB65-B7BD2F20B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78BA7-9D6A-4159-9896-359CB7B8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1C5EC-D3CD-4511-9EC5-66A28EFF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0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D14E6-1741-45D5-942B-AAB71CE2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426BB-6554-4F58-AEA0-5DE586C2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79673-BB66-45CD-B15C-D9C61BB4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01B392-1191-4E92-885E-C4F7E086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4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3C4D4-9201-457A-BE45-2215B644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5C2884-222F-432C-B760-EA73D3339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92AB5-0EDE-466B-843B-09EB37CCD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6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D044-160C-4588-AB67-192330B2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0FCBB-2C32-4658-A790-11206B6A4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1F722-ED07-49A5-A157-C366D67C6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BF8D-1516-4DD5-B9DD-58186F67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6A1FB-6BE9-4A34-A2BF-6719DD2F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AAD5E-D649-4366-9667-7341D1265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3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DA4C8-B905-47B9-A013-526703EC9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2FE09-855A-4914-82C9-D891721D5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3243C-5023-459A-A0FD-915197C8A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ED846-E9DC-4D37-9329-65D3ABD6A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13F88-2291-48F0-AEEA-6426B859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C20E4-D76E-437A-872E-D55C05D5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7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BC1176-038B-45B5-BC4E-236494BAE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ED655-1B56-48E8-8C49-A3133804C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DE940-D7E4-4159-8FF8-9297FE684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A4237-3CE2-45D2-AE40-C2A2E4C048BB}" type="datetimeFigureOut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0640-EC74-4D77-B8FB-5EA7CA8C5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D431D-4101-443C-AFBE-92D9C809F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931E-C896-486C-AFFE-FFE8EF4F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2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nist.gov/form/nice-nccaw-ev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st.gov/itl/applied-cybersecurity/nice/events/national-cybersecurity-career-awareness-week/toolkit/soci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st.gov/form/nice-nccaw-event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C57CE4-A898-40BA-B841-DD7C0BAEF0C5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1143942" y="643467"/>
            <a:ext cx="9904115" cy="557106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0479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9FAFE-BF00-4518-A34A-3097C48F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52" y="365126"/>
            <a:ext cx="5931454" cy="114617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What is Cybersecurity Career Awareness Week?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1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Inspiring and promoting awareness and exploration of cybersecurity careers</a:t>
            </a:r>
            <a:endParaRPr lang="en-US" sz="2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05C7EBC3-4672-4DAB-81C2-58661FAFA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40BF962F-4C6F-461E-86F2-C43F56CC9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2E94A4F7-38E4-45EA-8E2E-CE1B5766B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8E622-8297-43C9-97C9-4B84A3AA7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00" y="2173287"/>
            <a:ext cx="3603171" cy="3639684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National Cybersecurity Career Awareness Week is a week-long campaign to call attention to the contributions to society and innovations introduced by cybersecurity practitioners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It is a time to build awareness about the wide range of cybersecurity job opportunities, </a:t>
            </a:r>
            <a:r>
              <a:rPr lang="en-US" sz="20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cybersecurity plays a vital role in the lives of Americans, and how building a national cybersecurity workforce enhances America’s national security and promotes economic prosperity.</a:t>
            </a:r>
          </a:p>
        </p:txBody>
      </p:sp>
      <p:pic>
        <p:nvPicPr>
          <p:cNvPr id="5" name="Content Placeholder 4" descr="A close up of a sign&#10;&#10;Description automatically generated">
            <a:extLst>
              <a:ext uri="{FF2B5EF4-FFF2-40B4-BE49-F238E27FC236}">
                <a16:creationId xmlns:a16="http://schemas.microsoft.com/office/drawing/2014/main" id="{137B8902-CA70-4A0F-8BD5-EDD508F7320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/>
          <a:stretch/>
        </p:blipFill>
        <p:spPr>
          <a:xfrm>
            <a:off x="6703374" y="2173287"/>
            <a:ext cx="4130139" cy="4003675"/>
          </a:xfrm>
          <a:custGeom>
            <a:avLst/>
            <a:gdLst/>
            <a:ahLst/>
            <a:cxnLst/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6334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EA956-C285-455B-A3E7-8FE08536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824" cy="5256371"/>
          </a:xfrm>
        </p:spPr>
        <p:txBody>
          <a:bodyPr>
            <a:normAutofit/>
          </a:bodyPr>
          <a:lstStyle/>
          <a:p>
            <a:pPr algn="ctr"/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National Cybersecurity Career Awareness Week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Goals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17E76A-69CC-4FCF-8F79-219DC393C8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520578"/>
              </p:ext>
            </p:extLst>
          </p:nvPr>
        </p:nvGraphicFramePr>
        <p:xfrm>
          <a:off x="4517136" y="303591"/>
          <a:ext cx="7242048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 descr="Two people tinkering with an electronic circuitboard">
            <a:extLst>
              <a:ext uri="{FF2B5EF4-FFF2-40B4-BE49-F238E27FC236}">
                <a16:creationId xmlns:a16="http://schemas.microsoft.com/office/drawing/2014/main" id="{0F6B834A-7329-4572-98F6-176F3A4920B7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81" y="428625"/>
            <a:ext cx="3358382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6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9FAFE-BF00-4518-A34A-3097C48F7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52" y="365126"/>
            <a:ext cx="5931454" cy="11461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National Cybersecurity Career Awareness Week </a:t>
            </a:r>
            <a:b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Objectives and Key Messaging</a:t>
            </a:r>
            <a:endParaRPr lang="en-US" sz="2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05C7EBC3-4672-4DAB-81C2-58661FAFA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40BF962F-4C6F-461E-86F2-C43F56CC9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2E94A4F7-38E4-45EA-8E2E-CE1B5766B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8E622-8297-43C9-97C9-4B84A3AA7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352" y="1998137"/>
            <a:ext cx="3603171" cy="4616648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400" b="1" dirty="0">
                <a:solidFill>
                  <a:schemeClr val="bg1"/>
                </a:solidFill>
              </a:rPr>
              <a:t>Objectives</a:t>
            </a:r>
          </a:p>
          <a:p>
            <a:r>
              <a:rPr lang="en-US" sz="2300" dirty="0">
                <a:solidFill>
                  <a:schemeClr val="bg1"/>
                </a:solidFill>
              </a:rPr>
              <a:t>Raise </a:t>
            </a:r>
            <a:r>
              <a:rPr lang="en-US" sz="2300" b="1" i="1" dirty="0">
                <a:solidFill>
                  <a:schemeClr val="bg1"/>
                </a:solidFill>
              </a:rPr>
              <a:t>public awareness </a:t>
            </a:r>
            <a:r>
              <a:rPr lang="en-US" sz="2300" dirty="0">
                <a:solidFill>
                  <a:schemeClr val="bg1"/>
                </a:solidFill>
              </a:rPr>
              <a:t>and increase </a:t>
            </a:r>
            <a:r>
              <a:rPr lang="en-US" sz="2300" b="1" i="1" dirty="0">
                <a:solidFill>
                  <a:schemeClr val="bg1"/>
                </a:solidFill>
              </a:rPr>
              <a:t>engagement</a:t>
            </a:r>
            <a:r>
              <a:rPr lang="en-US" sz="2300" dirty="0">
                <a:solidFill>
                  <a:schemeClr val="bg1"/>
                </a:solidFill>
              </a:rPr>
              <a:t> in building a strong cybersecurity workforce.</a:t>
            </a:r>
          </a:p>
          <a:p>
            <a:r>
              <a:rPr lang="en-US" sz="2300" dirty="0">
                <a:solidFill>
                  <a:schemeClr val="bg1"/>
                </a:solidFill>
              </a:rPr>
              <a:t>Emphasize the </a:t>
            </a:r>
            <a:r>
              <a:rPr lang="en-US" sz="2300" b="1" i="1" dirty="0">
                <a:solidFill>
                  <a:schemeClr val="bg1"/>
                </a:solidFill>
              </a:rPr>
              <a:t>demand and opportunities </a:t>
            </a:r>
            <a:r>
              <a:rPr lang="en-US" sz="2300" dirty="0">
                <a:solidFill>
                  <a:schemeClr val="bg1"/>
                </a:solidFill>
              </a:rPr>
              <a:t>in cybersecurity.</a:t>
            </a:r>
          </a:p>
          <a:p>
            <a:r>
              <a:rPr lang="en-US" sz="2300" dirty="0">
                <a:solidFill>
                  <a:schemeClr val="bg1"/>
                </a:solidFill>
              </a:rPr>
              <a:t>Increase awareness around the </a:t>
            </a:r>
            <a:r>
              <a:rPr lang="en-US" sz="2300" b="1" i="1" dirty="0">
                <a:solidFill>
                  <a:schemeClr val="bg1"/>
                </a:solidFill>
              </a:rPr>
              <a:t>multiple career options</a:t>
            </a:r>
            <a:r>
              <a:rPr lang="en-US" sz="2300" dirty="0">
                <a:solidFill>
                  <a:schemeClr val="bg1"/>
                </a:solidFill>
              </a:rPr>
              <a:t> within the field of cybersecurity.</a:t>
            </a:r>
          </a:p>
          <a:p>
            <a:r>
              <a:rPr lang="en-US" sz="2300" dirty="0">
                <a:solidFill>
                  <a:schemeClr val="bg1"/>
                </a:solidFill>
              </a:rPr>
              <a:t>Highlight the </a:t>
            </a:r>
            <a:r>
              <a:rPr lang="en-US" sz="2300" b="1" i="1" dirty="0">
                <a:solidFill>
                  <a:schemeClr val="bg1"/>
                </a:solidFill>
              </a:rPr>
              <a:t>multiple pathways </a:t>
            </a:r>
            <a:r>
              <a:rPr lang="en-US" sz="2300" dirty="0">
                <a:solidFill>
                  <a:schemeClr val="bg1"/>
                </a:solidFill>
              </a:rPr>
              <a:t>to enter the cybersecurity career field.</a:t>
            </a:r>
          </a:p>
          <a:p>
            <a:r>
              <a:rPr lang="en-US" sz="2300" b="1" i="1" dirty="0">
                <a:solidFill>
                  <a:schemeClr val="bg1"/>
                </a:solidFill>
              </a:rPr>
              <a:t>Showcase resources and programs</a:t>
            </a:r>
            <a:r>
              <a:rPr lang="en-US" sz="2300" dirty="0">
                <a:solidFill>
                  <a:schemeClr val="bg1"/>
                </a:solidFill>
              </a:rPr>
              <a:t>, including those that increase participation of women, minorities, veterans, persons with disabilities, and other underrepresented populations in the cybersecurity workforce.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1D8FC7-8968-4D46-8993-723DC9948BB6}"/>
              </a:ext>
            </a:extLst>
          </p:cNvPr>
          <p:cNvSpPr txBox="1"/>
          <p:nvPr/>
        </p:nvSpPr>
        <p:spPr>
          <a:xfrm>
            <a:off x="6178805" y="1966020"/>
            <a:ext cx="544563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Key Messaging</a:t>
            </a:r>
          </a:p>
          <a:p>
            <a:pPr algn="ctr"/>
            <a:endParaRPr lang="en-US" sz="6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Cybersecurity has something for everyone! </a:t>
            </a:r>
            <a:r>
              <a:rPr lang="en-US" sz="1800" b="1" i="1" dirty="0"/>
              <a:t>Skills are needed from a diverse range of backgrounds.</a:t>
            </a:r>
            <a:endParaRPr lang="en-US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Cybersecurity is a dynamic field so you will never be bored. </a:t>
            </a:r>
            <a:r>
              <a:rPr lang="en-US" sz="1800" b="1" i="1" dirty="0"/>
              <a:t>Cybersecurity evolves quickly so you will always be learning and developing new skills.</a:t>
            </a:r>
            <a:endParaRPr lang="en-US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There is a high demand for a talented cybersecurity workforce. </a:t>
            </a:r>
            <a:r>
              <a:rPr lang="en-US" sz="1800" i="1" dirty="0"/>
              <a:t>The Department of Labor predicts </a:t>
            </a:r>
            <a:r>
              <a:rPr lang="en-US" sz="1800" b="1" i="1" dirty="0"/>
              <a:t>that IT and cybersecurity will be among the fastest growing and best paying jobs over the next decade. </a:t>
            </a:r>
            <a:endParaRPr lang="en-US" sz="18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Cybersecurity plays a vital role in the lives of all Americans and the cybersecurity workforce makes a difference in our world. </a:t>
            </a:r>
            <a:r>
              <a:rPr lang="en-US" sz="1800" b="1" i="1" dirty="0"/>
              <a:t>Building a national cybersecurity workforce enhances America’s national security and promotes economic prosperity.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5315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FDBAB-210C-4CED-980A-946D415A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38328"/>
            <a:ext cx="10210800" cy="107899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400" b="1" kern="12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Commitments: 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https://www.nist.gov/form/nice-nccaw-events</a:t>
            </a:r>
            <a:endParaRPr lang="en-US" sz="2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BDD0CE-06A4-404B-8A13-580229C1C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41750"/>
            <a:ext cx="12192000" cy="4716250"/>
          </a:xfrm>
          <a:prstGeom prst="rect">
            <a:avLst/>
          </a:prstGeom>
          <a:solidFill>
            <a:srgbClr val="6589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B7511254-A05E-4E15-ABEE-9CE803485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6035"/>
            <a:ext cx="11548872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everal hands raised and ready to answer a question">
            <a:extLst>
              <a:ext uri="{FF2B5EF4-FFF2-40B4-BE49-F238E27FC236}">
                <a16:creationId xmlns:a16="http://schemas.microsoft.com/office/drawing/2014/main" id="{5A712EE5-DC18-462A-A516-40844C4D35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1604" y="2834640"/>
            <a:ext cx="5276732" cy="3202472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D9C71F-2BF0-4C95-9CFE-E86150CF10B8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3664" y="2745272"/>
            <a:ext cx="5276732" cy="3291840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955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853CB1-6192-4E85-878A-6DCDEDDA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45811"/>
            <a:ext cx="2845191" cy="3237579"/>
          </a:xfrm>
          <a:solidFill>
            <a:srgbClr val="595959"/>
          </a:solidFill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for Engagement </a:t>
            </a:r>
            <a:br>
              <a:rPr lang="en-US" sz="3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rgbClr val="6B1935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E4DE0-0043-4A30-84C8-01DB05BEB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92500"/>
          </a:bodyPr>
          <a:lstStyle/>
          <a:p>
            <a:endParaRPr lang="en-US" sz="2400" b="1" dirty="0"/>
          </a:p>
          <a:p>
            <a:r>
              <a:rPr lang="en-US" sz="2400" b="1" dirty="0"/>
              <a:t>Social Media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cybercareerweek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mycyberjob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Downloadable </a:t>
            </a:r>
            <a:r>
              <a:rPr lang="en-US" dirty="0">
                <a:hlinkClick r:id="rId2"/>
              </a:rPr>
              <a:t>graphics</a:t>
            </a:r>
            <a:endParaRPr lang="en-US" dirty="0"/>
          </a:p>
          <a:p>
            <a:pPr lvl="1"/>
            <a:r>
              <a:rPr lang="en-US" dirty="0"/>
              <a:t>Downloadable </a:t>
            </a:r>
            <a:r>
              <a:rPr lang="en-US" dirty="0">
                <a:hlinkClick r:id="rId2"/>
              </a:rPr>
              <a:t>sample social media</a:t>
            </a:r>
            <a:endParaRPr lang="en-US" dirty="0"/>
          </a:p>
          <a:p>
            <a:r>
              <a:rPr lang="en-US" sz="2400" dirty="0"/>
              <a:t>Host a </a:t>
            </a:r>
            <a:r>
              <a:rPr lang="en-US" sz="2400" b="1" dirty="0"/>
              <a:t>twitter chat </a:t>
            </a:r>
            <a:r>
              <a:rPr lang="en-US" sz="2400" dirty="0"/>
              <a:t>to answer questions about a cybersecurity related topic or join one already scheduled </a:t>
            </a:r>
          </a:p>
          <a:p>
            <a:r>
              <a:rPr lang="en-US" sz="2400" dirty="0"/>
              <a:t>Write a </a:t>
            </a:r>
            <a:r>
              <a:rPr lang="en-US" sz="2400" b="1" dirty="0"/>
              <a:t>blog</a:t>
            </a:r>
            <a:r>
              <a:rPr lang="en-US" sz="2400" dirty="0"/>
              <a:t> or </a:t>
            </a:r>
            <a:r>
              <a:rPr lang="en-US" sz="2400" b="1" dirty="0"/>
              <a:t>news article </a:t>
            </a:r>
          </a:p>
          <a:p>
            <a:r>
              <a:rPr lang="en-US" sz="2400" b="1" dirty="0"/>
              <a:t>Acknowledge</a:t>
            </a:r>
            <a:r>
              <a:rPr lang="en-US" sz="2400" dirty="0"/>
              <a:t> your hard-working cybersecurity co-workers</a:t>
            </a:r>
          </a:p>
          <a:p>
            <a:r>
              <a:rPr lang="en-US" sz="2400" dirty="0"/>
              <a:t>Get to know office cybersecurity workers and their work roles—host a </a:t>
            </a:r>
            <a:r>
              <a:rPr lang="en-US" sz="2400" b="1" dirty="0"/>
              <a:t>potluck or social </a:t>
            </a:r>
            <a:r>
              <a:rPr lang="en-US" sz="2400" dirty="0"/>
              <a:t>(virtual) to celebrate NCCAW</a:t>
            </a:r>
          </a:p>
          <a:p>
            <a:r>
              <a:rPr lang="en-US" sz="2400" dirty="0"/>
              <a:t>Host some office-wide cybersecurity related </a:t>
            </a:r>
            <a:r>
              <a:rPr lang="en-US" sz="2400" b="1" dirty="0"/>
              <a:t>competitions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028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E3D56-EA09-4243-80E1-3DC1AF9D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Ideas for Engagement</a:t>
            </a:r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EE60C-6352-407C-B3FD-290A269E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85216"/>
            <a:ext cx="6377769" cy="5308907"/>
          </a:xfrm>
        </p:spPr>
        <p:txBody>
          <a:bodyPr anchor="ctr">
            <a:normAutofit/>
          </a:bodyPr>
          <a:lstStyle/>
          <a:p>
            <a:r>
              <a:rPr lang="en-US" sz="2200" dirty="0"/>
              <a:t>Bring your mini/future-cybersecurity worker </a:t>
            </a:r>
            <a:r>
              <a:rPr lang="en-US" sz="2200" b="1" dirty="0"/>
              <a:t>to workday </a:t>
            </a:r>
            <a:r>
              <a:rPr lang="en-US" sz="2200" dirty="0"/>
              <a:t>(virtual)</a:t>
            </a:r>
          </a:p>
          <a:p>
            <a:r>
              <a:rPr lang="en-US" sz="2200" dirty="0"/>
              <a:t>Encourage your cybersecurity workers/colleagues to sign up for </a:t>
            </a:r>
            <a:r>
              <a:rPr lang="en-US" sz="2200" b="1" dirty="0"/>
              <a:t>training</a:t>
            </a:r>
            <a:r>
              <a:rPr lang="en-US" sz="2200" dirty="0"/>
              <a:t>s or compete in the NCCAW Career CtF competition </a:t>
            </a:r>
          </a:p>
          <a:p>
            <a:r>
              <a:rPr lang="en-US" sz="2200" dirty="0"/>
              <a:t>Host a </a:t>
            </a:r>
            <a:r>
              <a:rPr lang="en-US" sz="2200" b="1" dirty="0"/>
              <a:t>career talk </a:t>
            </a:r>
            <a:r>
              <a:rPr lang="en-US" sz="2200" dirty="0"/>
              <a:t>for employees or co-workers </a:t>
            </a:r>
          </a:p>
          <a:p>
            <a:r>
              <a:rPr lang="en-US" sz="2200" dirty="0"/>
              <a:t>Host a </a:t>
            </a:r>
            <a:r>
              <a:rPr lang="en-US" sz="2200" b="1" dirty="0"/>
              <a:t>training or professional development </a:t>
            </a:r>
            <a:r>
              <a:rPr lang="en-US" sz="2200" dirty="0"/>
              <a:t>activity for educators</a:t>
            </a:r>
          </a:p>
          <a:p>
            <a:r>
              <a:rPr lang="en-US" sz="2200" b="1" dirty="0"/>
              <a:t>Nationwide call to cybersecurity workers to share their story!</a:t>
            </a:r>
          </a:p>
          <a:p>
            <a:pPr lvl="1"/>
            <a:r>
              <a:rPr lang="en-US" sz="1800" b="1" dirty="0"/>
              <a:t>Visit a classroom </a:t>
            </a:r>
            <a:r>
              <a:rPr lang="en-US" sz="1800" dirty="0"/>
              <a:t>(virtual) </a:t>
            </a:r>
            <a:r>
              <a:rPr lang="en-US" sz="1800" b="1" dirty="0"/>
              <a:t>and introduce K-12 students to careers in cybersecurity. </a:t>
            </a:r>
            <a:r>
              <a:rPr lang="en-US" sz="1800" dirty="0"/>
              <a:t>Visit toolkit for speaker tips.</a:t>
            </a:r>
          </a:p>
          <a:p>
            <a:pPr lvl="1"/>
            <a:r>
              <a:rPr lang="en-US" sz="1800" b="1" dirty="0"/>
              <a:t>Virtual tours </a:t>
            </a:r>
            <a:r>
              <a:rPr lang="en-US" sz="1800" dirty="0"/>
              <a:t>have been added to Cybersecurity In Your Community section of NCCAW website</a:t>
            </a:r>
          </a:p>
          <a:p>
            <a:pPr lvl="1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Take the 6 Day #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mycyberjob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Challenge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377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B1935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0FFC8-48A2-49E7-8F74-7DB055A98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Special Events and Activities</a:t>
            </a:r>
            <a:b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Partnership Asks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1028" name="Picture 4" descr="10 Questions to Ask Before Committing to a Business Partner">
            <a:extLst>
              <a:ext uri="{FF2B5EF4-FFF2-40B4-BE49-F238E27FC236}">
                <a16:creationId xmlns:a16="http://schemas.microsoft.com/office/drawing/2014/main" id="{7AFD7A3B-549C-4D6B-80BB-C63720FD74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CA56-57EC-4887-B130-112F176C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0" y="1638300"/>
            <a:ext cx="3952494" cy="5112862"/>
          </a:xfrm>
        </p:spPr>
        <p:txBody>
          <a:bodyPr anchor="ctr">
            <a:normAutofit/>
          </a:bodyPr>
          <a:lstStyle/>
          <a:p>
            <a:endParaRPr lang="en-US" sz="1300" b="1" dirty="0">
              <a:solidFill>
                <a:srgbClr val="FFFFFF"/>
              </a:solidFill>
            </a:endParaRPr>
          </a:p>
          <a:p>
            <a:r>
              <a:rPr lang="en-US" sz="1300" b="1" dirty="0">
                <a:solidFill>
                  <a:srgbClr val="FFFFFF"/>
                </a:solidFill>
              </a:rPr>
              <a:t>Make a commitment </a:t>
            </a:r>
            <a:r>
              <a:rPr lang="en-US" sz="1300" dirty="0">
                <a:solidFill>
                  <a:srgbClr val="FFFFFF"/>
                </a:solidFill>
              </a:rPr>
              <a:t>and add your commitment/s to the </a:t>
            </a:r>
            <a:r>
              <a:rPr lang="en-US" sz="1300" b="1" dirty="0">
                <a:solidFill>
                  <a:srgbClr val="FFFFFF"/>
                </a:solidFill>
                <a:hlinkClick r:id="rId3"/>
              </a:rPr>
              <a:t>online portal</a:t>
            </a:r>
            <a:endParaRPr lang="en-US" sz="1300" b="1" dirty="0">
              <a:solidFill>
                <a:srgbClr val="FFFFFF"/>
              </a:solidFill>
            </a:endParaRPr>
          </a:p>
          <a:p>
            <a:r>
              <a:rPr lang="en-US" sz="1300" dirty="0">
                <a:solidFill>
                  <a:srgbClr val="FFFFFF"/>
                </a:solidFill>
              </a:rPr>
              <a:t>Get involved and share</a:t>
            </a:r>
          </a:p>
          <a:p>
            <a:pPr lvl="1"/>
            <a:r>
              <a:rPr lang="en-US" sz="1300" b="1" dirty="0">
                <a:solidFill>
                  <a:srgbClr val="FFFFFF"/>
                </a:solidFill>
              </a:rPr>
              <a:t>Cybersecurity Career Awareness Capture the Flag Competition</a:t>
            </a:r>
          </a:p>
          <a:p>
            <a:pPr lvl="1"/>
            <a:r>
              <a:rPr lang="en-US" sz="1300" b="1" dirty="0">
                <a:solidFill>
                  <a:srgbClr val="FFFFFF"/>
                </a:solidFill>
              </a:rPr>
              <a:t>Cybersecurity Careers Family Nights</a:t>
            </a:r>
          </a:p>
          <a:p>
            <a:pPr lvl="1"/>
            <a:r>
              <a:rPr lang="en-US" sz="1300" b="1" dirty="0">
                <a:solidFill>
                  <a:srgbClr val="FFFFFF"/>
                </a:solidFill>
              </a:rPr>
              <a:t>Cybersecurity Careers Story Time</a:t>
            </a:r>
          </a:p>
          <a:p>
            <a:pPr lvl="1"/>
            <a:r>
              <a:rPr lang="en-US" sz="1300" b="1" dirty="0">
                <a:solidFill>
                  <a:srgbClr val="FFFFFF"/>
                </a:solidFill>
              </a:rPr>
              <a:t>Webinars, podcasts, livestreams</a:t>
            </a:r>
          </a:p>
          <a:p>
            <a:r>
              <a:rPr lang="en-US" sz="1300" dirty="0">
                <a:solidFill>
                  <a:srgbClr val="FFFFFF"/>
                </a:solidFill>
              </a:rPr>
              <a:t>Volunteer for </a:t>
            </a:r>
            <a:r>
              <a:rPr lang="en-US" sz="1300" b="1" dirty="0">
                <a:solidFill>
                  <a:srgbClr val="FFFFFF"/>
                </a:solidFill>
              </a:rPr>
              <a:t>Cybersecurity Careers Series talk</a:t>
            </a:r>
            <a:endParaRPr lang="en-US" sz="1300" dirty="0">
              <a:solidFill>
                <a:srgbClr val="FFFFFF"/>
              </a:solidFill>
            </a:endParaRPr>
          </a:p>
          <a:p>
            <a:r>
              <a:rPr lang="en-US" sz="1300" dirty="0">
                <a:solidFill>
                  <a:srgbClr val="FFFFFF"/>
                </a:solidFill>
              </a:rPr>
              <a:t>Volunteer for </a:t>
            </a:r>
            <a:r>
              <a:rPr lang="en-US" sz="1300" b="1" dirty="0">
                <a:solidFill>
                  <a:srgbClr val="FFFFFF"/>
                </a:solidFill>
              </a:rPr>
              <a:t>Cybersecurity Careers Podcast Series</a:t>
            </a:r>
            <a:endParaRPr lang="en-US" sz="1300" dirty="0">
              <a:solidFill>
                <a:srgbClr val="FFFFFF"/>
              </a:solidFill>
            </a:endParaRPr>
          </a:p>
          <a:p>
            <a:r>
              <a:rPr lang="en-US" sz="1300" dirty="0">
                <a:solidFill>
                  <a:srgbClr val="FFFFFF"/>
                </a:solidFill>
              </a:rPr>
              <a:t>Join others in sharing your </a:t>
            </a:r>
            <a:r>
              <a:rPr lang="en-US" sz="1300" b="1" dirty="0">
                <a:solidFill>
                  <a:srgbClr val="FFFFFF"/>
                </a:solidFill>
              </a:rPr>
              <a:t>short videos or stories on social media </a:t>
            </a:r>
            <a:r>
              <a:rPr lang="en-US" sz="1300" dirty="0">
                <a:solidFill>
                  <a:srgbClr val="FFFFFF"/>
                </a:solidFill>
              </a:rPr>
              <a:t>about what you love most about your cybersecurity career. Or, for fun, ask others to answer the question, “what does a cybersecurity worker do?” #mycyberjob #cybercareerweek</a:t>
            </a:r>
          </a:p>
          <a:p>
            <a:r>
              <a:rPr lang="en-US" sz="1300" dirty="0">
                <a:solidFill>
                  <a:srgbClr val="FFFFFF"/>
                </a:solidFill>
              </a:rPr>
              <a:t>Join the fun and share</a:t>
            </a:r>
          </a:p>
          <a:p>
            <a:pPr lvl="1"/>
            <a:r>
              <a:rPr lang="en-US" sz="1300" b="1" dirty="0" err="1">
                <a:solidFill>
                  <a:srgbClr val="FFFFFF"/>
                </a:solidFill>
              </a:rPr>
              <a:t>Cyberdy</a:t>
            </a:r>
            <a:r>
              <a:rPr lang="en-US" sz="1300" b="1" dirty="0">
                <a:solidFill>
                  <a:srgbClr val="FFFFFF"/>
                </a:solidFill>
              </a:rPr>
              <a:t>! </a:t>
            </a:r>
            <a:r>
              <a:rPr lang="en-US" sz="1300" dirty="0">
                <a:solidFill>
                  <a:srgbClr val="FFFFFF"/>
                </a:solidFill>
              </a:rPr>
              <a:t>Cybersecurity Career Jeopardy Game</a:t>
            </a:r>
          </a:p>
          <a:p>
            <a:pPr lvl="1"/>
            <a:r>
              <a:rPr lang="en-US" sz="1300" b="1" dirty="0">
                <a:solidFill>
                  <a:srgbClr val="FFFFFF"/>
                </a:solidFill>
              </a:rPr>
              <a:t>Cybersecurity Careers Scavenger Hunt- </a:t>
            </a:r>
            <a:r>
              <a:rPr lang="en-US" sz="1300" dirty="0">
                <a:solidFill>
                  <a:srgbClr val="FFFFFF"/>
                </a:solidFill>
              </a:rPr>
              <a:t>highlighting federal resource</a:t>
            </a:r>
          </a:p>
          <a:p>
            <a:endParaRPr lang="en-US" sz="1300" dirty="0">
              <a:solidFill>
                <a:srgbClr val="FFFFFF"/>
              </a:solidFill>
            </a:endParaRPr>
          </a:p>
          <a:p>
            <a:endParaRPr lang="en-US" sz="1300" dirty="0">
              <a:solidFill>
                <a:srgbClr val="FFFFFF"/>
              </a:solidFill>
            </a:endParaRPr>
          </a:p>
          <a:p>
            <a:endParaRPr lang="en-US" sz="1300" dirty="0">
              <a:solidFill>
                <a:srgbClr val="FFFFFF"/>
              </a:solidFill>
            </a:endParaRPr>
          </a:p>
          <a:p>
            <a:endParaRPr lang="en-US" sz="1300" dirty="0">
              <a:solidFill>
                <a:srgbClr val="FFFFFF"/>
              </a:solidFill>
            </a:endParaRPr>
          </a:p>
          <a:p>
            <a:pPr lvl="1"/>
            <a:endParaRPr lang="en-US" sz="1300" dirty="0">
              <a:solidFill>
                <a:srgbClr val="FFFFFF"/>
              </a:solidFill>
            </a:endParaRPr>
          </a:p>
          <a:p>
            <a:endParaRPr lang="en-US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4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34185</TotalTime>
  <Words>1032</Words>
  <Application>Microsoft Office PowerPoint</Application>
  <PresentationFormat>Widescreen</PresentationFormat>
  <Paragraphs>81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What is Cybersecurity Career Awareness Week?  Inspiring and promoting awareness and exploration of cybersecurity careers</vt:lpstr>
      <vt:lpstr>    National Cybersecurity Career Awareness Week   Goals</vt:lpstr>
      <vt:lpstr>National Cybersecurity Career Awareness Week  Objectives and Key Messaging</vt:lpstr>
      <vt:lpstr>Commitments:  https://www.nist.gov/form/nice-nccaw-events</vt:lpstr>
      <vt:lpstr>Ideas for Engagement  </vt:lpstr>
      <vt:lpstr>Ideas for Engagement</vt:lpstr>
      <vt:lpstr>Examples of Special Events and Activities Partnership 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Davina Pruitt-Mentle</dc:creator>
  <cp:lastModifiedBy>Pruitt-Mentle, Davina (Fed)</cp:lastModifiedBy>
  <cp:revision>36</cp:revision>
  <dcterms:created xsi:type="dcterms:W3CDTF">2020-09-02T01:52:39Z</dcterms:created>
  <dcterms:modified xsi:type="dcterms:W3CDTF">2020-10-29T22:43:56Z</dcterms:modified>
</cp:coreProperties>
</file>