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0"/>
  </p:notesMasterIdLst>
  <p:sldIdLst>
    <p:sldId id="256" r:id="rId2"/>
    <p:sldId id="257" r:id="rId3"/>
    <p:sldId id="271" r:id="rId4"/>
    <p:sldId id="272" r:id="rId5"/>
    <p:sldId id="259" r:id="rId6"/>
    <p:sldId id="270" r:id="rId7"/>
    <p:sldId id="266"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4/16/14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Overview:</a:t>
            </a:r>
            <a:r>
              <a:rPr lang="en-US" sz="1200" kern="1200" dirty="0" err="1" smtClean="0">
                <a:solidFill>
                  <a:schemeClr val="tx1"/>
                </a:solidFill>
                <a:latin typeface="+mn-lt"/>
                <a:ea typeface="+mn-ea"/>
                <a:cs typeface="+mn-cs"/>
              </a:rPr>
              <a:t>This</a:t>
            </a:r>
            <a:r>
              <a:rPr lang="en-US" sz="1200" kern="1200" dirty="0" smtClean="0">
                <a:solidFill>
                  <a:schemeClr val="tx1"/>
                </a:solidFill>
                <a:latin typeface="+mn-lt"/>
                <a:ea typeface="+mn-ea"/>
                <a:cs typeface="+mn-cs"/>
              </a:rPr>
              <a:t> lesson will provide students with a basic introduction to the important concept of differentiating relationships between variables that may have causative or correlative relationships. Students will begin by thinking about the causes of obesity and other factors that may be associated with obesity, analyze questions with causative or correlative relationships, and examine a news headline making a causative claim. Next they will watch a Khan Academy video that expertly explains this concept, followed by a reading about five criteria for cause-and-effect relationships.</a:t>
            </a:r>
          </a:p>
          <a:p>
            <a:r>
              <a:rPr lang="en-US" dirty="0" smtClean="0"/>
              <a:t> </a:t>
            </a:r>
          </a:p>
          <a:p>
            <a:endParaRPr lang="en-US" dirty="0" smtClean="0"/>
          </a:p>
          <a:p>
            <a:r>
              <a:rPr lang="en-US" dirty="0" smtClean="0"/>
              <a:t>Image source:  http://</a:t>
            </a:r>
            <a:r>
              <a:rPr lang="en-US" dirty="0" err="1" smtClean="0"/>
              <a:t>en.wikipedia.org/wiki/Smoking_in_the_Philippines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Words Imply Relationships: </a:t>
            </a:r>
            <a:r>
              <a:rPr lang="en-US" sz="1200" kern="1200" dirty="0" smtClean="0">
                <a:solidFill>
                  <a:schemeClr val="tx1"/>
                </a:solidFill>
                <a:latin typeface="+mn-lt"/>
                <a:ea typeface="+mn-ea"/>
                <a:cs typeface="+mn-cs"/>
              </a:rPr>
              <a:t>The only questions that are not circled would be #3 “Are males at higher risk for automobile accident”  and #4 “Immunization </a:t>
            </a:r>
            <a:r>
              <a:rPr lang="en-US" sz="1200" kern="1200" dirty="0" err="1" smtClean="0">
                <a:solidFill>
                  <a:schemeClr val="tx1"/>
                </a:solidFill>
                <a:latin typeface="+mn-lt"/>
                <a:ea typeface="+mn-ea"/>
                <a:cs typeface="+mn-cs"/>
              </a:rPr>
              <a:t>w</a:t>
            </a:r>
            <a:r>
              <a:rPr lang="en-US" sz="1200" kern="1200" dirty="0" smtClean="0">
                <a:solidFill>
                  <a:schemeClr val="tx1"/>
                </a:solidFill>
                <a:latin typeface="+mn-lt"/>
                <a:ea typeface="+mn-ea"/>
                <a:cs typeface="+mn-cs"/>
              </a:rPr>
              <a:t>/ flu shot prevent H1N1”</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Be Careful What You Imply: </a:t>
            </a:r>
            <a:r>
              <a:rPr lang="en-US" sz="1200" kern="1200" dirty="0" smtClean="0">
                <a:solidFill>
                  <a:schemeClr val="tx1"/>
                </a:solidFill>
                <a:latin typeface="+mn-lt"/>
                <a:ea typeface="+mn-ea"/>
                <a:cs typeface="+mn-cs"/>
              </a:rPr>
              <a:t> Students should explain that coffee drinkers and people with strong mental health may share some other characteristic that influences both. For example, perhaps people who wake up earlier tend to be happier for some reason, but they also tend to drink more coffee. The waking up may be the key variable that influences both.</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Khan Academy videos are short lectures on various topics that give wonderful insight to learners in a format that is visual and can be paused, slowed down, re-watched, etc.</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Students could watch this on their own or it could be projected for the entire class.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NEW INFO:</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background information will help students understand that causal relationships can be understood through a variety of factors.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Ask students, “What is a dose-response relationship?” (Answer: “A dose-response relationship describes the change in effect on an organism caused by differing levels of exposure to a stressor after a certain exposure time. This may apply to individuals, or to populations.” -</a:t>
            </a:r>
            <a:r>
              <a:rPr lang="en-US" sz="1200" kern="1200" dirty="0" err="1" smtClean="0">
                <a:solidFill>
                  <a:schemeClr val="tx1"/>
                </a:solidFill>
                <a:latin typeface="+mn-lt"/>
                <a:ea typeface="+mn-ea"/>
                <a:cs typeface="+mn-cs"/>
              </a:rPr>
              <a:t>WIkipedia</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ASSESS: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Causation: A cause-effect relationship where one variable creates an outcome in another. The relationship must be clear, repeatable, make sense biological, and follow a dose-response pattern. (Example: Vaccination &amp; prevention of disease).</a:t>
            </a:r>
          </a:p>
          <a:p>
            <a:r>
              <a:rPr lang="en-US" sz="1200" kern="1200" dirty="0" smtClean="0">
                <a:solidFill>
                  <a:schemeClr val="tx1"/>
                </a:solidFill>
                <a:latin typeface="+mn-lt"/>
                <a:ea typeface="+mn-ea"/>
                <a:cs typeface="+mn-cs"/>
              </a:rPr>
              <a:t>Correlation:  A relationship between two variables that are associated. Correlations indicate a predictive relationship. (Example: Parental height and offspring height).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this homework assignment is to help students open up their eyes to all of the health news that is shrouded in a confusing correlation vs. causation fog. By finding and analyzing an article of their choosing, students will engage with content that is meaningful to them while practicing identifying the concepts from this lesson.</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khanacademy.org/math/probability/regression/regression-correlation/v/correlation-and-causality"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excite/classroom/intro_epi.htm"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 9.6:</a:t>
            </a:r>
            <a:r>
              <a:rPr lang="en-US" dirty="0" smtClean="0"/>
              <a:t/>
            </a:r>
            <a:br>
              <a:rPr lang="en-US" dirty="0" smtClean="0"/>
            </a:br>
            <a:r>
              <a:rPr lang="en-US" dirty="0" smtClean="0"/>
              <a:t>Causation vs. Correlation</a:t>
            </a:r>
            <a:endParaRPr lang="en-US" sz="4444" dirty="0"/>
          </a:p>
        </p:txBody>
      </p:sp>
      <p:sp>
        <p:nvSpPr>
          <p:cNvPr id="3" name="Subtitle 2"/>
          <p:cNvSpPr>
            <a:spLocks noGrp="1"/>
          </p:cNvSpPr>
          <p:nvPr>
            <p:ph type="subTitle" idx="1"/>
          </p:nvPr>
        </p:nvSpPr>
        <p:spPr/>
        <p:txBody>
          <a:bodyPr/>
          <a:lstStyle/>
          <a:p>
            <a:r>
              <a:rPr lang="en-US" dirty="0" smtClean="0"/>
              <a:t>Module 9: Epidemiology</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9.6</a:t>
            </a:r>
            <a:r>
              <a:rPr lang="en-US" sz="2200" dirty="0" smtClean="0"/>
              <a:t>: </a:t>
            </a:r>
            <a:r>
              <a:rPr lang="en-US" sz="2400" dirty="0" smtClean="0"/>
              <a:t>Differentiate a causative and correlative relationship between variables</a:t>
            </a:r>
            <a:r>
              <a:rPr lang="en-US" sz="2400" dirty="0" smtClean="0"/>
              <a:t>.</a:t>
            </a:r>
            <a:r>
              <a:rPr lang="en-US" sz="2200" dirty="0" smtClean="0"/>
              <a:t> </a:t>
            </a:r>
            <a:r>
              <a:rPr lang="en-US" sz="2200" dirty="0" smtClean="0">
                <a:latin typeface="+mj-lt"/>
              </a:rPr>
              <a:t> </a:t>
            </a:r>
            <a:endParaRPr lang="en-US" sz="2200" dirty="0">
              <a:latin typeface="+mj-lt"/>
            </a:endParaRPr>
          </a:p>
        </p:txBody>
      </p:sp>
      <p:pic>
        <p:nvPicPr>
          <p:cNvPr id="14339" name="Picture 3"/>
          <p:cNvPicPr>
            <a:picLocks noChangeAspect="1" noChangeArrowheads="1"/>
          </p:cNvPicPr>
          <p:nvPr/>
        </p:nvPicPr>
        <p:blipFill>
          <a:blip r:embed="rId3"/>
          <a:srcRect/>
          <a:stretch>
            <a:fillRect/>
          </a:stretch>
        </p:blipFill>
        <p:spPr bwMode="auto">
          <a:xfrm>
            <a:off x="4597400" y="914400"/>
            <a:ext cx="36576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a:t>
            </a:r>
            <a:r>
              <a:rPr lang="en-US" b="1" dirty="0" smtClean="0"/>
              <a:t>Now: #1</a:t>
            </a:r>
            <a:endParaRPr lang="en-US" b="1" dirty="0"/>
          </a:p>
        </p:txBody>
      </p:sp>
      <p:sp>
        <p:nvSpPr>
          <p:cNvPr id="3" name="Content Placeholder 2"/>
          <p:cNvSpPr>
            <a:spLocks noGrp="1"/>
          </p:cNvSpPr>
          <p:nvPr>
            <p:ph sz="quarter" idx="1"/>
          </p:nvPr>
        </p:nvSpPr>
        <p:spPr/>
        <p:txBody>
          <a:bodyPr>
            <a:normAutofit/>
          </a:bodyPr>
          <a:lstStyle/>
          <a:p>
            <a:r>
              <a:rPr lang="en-US" b="1" dirty="0" smtClean="0"/>
              <a:t>1.  Causal Factors &amp; Correlated </a:t>
            </a:r>
            <a:r>
              <a:rPr lang="en-US" b="1" dirty="0" smtClean="0"/>
              <a:t>Factors</a:t>
            </a:r>
            <a:r>
              <a:rPr lang="en-US" dirty="0" smtClean="0"/>
              <a:t> </a:t>
            </a:r>
            <a:endParaRPr lang="en-US" dirty="0" smtClean="0"/>
          </a:p>
          <a:p>
            <a:pPr lvl="1"/>
            <a:r>
              <a:rPr lang="en-US" dirty="0" smtClean="0"/>
              <a:t>What </a:t>
            </a:r>
            <a:r>
              <a:rPr lang="en-US" b="1" dirty="0" smtClean="0"/>
              <a:t>causes</a:t>
            </a:r>
            <a:r>
              <a:rPr lang="en-US" dirty="0" smtClean="0"/>
              <a:t> obesity</a:t>
            </a:r>
            <a:r>
              <a:rPr lang="en-US" dirty="0" smtClean="0"/>
              <a:t>? </a:t>
            </a:r>
            <a:endParaRPr lang="en-US" dirty="0" smtClean="0"/>
          </a:p>
          <a:p>
            <a:pPr lvl="1"/>
            <a:r>
              <a:rPr lang="en-US" dirty="0" smtClean="0"/>
              <a:t>What factors, health behaviors, and/or characteristics might be frequently found among individuals who are obese?</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a:t>
            </a:r>
            <a:r>
              <a:rPr lang="en-US" b="1" dirty="0" smtClean="0"/>
              <a:t>Now: #2</a:t>
            </a:r>
            <a:endParaRPr lang="en-US" b="1" dirty="0"/>
          </a:p>
        </p:txBody>
      </p:sp>
      <p:sp>
        <p:nvSpPr>
          <p:cNvPr id="3" name="Content Placeholder 2"/>
          <p:cNvSpPr>
            <a:spLocks noGrp="1"/>
          </p:cNvSpPr>
          <p:nvPr>
            <p:ph sz="quarter" idx="1"/>
          </p:nvPr>
        </p:nvSpPr>
        <p:spPr/>
        <p:txBody>
          <a:bodyPr>
            <a:normAutofit/>
          </a:bodyPr>
          <a:lstStyle/>
          <a:p>
            <a:r>
              <a:rPr lang="en-US" b="1" dirty="0" smtClean="0"/>
              <a:t>2</a:t>
            </a:r>
            <a:r>
              <a:rPr lang="en-US" b="1" dirty="0" smtClean="0"/>
              <a:t>.  Words Imply </a:t>
            </a:r>
            <a:r>
              <a:rPr lang="en-US" b="1" dirty="0" smtClean="0"/>
              <a:t>Relationships</a:t>
            </a:r>
            <a:r>
              <a:rPr lang="en-US" dirty="0" smtClean="0"/>
              <a:t> </a:t>
            </a:r>
            <a:endParaRPr lang="en-US" dirty="0" smtClean="0"/>
          </a:p>
          <a:p>
            <a:pPr lvl="1"/>
            <a:r>
              <a:rPr lang="en-US" dirty="0" smtClean="0"/>
              <a:t>Circle the questions that imply a cause and effect relationship between variables</a:t>
            </a:r>
            <a:r>
              <a:rPr lang="en-US" dirty="0" smtClean="0"/>
              <a:t>. </a:t>
            </a:r>
            <a:endParaRPr lang="en-US" dirty="0" smtClean="0"/>
          </a:p>
          <a:p>
            <a:pPr lvl="2"/>
            <a:r>
              <a:rPr lang="en-US" dirty="0" smtClean="0"/>
              <a:t>Do diesel fumes from school buses cause asthma?</a:t>
            </a:r>
          </a:p>
          <a:p>
            <a:pPr lvl="2"/>
            <a:r>
              <a:rPr lang="en-US" dirty="0" smtClean="0"/>
              <a:t>Does eating chocolate give people acne?</a:t>
            </a:r>
          </a:p>
          <a:p>
            <a:pPr lvl="2"/>
            <a:r>
              <a:rPr lang="en-US" dirty="0" smtClean="0"/>
              <a:t>Are males at higher risk of automobile accidents?</a:t>
            </a:r>
          </a:p>
          <a:p>
            <a:pPr lvl="2"/>
            <a:r>
              <a:rPr lang="en-US" dirty="0" smtClean="0"/>
              <a:t>Does immunization with the flu shot prevent H1N1?</a:t>
            </a:r>
          </a:p>
          <a:p>
            <a:pPr lvl="2"/>
            <a:r>
              <a:rPr lang="en-US" dirty="0" smtClean="0"/>
              <a:t>Does acupuncture result in pain relief?</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Do </a:t>
            </a:r>
            <a:r>
              <a:rPr lang="en-US" b="1" smtClean="0"/>
              <a:t>Now: #2</a:t>
            </a:r>
            <a:endParaRPr lang="en-US" b="1" dirty="0"/>
          </a:p>
        </p:txBody>
      </p:sp>
      <p:sp>
        <p:nvSpPr>
          <p:cNvPr id="3" name="Content Placeholder 2"/>
          <p:cNvSpPr>
            <a:spLocks noGrp="1"/>
          </p:cNvSpPr>
          <p:nvPr>
            <p:ph sz="quarter" idx="1"/>
          </p:nvPr>
        </p:nvSpPr>
        <p:spPr/>
        <p:txBody>
          <a:bodyPr>
            <a:normAutofit/>
          </a:bodyPr>
          <a:lstStyle/>
          <a:p>
            <a:pPr>
              <a:buNone/>
            </a:pPr>
            <a:r>
              <a:rPr lang="en-US" dirty="0" smtClean="0"/>
              <a:t> </a:t>
            </a:r>
            <a:r>
              <a:rPr lang="en-US" b="1" dirty="0" smtClean="0"/>
              <a:t>3</a:t>
            </a:r>
            <a:r>
              <a:rPr lang="en-US" b="1" dirty="0" smtClean="0"/>
              <a:t>.  Be Careful What You </a:t>
            </a:r>
            <a:r>
              <a:rPr lang="en-US" b="1" dirty="0" smtClean="0"/>
              <a:t>Imply</a:t>
            </a:r>
            <a:r>
              <a:rPr lang="en-US" dirty="0" smtClean="0"/>
              <a:t> </a:t>
            </a:r>
            <a:endParaRPr lang="en-US" dirty="0" smtClean="0"/>
          </a:p>
          <a:p>
            <a:r>
              <a:rPr lang="en-US" dirty="0" smtClean="0"/>
              <a:t>A news reporter reads the results of a study on coffee that state, </a:t>
            </a:r>
            <a:r>
              <a:rPr lang="en-US" i="1" dirty="0" smtClean="0"/>
              <a:t>“Coffee drinkers were three times more likely to report positive mental health than non coffee-drinkers.” </a:t>
            </a:r>
            <a:r>
              <a:rPr lang="en-US" dirty="0" smtClean="0"/>
              <a:t>The reporter decides to write a news story on this study and titles it, </a:t>
            </a:r>
            <a:r>
              <a:rPr lang="en-US" b="1" dirty="0" smtClean="0"/>
              <a:t>“Drink Coffee for Better Mental Health.”  </a:t>
            </a:r>
            <a:r>
              <a:rPr lang="en-US" dirty="0" smtClean="0"/>
              <a:t>Is this an appropriate title? Why or why not?</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“Correlation &amp; </a:t>
            </a:r>
            <a:r>
              <a:rPr lang="en-US" b="1" dirty="0" smtClean="0">
                <a:solidFill>
                  <a:schemeClr val="tx1"/>
                </a:solidFill>
              </a:rPr>
              <a:t>Causality”</a:t>
            </a:r>
            <a:r>
              <a:rPr lang="en-US" i="1" dirty="0" smtClean="0">
                <a:solidFill>
                  <a:schemeClr val="tx1"/>
                </a:solidFill>
              </a:rPr>
              <a:t> </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Content Placeholder 2"/>
          <p:cNvSpPr txBox="1">
            <a:spLocks/>
          </p:cNvSpPr>
          <p:nvPr/>
        </p:nvSpPr>
        <p:spPr>
          <a:xfrm>
            <a:off x="612647" y="1752600"/>
            <a:ext cx="8153400" cy="4495800"/>
          </a:xfrm>
          <a:prstGeom prst="rect">
            <a:avLst/>
          </a:prstGeom>
        </p:spPr>
        <p:txBody>
          <a:bodyPr vert="horz">
            <a:normAutofit fontScale="77500" lnSpcReduction="20000"/>
          </a:bodyPr>
          <a:lstStyle/>
          <a:p>
            <a:pPr marL="320040" lvl="0" indent="-320040" defTabSz="914400">
              <a:spcBef>
                <a:spcPts val="700"/>
              </a:spcBef>
              <a:buClr>
                <a:schemeClr val="accent2"/>
              </a:buClr>
              <a:buSzPct val="60000"/>
              <a:buFont typeface="Wingdings"/>
              <a:buChar cha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Watch the Khan Academy video, </a:t>
            </a:r>
            <a:r>
              <a:rPr lang="en-US" sz="2900" b="1" dirty="0" smtClean="0"/>
              <a:t>“Correlation &amp; Causality.”</a:t>
            </a:r>
            <a:r>
              <a:rPr lang="en-US" sz="2900" i="1" dirty="0" smtClean="0"/>
              <a:t> (</a:t>
            </a:r>
            <a:r>
              <a:rPr kumimoji="0" lang="en-US" sz="2900" b="0" i="1" u="none" strike="noStrike" kern="1200" cap="none" spc="0" normalizeH="0" baseline="0" noProof="0" dirty="0" smtClean="0">
                <a:ln>
                  <a:noFill/>
                </a:ln>
                <a:solidFill>
                  <a:schemeClr val="tx1"/>
                </a:solidFill>
                <a:effectLst/>
                <a:uLnTx/>
                <a:uFillTx/>
                <a:latin typeface="+mn-lt"/>
                <a:ea typeface="+mn-ea"/>
                <a:cs typeface="+mn-cs"/>
              </a:rPr>
              <a:t>Run time: 10:44).</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t>
            </a:r>
          </a:p>
          <a:p>
            <a:pPr marL="777240" lvl="1" indent="-320040" defTabSz="914400">
              <a:spcBef>
                <a:spcPts val="700"/>
              </a:spcBef>
              <a:buClr>
                <a:schemeClr val="accent2"/>
              </a:buClr>
              <a:buSzPct val="60000"/>
              <a:buFont typeface="Wingdings"/>
              <a:buChar char=""/>
            </a:pPr>
            <a:r>
              <a:rPr kumimoji="0" lang="en-US" sz="2900" b="0" i="0" u="none" strike="noStrike" kern="1200" cap="none" spc="0" normalizeH="0" baseline="0" noProof="0" dirty="0" smtClean="0">
                <a:ln>
                  <a:noFill/>
                </a:ln>
                <a:solidFill>
                  <a:schemeClr val="tx1"/>
                </a:solidFill>
                <a:effectLst/>
                <a:uLnTx/>
                <a:uFillTx/>
                <a:latin typeface="+mn-lt"/>
                <a:ea typeface="+mn-ea"/>
                <a:cs typeface="+mn-cs"/>
                <a:hlinkClick r:id="rId4"/>
              </a:rPr>
              <a:t>https://www.khanacademy.org/math/probability/regression/regression-correlation/v/correlation-and-causality</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lvl="0" indent="-320040" defTabSz="914400">
              <a:spcBef>
                <a:spcPts val="700"/>
              </a:spcBef>
              <a:buClr>
                <a:schemeClr val="accent2"/>
              </a:buClr>
              <a:buSzPct val="60000"/>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1. What is wrong with the news article title, “Eating Breakfast May Beat Teen Obesity”?</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2.  What other factors or behaviors (besides eating breakfast) may also gain attention as ways to protect against obesity, when in fact they may only be correlated with non-obesity?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56" b="1" dirty="0" smtClean="0"/>
              <a:t>Five Criteria for Cause-and-Effect Relationships</a:t>
            </a:r>
            <a:r>
              <a:rPr lang="en-US" dirty="0" smtClean="0"/>
              <a:t/>
            </a:r>
            <a:br>
              <a:rPr lang="en-US" dirty="0" smtClean="0"/>
            </a:br>
            <a:endParaRPr lang="en-US" b="1" dirty="0"/>
          </a:p>
        </p:txBody>
      </p:sp>
      <p:sp>
        <p:nvSpPr>
          <p:cNvPr id="3" name="Content Placeholder 2"/>
          <p:cNvSpPr>
            <a:spLocks noGrp="1"/>
          </p:cNvSpPr>
          <p:nvPr>
            <p:ph sz="quarter" idx="1"/>
          </p:nvPr>
        </p:nvSpPr>
        <p:spPr>
          <a:xfrm>
            <a:off x="612648" y="1600199"/>
            <a:ext cx="8153400" cy="5257801"/>
          </a:xfrm>
        </p:spPr>
        <p:txBody>
          <a:bodyPr>
            <a:normAutofit fontScale="92500"/>
          </a:bodyPr>
          <a:lstStyle/>
          <a:p>
            <a:r>
              <a:rPr lang="en-US" dirty="0" smtClean="0"/>
              <a:t>In general, five criteria must be met to establish a cause-and-effect relationship:</a:t>
            </a:r>
          </a:p>
          <a:p>
            <a:pPr lvl="1"/>
            <a:r>
              <a:rPr lang="en-US" b="1" dirty="0" smtClean="0"/>
              <a:t>Strength of association</a:t>
            </a:r>
            <a:r>
              <a:rPr lang="en-US" dirty="0" smtClean="0"/>
              <a:t>—the relationship must be clear.</a:t>
            </a:r>
          </a:p>
          <a:p>
            <a:pPr lvl="1"/>
            <a:r>
              <a:rPr lang="en-US" b="1" dirty="0" smtClean="0"/>
              <a:t>Consistency</a:t>
            </a:r>
            <a:r>
              <a:rPr lang="en-US" dirty="0" smtClean="0"/>
              <a:t>—observation of the association must be repeatable in different populations at different times.</a:t>
            </a:r>
          </a:p>
          <a:p>
            <a:pPr lvl="1"/>
            <a:r>
              <a:rPr lang="en-US" b="1" dirty="0" smtClean="0"/>
              <a:t>Temporality</a:t>
            </a:r>
            <a:r>
              <a:rPr lang="en-US" dirty="0" smtClean="0"/>
              <a:t>—the cause must precede the effect.</a:t>
            </a:r>
          </a:p>
          <a:p>
            <a:pPr lvl="1"/>
            <a:r>
              <a:rPr lang="en-US" b="1" dirty="0" smtClean="0"/>
              <a:t>Plausibility</a:t>
            </a:r>
            <a:r>
              <a:rPr lang="en-US" dirty="0" smtClean="0"/>
              <a:t>—the explanation must make sense biologically.</a:t>
            </a:r>
          </a:p>
          <a:p>
            <a:pPr lvl="1"/>
            <a:r>
              <a:rPr lang="en-US" b="1" dirty="0" smtClean="0"/>
              <a:t>Biological gradient</a:t>
            </a:r>
            <a:r>
              <a:rPr lang="en-US" dirty="0" smtClean="0"/>
              <a:t>—there must be a dose-response relationship.</a:t>
            </a:r>
          </a:p>
          <a:p>
            <a:pPr>
              <a:buNone/>
            </a:pPr>
            <a:r>
              <a:rPr lang="en-US" dirty="0" smtClean="0"/>
              <a:t> </a:t>
            </a:r>
          </a:p>
          <a:p>
            <a:r>
              <a:rPr lang="en-US" sz="1946" i="1" dirty="0" smtClean="0"/>
              <a:t>Source</a:t>
            </a:r>
            <a:r>
              <a:rPr lang="en-US" sz="1946" dirty="0" smtClean="0"/>
              <a:t>: CDC Excite. Epidemiology in the Classroom. </a:t>
            </a:r>
            <a:r>
              <a:rPr lang="en-US" sz="1946" dirty="0" smtClean="0">
                <a:hlinkClick r:id="rId3"/>
              </a:rPr>
              <a:t>http://www.cdc.gov/excite/classroom/intro_epi.htm</a:t>
            </a:r>
            <a:endParaRPr lang="en-US" sz="1946" dirty="0" smtClean="0"/>
          </a:p>
          <a:p>
            <a:endParaRPr lang="en-US" b="1" dirty="0"/>
          </a:p>
        </p:txBody>
      </p:sp>
      <p:pic>
        <p:nvPicPr>
          <p:cNvPr id="5" name="Picture 4"/>
          <p:cNvPicPr>
            <a:picLocks noChangeAspect="1"/>
          </p:cNvPicPr>
          <p:nvPr/>
        </p:nvPicPr>
        <p:blipFill>
          <a:blip r:embed="rId4"/>
          <a:stretch>
            <a:fillRect/>
          </a:stretch>
        </p:blipFill>
        <p:spPr>
          <a:xfrm>
            <a:off x="7703117" y="5854565"/>
            <a:ext cx="1301507" cy="8412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r>
              <a:rPr lang="en-US" b="1" dirty="0" smtClean="0"/>
              <a:t>: </a:t>
            </a:r>
            <a:r>
              <a:rPr lang="en-US" dirty="0" smtClean="0"/>
              <a:t>Causation vs. Correlation</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pic>
        <p:nvPicPr>
          <p:cNvPr id="7" name="Picture 6"/>
          <p:cNvPicPr>
            <a:picLocks noChangeAspect="1"/>
          </p:cNvPicPr>
          <p:nvPr/>
        </p:nvPicPr>
        <p:blipFill>
          <a:blip r:embed="rId4"/>
          <a:stretch>
            <a:fillRect/>
          </a:stretch>
        </p:blipFill>
        <p:spPr>
          <a:xfrm>
            <a:off x="304800" y="1600200"/>
            <a:ext cx="8639666" cy="2971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sz="4000" i="1" dirty="0" smtClean="0"/>
              <a:t>Find Those Fraudulent Claims!</a:t>
            </a:r>
            <a:br>
              <a:rPr lang="en-US" sz="4000" i="1" dirty="0" smtClean="0"/>
            </a:br>
            <a:endParaRPr lang="en-US" i="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Find </a:t>
            </a:r>
            <a:r>
              <a:rPr lang="en-US" dirty="0" smtClean="0"/>
              <a:t>a news article in which the author makes a “correlation does not imply causality” error. Describe the article and the erroneous claim in the box below.</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1670050" y="3962400"/>
            <a:ext cx="5803900" cy="25146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34067</TotalTime>
  <Words>958</Words>
  <Application>Microsoft Macintosh PowerPoint</Application>
  <PresentationFormat>On-screen Show (4:3)</PresentationFormat>
  <Paragraphs>63</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Median</vt:lpstr>
      <vt:lpstr>Lesson 9.6: Causation vs. Correlation</vt:lpstr>
      <vt:lpstr>Do Now: #1</vt:lpstr>
      <vt:lpstr>Do Now: #2</vt:lpstr>
      <vt:lpstr>Do Now: #2</vt:lpstr>
      <vt:lpstr>“Correlation &amp; Causality” </vt:lpstr>
      <vt:lpstr>Five Criteria for Cause-and-Effect Relationships </vt:lpstr>
      <vt:lpstr>Assess: Causation vs. Correlation</vt:lpstr>
      <vt:lpstr>Homework: Find Those Fraudulent Claims!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541</cp:revision>
  <dcterms:created xsi:type="dcterms:W3CDTF">2014-04-16T14:53:21Z</dcterms:created>
  <dcterms:modified xsi:type="dcterms:W3CDTF">2014-04-18T00:11:07Z</dcterms:modified>
</cp:coreProperties>
</file>