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71" r:id="rId6"/>
    <p:sldId id="269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3165-D33B-324B-B2D5-58110A9F63B3}" type="datetimeFigureOut">
              <a:rPr lang="en-US" smtClean="0"/>
              <a:pPr/>
              <a:t>3/23/14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77844-E64D-F740-948F-BB0BB58356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://www.rwjf.org/en/about-rwjf/newsroom/newsroom-content/2008/03/is-epidemiology-in-your-future.html%23content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Relationship Id="rId3" Type="http://schemas.openxmlformats.org/officeDocument/2006/relationships/hyperlink" Target="http://www.mclph.umn.edu/watersedge/game.html" TargetMode="Externa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Overview</a:t>
            </a:r>
            <a:r>
              <a:rPr lang="en-US" dirty="0" smtClean="0"/>
              <a:t>: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lesson will introduce the specific discipline of epidemiology in a variety of ways. Students will read about how epidemiology is different from medicine, watch a video highlighting the work of epidemiologists, and conduct an interactive online simulation where they take on the role of epidemiologist to solve an outbreak mystery.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Image source</a:t>
            </a:r>
            <a:r>
              <a:rPr lang="en-US" dirty="0" smtClean="0"/>
              <a:t>:  http://</a:t>
            </a:r>
            <a:r>
              <a:rPr lang="en-US" dirty="0" err="1" smtClean="0"/>
              <a:t>en.wikipedia.org/wiki/Epidemiology_of_HIV/AIDS</a:t>
            </a:r>
            <a:r>
              <a:rPr lang="en-US" baseline="0" dirty="0" smtClean="0"/>
              <a:t>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Ask</a:t>
            </a:r>
            <a:r>
              <a:rPr lang="en-US" baseline="0" dirty="0" smtClean="0"/>
              <a:t> students to recall the definition of “epidemic” (from lesson 9.2. Tell them to use this definition to make inferences about the work of an epidemiologist. Hint: Epidemiology is a PUBLIC HEALTH CAREER (remind them to think of how to solve health problems on an individual vs. population level).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(Run time 7:29)  </a:t>
            </a:r>
            <a:r>
              <a:rPr lang="en-US" u="sng" dirty="0" smtClean="0">
                <a:hlinkClick r:id="rId3"/>
              </a:rPr>
              <a:t>http://www.rwjf.org/en/about-rwjf/newsroom/newsroom-content/2008/03/is-epidemiology-in-your-future.html#content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CDC Excite website has a wealth of useful resources on Epidemiology.</a:t>
            </a:r>
            <a:r>
              <a:rPr lang="en-US" baseline="0" dirty="0" smtClean="0"/>
              <a:t> Some of the material will be referenced in upcoming lessons in this module.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u="none" dirty="0" smtClean="0"/>
              <a:t>This online simulation will take approximately 45-60 minutes, so it could be assigned for homework or completed in 1-2</a:t>
            </a:r>
            <a:r>
              <a:rPr lang="en-US" b="0" u="none" baseline="0" dirty="0" smtClean="0"/>
              <a:t> class periods. Students can work in pairs or groups of 3-4 if needed based on technology resources.</a:t>
            </a:r>
            <a:endParaRPr lang="en-US" b="0" u="none" dirty="0" smtClean="0"/>
          </a:p>
          <a:p>
            <a:r>
              <a:rPr lang="en-US" b="1" u="sng" dirty="0" smtClean="0"/>
              <a:t>Website:</a:t>
            </a:r>
            <a:r>
              <a:rPr lang="en-US" dirty="0" smtClean="0"/>
              <a:t>  </a:t>
            </a:r>
            <a:r>
              <a:rPr lang="en-US" dirty="0" smtClean="0">
                <a:hlinkClick r:id="rId3"/>
              </a:rPr>
              <a:t>http://www.mclph.umn.edu/watersedge/game.html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purpose of this homework assignment is to provide</a:t>
            </a:r>
            <a:r>
              <a:rPr lang="en-US" baseline="0" dirty="0" smtClean="0"/>
              <a:t> students with a chance to reflect upon their career aspirations and how they would enjoy the public health career they learned about in this lesson. Most high </a:t>
            </a:r>
            <a:r>
              <a:rPr lang="en-US" baseline="0" dirty="0" err="1" smtClean="0"/>
              <a:t>schoolers</a:t>
            </a:r>
            <a:r>
              <a:rPr lang="en-US" baseline="0" dirty="0" smtClean="0"/>
              <a:t> don’t understand or consider careers in public health because there is less awareness and glamorization of the field. Consider having a local epidemiologist speak with students if time and resources permit.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77844-E64D-F740-948F-BB0BB58356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18ED403-8E6D-470F-9368-65BF869872DD}" type="datetime1">
              <a:rPr smtClean="0"/>
              <a:pPr/>
              <a:t>10/25/2007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B7CC652-A623-41D2-B0ED-8F1D217186B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956B-C6A6-4998-B6F9-4158C8926225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FA6A671-5254-49D4-B317-082B93EA859A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BD73B-607F-4953-87E4-4C3BC6D541E5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6B2-0DCD-4FC8-BB6D-71A89413C313}" type="datetime1">
              <a:rPr smtClean="0"/>
              <a:pPr/>
              <a:t>10/25/2007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CB81ED-A29D-4740-A68B-F596A2FF137E}" type="datetime1">
              <a:rPr smtClean="0"/>
              <a:pPr/>
              <a:t>10/25/2007</a:t>
            </a:fld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E825CE-32D5-4C4C-A5D0-8BCDD70F5880}" type="datetime1">
              <a:rPr smtClean="0"/>
              <a:pPr/>
              <a:t>10/25/2007</a:t>
            </a:fld>
            <a:endParaRPr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DC3FE-52E1-433F-A1A1-742295C2EFEB}" type="datetime1">
              <a:rPr smtClean="0"/>
              <a:pPr/>
              <a:t>10/25/2007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9193-A413-4918-A15C-32FE3683F878}" type="datetime1">
              <a:rPr smtClean="0"/>
              <a:pPr/>
              <a:t>10/25/2007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B771B-174A-41D3-8078-EEED53AE7A49}" type="datetime1">
              <a:rPr smtClean="0"/>
              <a:pPr/>
              <a:t>10/25/2007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98379E-7B25-4BA9-AA4E-73FE673939C3}" type="datetime1">
              <a:rPr smtClean="0"/>
              <a:pPr/>
              <a:t>10/25/2007</a:t>
            </a:fld>
            <a:endParaRPr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78B67-B4C5-45C3-BA2A-CBC3E34415B2}" type="datetime1">
              <a:rPr smtClean="0"/>
              <a:pPr/>
              <a:t>10/25/2007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9619C8-A375-448C-891B-9999C6BE8E64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wjf.org/en/about-rwjf/newsroom/newsroom-content/2008/03/is-epidemiology-in-your-future.html%23content" TargetMode="External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hyperlink" Target="http://www.cdc.gov/excite/classroom/intro_epi.htm" TargetMode="External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hyperlink" Target="http://www.mclph.umn.edu/watersedge/gam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</a:t>
            </a:r>
            <a:r>
              <a:rPr lang="en-US" dirty="0" smtClean="0"/>
              <a:t>9.4:</a:t>
            </a:r>
            <a:br>
              <a:rPr lang="en-US" dirty="0" smtClean="0"/>
            </a:br>
            <a:r>
              <a:rPr lang="en-US" dirty="0" smtClean="0"/>
              <a:t>Epidemiology</a:t>
            </a:r>
            <a:endParaRPr lang="en-US" sz="4444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9: Epidemiology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3505200" cy="769441"/>
          </a:xfrm>
          <a:prstGeom prst="rect">
            <a:avLst/>
          </a:prstGeom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2200" dirty="0" smtClean="0"/>
              <a:t>Obj. </a:t>
            </a:r>
            <a:r>
              <a:rPr lang="en-US" sz="2200" dirty="0" smtClean="0"/>
              <a:t>9.4: </a:t>
            </a:r>
            <a:r>
              <a:rPr lang="en-US" sz="2200" dirty="0" smtClean="0">
                <a:latin typeface="+mj-lt"/>
              </a:rPr>
              <a:t> Identify the </a:t>
            </a:r>
            <a:r>
              <a:rPr lang="en-US" sz="2200" dirty="0" smtClean="0">
                <a:latin typeface="+mj-lt"/>
              </a:rPr>
              <a:t>roles of an epidemiologist.</a:t>
            </a:r>
            <a:endParaRPr lang="en-US" sz="2200" dirty="0">
              <a:latin typeface="+mj-lt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3856" y="1219200"/>
            <a:ext cx="5610043" cy="259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Do </a:t>
            </a:r>
            <a:r>
              <a:rPr lang="en-US" b="1" dirty="0" smtClean="0"/>
              <a:t>Now: </a:t>
            </a:r>
            <a:r>
              <a:rPr lang="en-US" dirty="0" smtClean="0"/>
              <a:t>Epidemiologist vs. Physician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you think the differences are in the work of an</a:t>
            </a:r>
            <a:r>
              <a:rPr lang="en-US" b="1" dirty="0" smtClean="0"/>
              <a:t> epidemiologist</a:t>
            </a:r>
            <a:r>
              <a:rPr lang="en-US" dirty="0" smtClean="0"/>
              <a:t> compared with a </a:t>
            </a:r>
            <a:r>
              <a:rPr lang="en-US" b="1" dirty="0" smtClean="0"/>
              <a:t>physician</a:t>
            </a:r>
            <a:r>
              <a:rPr lang="en-US" dirty="0" smtClean="0"/>
              <a:t>? (List as many differences as you can!)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9363" y="5670133"/>
            <a:ext cx="993648" cy="9351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 What is Epidemiology?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734602"/>
            <a:ext cx="7620000" cy="11233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Run time 7:29</a:t>
            </a:r>
            <a:r>
              <a:rPr lang="en-US" dirty="0" smtClean="0"/>
              <a:t>) 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 smtClean="0">
                <a:hlinkClick r:id="rId3"/>
              </a:rPr>
              <a:t>://www.rwjf.org/en/about-rwjf/newsroom/newsroom-content/2008/03/is-epidemiology-in-your-future.html#content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8148" y="5734602"/>
            <a:ext cx="977900" cy="7227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1600200"/>
            <a:ext cx="5303013" cy="41344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Epidemiology vs. Clinical Medicine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200" b="1" dirty="0" smtClean="0"/>
              <a:t>What is Epidemiology?</a:t>
            </a:r>
            <a:r>
              <a:rPr lang="en-US" sz="3200" dirty="0" smtClean="0"/>
              <a:t> the branch of medical science that deals with the incidence, distribution, and control of disease in a population</a:t>
            </a:r>
            <a:r>
              <a:rPr lang="en-US" sz="3200" dirty="0" smtClean="0"/>
              <a:t>  </a:t>
            </a:r>
            <a:endParaRPr lang="en-US" sz="3600" dirty="0" smtClean="0"/>
          </a:p>
          <a:p>
            <a:r>
              <a:rPr lang="en-US" sz="3200" b="1" dirty="0" smtClean="0"/>
              <a:t>What comes to mind when we think of Epidemiology?</a:t>
            </a:r>
            <a:endParaRPr lang="en-US" sz="3600" dirty="0" smtClean="0"/>
          </a:p>
          <a:p>
            <a:pPr lvl="1"/>
            <a:r>
              <a:rPr lang="en-US" sz="2800" dirty="0" smtClean="0"/>
              <a:t>Individual pt. vs. groups of people</a:t>
            </a:r>
            <a:endParaRPr lang="en-US" sz="3200" dirty="0" smtClean="0"/>
          </a:p>
          <a:p>
            <a:pPr lvl="1"/>
            <a:r>
              <a:rPr lang="en-US" sz="2800" dirty="0" smtClean="0"/>
              <a:t>Global impact</a:t>
            </a:r>
            <a:endParaRPr lang="en-US" sz="3200" dirty="0" smtClean="0"/>
          </a:p>
          <a:p>
            <a:pPr lvl="1"/>
            <a:r>
              <a:rPr lang="en-US" sz="2800" dirty="0" smtClean="0"/>
              <a:t>Detective work</a:t>
            </a:r>
            <a:endParaRPr lang="en-US" sz="3200" dirty="0" smtClean="0"/>
          </a:p>
          <a:p>
            <a:pPr lvl="1"/>
            <a:r>
              <a:rPr lang="en-US" sz="2800" dirty="0" smtClean="0"/>
              <a:t>Social/behavioral science</a:t>
            </a:r>
            <a:endParaRPr lang="en-US" sz="3200" dirty="0" smtClean="0"/>
          </a:p>
          <a:p>
            <a:pPr lvl="1"/>
            <a:r>
              <a:rPr lang="en-US" sz="2800" dirty="0" smtClean="0"/>
              <a:t>Predict &amp; prevent instead of respond to disease</a:t>
            </a:r>
            <a:endParaRPr lang="en-US" sz="3200" dirty="0" smtClean="0"/>
          </a:p>
          <a:p>
            <a:pPr lvl="1"/>
            <a:r>
              <a:rPr lang="en-US" sz="2800" dirty="0" smtClean="0"/>
              <a:t>Critical thinking, questions, knowing how to find info</a:t>
            </a:r>
            <a:endParaRPr lang="en-US" sz="3200" dirty="0" smtClean="0"/>
          </a:p>
          <a:p>
            <a:pPr lvl="1"/>
            <a:r>
              <a:rPr lang="en-US" sz="2800" dirty="0" smtClean="0"/>
              <a:t>Combining doing good with thinking well</a:t>
            </a:r>
            <a:endParaRPr lang="en-US" sz="3200" dirty="0" smtClean="0"/>
          </a:p>
          <a:p>
            <a:pPr lvl="1"/>
            <a:r>
              <a:rPr lang="en-US" sz="2800" dirty="0" smtClean="0"/>
              <a:t>Environmental</a:t>
            </a:r>
            <a:endParaRPr lang="en-US" sz="3200" dirty="0" smtClean="0"/>
          </a:p>
          <a:p>
            <a:pPr lvl="1"/>
            <a:r>
              <a:rPr lang="en-US" sz="2800" dirty="0" smtClean="0"/>
              <a:t>Lab</a:t>
            </a:r>
            <a:endParaRPr lang="en-US" sz="3200" dirty="0" smtClean="0"/>
          </a:p>
          <a:p>
            <a:pPr lvl="1"/>
            <a:r>
              <a:rPr lang="en-US" sz="2800" dirty="0" smtClean="0"/>
              <a:t>Politics</a:t>
            </a:r>
          </a:p>
          <a:p>
            <a:pPr lvl="1"/>
            <a:r>
              <a:rPr lang="en-US" sz="2880" dirty="0" smtClean="0"/>
              <a:t>Broad </a:t>
            </a:r>
            <a:r>
              <a:rPr lang="en-US" sz="2880" dirty="0" smtClean="0"/>
              <a:t>field</a:t>
            </a:r>
            <a:endParaRPr lang="en-US" sz="3200" dirty="0" smtClean="0"/>
          </a:p>
          <a:p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8012" y="5562600"/>
            <a:ext cx="628035" cy="9662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Epidemiology vs. Clinical Medicine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799" y="1712460"/>
            <a:ext cx="6728223" cy="47762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6488668"/>
            <a:ext cx="725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Reading:</a:t>
            </a:r>
            <a:r>
              <a:rPr lang="en-US" dirty="0" smtClean="0"/>
              <a:t> </a:t>
            </a:r>
            <a:r>
              <a:rPr lang="en-US" dirty="0" smtClean="0"/>
              <a:t>CDC Excite &lt;</a:t>
            </a:r>
            <a:r>
              <a:rPr lang="en-US" dirty="0" smtClean="0">
                <a:hlinkClick r:id="rId4"/>
              </a:rPr>
              <a:t>http://www.cdc.gov/excite/classroom/intro_epi.htm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3117" y="5854565"/>
            <a:ext cx="1301507" cy="8412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Outbreak at Watersedge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8239" y="5773328"/>
            <a:ext cx="826349" cy="85753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35814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INTRO:  Find out your mission</a:t>
            </a:r>
            <a:r>
              <a:rPr lang="en-US" dirty="0" smtClean="0"/>
              <a:t>! </a:t>
            </a:r>
            <a:endParaRPr lang="en-US" dirty="0" smtClean="0"/>
          </a:p>
          <a:p>
            <a:r>
              <a:rPr lang="en-US" dirty="0" smtClean="0"/>
              <a:t>PART 1:  Mapping Interview Data from Interviews with 5 Hospitalized </a:t>
            </a:r>
            <a:r>
              <a:rPr lang="en-US" dirty="0" smtClean="0"/>
              <a:t>Patients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PART 2: Observations at Thompson </a:t>
            </a:r>
            <a:r>
              <a:rPr lang="en-US" dirty="0" smtClean="0"/>
              <a:t>Park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PART 3: Mapping Water Access Points in Thompson Part (Interviews # 6 – 10</a:t>
            </a:r>
            <a:r>
              <a:rPr lang="en-US" dirty="0" smtClean="0"/>
              <a:t>)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PART 4: Taking samples at Thompson </a:t>
            </a:r>
            <a:r>
              <a:rPr lang="en-US" dirty="0" smtClean="0"/>
              <a:t>Park </a:t>
            </a:r>
            <a:endParaRPr lang="en-US" dirty="0" smtClean="0"/>
          </a:p>
          <a:p>
            <a:r>
              <a:rPr lang="en-US" dirty="0" smtClean="0"/>
              <a:t>CONCLUSION: Review the </a:t>
            </a:r>
            <a:r>
              <a:rPr lang="en-US" dirty="0" smtClean="0"/>
              <a:t>Data</a:t>
            </a: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dirty="0" smtClean="0"/>
              <a:t>REFLECTION</a:t>
            </a:r>
          </a:p>
          <a:p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1905000"/>
            <a:ext cx="5032248" cy="33235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91000" y="5430531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Website: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http://www.mclph.umn.edu/watersedge/</a:t>
            </a:r>
            <a:r>
              <a:rPr lang="en-US" dirty="0" smtClean="0">
                <a:hlinkClick r:id="rId5"/>
              </a:rPr>
              <a:t>game.html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Homework</a:t>
            </a:r>
            <a:r>
              <a:rPr lang="en-US" b="1" dirty="0" smtClean="0"/>
              <a:t>: </a:t>
            </a:r>
            <a:r>
              <a:rPr lang="en-US" dirty="0" smtClean="0"/>
              <a:t>An Epidemiology Career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appeals to you &amp; does not appeal to you about a career in epidemiology?  Write a one paragraph reflection about your level of interest in the career.</a:t>
            </a:r>
          </a:p>
          <a:p>
            <a:pPr lvl="0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905563"/>
            <a:ext cx="765048" cy="78098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3292</TotalTime>
  <Words>653</Words>
  <Application>Microsoft Macintosh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Lesson 9.4: Epidemiology</vt:lpstr>
      <vt:lpstr>Do Now: Epidemiologist vs. Physician</vt:lpstr>
      <vt:lpstr>Video: What is Epidemiology?</vt:lpstr>
      <vt:lpstr>Epidemiology vs. Clinical Medicine</vt:lpstr>
      <vt:lpstr>Epidemiology vs. Clinical Medicine</vt:lpstr>
      <vt:lpstr>Outbreak at Watersedge</vt:lpstr>
      <vt:lpstr>Homework: An Epidemiology Career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What is Health?</dc:title>
  <dc:creator>Kate</dc:creator>
  <cp:lastModifiedBy>Kate</cp:lastModifiedBy>
  <cp:revision>76</cp:revision>
  <dcterms:created xsi:type="dcterms:W3CDTF">2014-03-23T15:48:52Z</dcterms:created>
  <dcterms:modified xsi:type="dcterms:W3CDTF">2014-03-23T16:56:20Z</dcterms:modified>
</cp:coreProperties>
</file>