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9"/>
  </p:notesMasterIdLst>
  <p:sldIdLst>
    <p:sldId id="256" r:id="rId2"/>
    <p:sldId id="257" r:id="rId3"/>
    <p:sldId id="258" r:id="rId4"/>
    <p:sldId id="270" r:id="rId5"/>
    <p:sldId id="269" r:id="rId6"/>
    <p:sldId id="266"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12" y="-1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3/23/14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flu.gov/pandemic/history/1918/the_pandemic/influenza/index.html"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help students delve deeper into one particular devastating pandemic in our recent history--the 1918 flu. Students will begin with a gripping graph showing how the 1918 flu affected young, healthy adults disproportionately (unlike other influenza pandemics). Then students will read a comprehensive overview of the 1918 flu. Finally, they will team up to create a news segment about the 1918 flu.</a:t>
            </a:r>
            <a:endParaRPr lang="en-US" dirty="0" smtClean="0"/>
          </a:p>
          <a:p>
            <a:endParaRPr lang="en-US" dirty="0" smtClean="0"/>
          </a:p>
          <a:p>
            <a:r>
              <a:rPr lang="en-US" dirty="0" smtClean="0"/>
              <a:t>Image source</a:t>
            </a:r>
            <a:r>
              <a:rPr lang="en-US" dirty="0" smtClean="0"/>
              <a:t>:  </a:t>
            </a:r>
            <a:r>
              <a:rPr lang="en-US" dirty="0" err="1" smtClean="0"/>
              <a:t>http://en.wikipedia.org/wiki/File:CampFunstonKS-InfluenzaHospital.jpg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Answers: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latin typeface="+mn-lt"/>
                <a:ea typeface="+mn-ea"/>
                <a:cs typeface="+mn-cs"/>
              </a:rPr>
              <a:t>The 1918 flu affected young</a:t>
            </a:r>
            <a:r>
              <a:rPr lang="en-US" sz="1200" kern="1200" baseline="0" dirty="0" smtClean="0">
                <a:solidFill>
                  <a:schemeClr val="tx1"/>
                </a:solidFill>
                <a:latin typeface="+mn-lt"/>
                <a:ea typeface="+mn-ea"/>
                <a:cs typeface="+mn-cs"/>
              </a:rPr>
              <a:t> adults (especially age 15-44), unlike normal influenza pandemics which affect the young and old disproportionately.</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latin typeface="+mn-lt"/>
                <a:ea typeface="+mn-ea"/>
                <a:cs typeface="+mn-cs"/>
              </a:rPr>
              <a:t>The real answer is that scientists hypothesize that the 1918 flu caused the immune system to go into overdrive, overwhelming the body, so those with stronger immune systems (the young adults) had a stronger reaction than those with weaker immune systems. Students will probably not guess this though, so any logical explanations are acceptable.</a:t>
            </a:r>
            <a:endParaRPr lang="en-US" sz="1200" kern="1200" dirty="0" smtClean="0">
              <a:solidFill>
                <a:schemeClr val="tx1"/>
              </a:solidFill>
              <a:latin typeface="+mn-lt"/>
              <a:ea typeface="+mn-ea"/>
              <a:cs typeface="+mn-cs"/>
            </a:endParaRP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Possible answers:  Patterns</a:t>
            </a:r>
            <a:r>
              <a:rPr lang="en-US" baseline="0" dirty="0" smtClean="0"/>
              <a:t> of social activity, war conditions, health care &amp; public health systems, increasing intercontinental transportation &amp; travel,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a:t>
            </a:r>
            <a:r>
              <a:rPr lang="en-US" baseline="0" dirty="0" smtClean="0"/>
              <a:t> a longer reading taken from the US Dept of Health &amp; Human Services </a:t>
            </a:r>
            <a:r>
              <a:rPr lang="en-US" baseline="0" dirty="0" err="1" smtClean="0"/>
              <a:t>Flu.gov</a:t>
            </a:r>
            <a:r>
              <a:rPr lang="en-US" baseline="0" dirty="0" smtClean="0"/>
              <a:t> website (</a:t>
            </a:r>
            <a:r>
              <a:rPr lang="en-US" dirty="0" smtClean="0">
                <a:hlinkClick r:id="rId3"/>
              </a:rPr>
              <a:t>http://www.flu.gov/pandemic/history/1918/the_pandemic/influenza/index.html</a:t>
            </a:r>
            <a:r>
              <a:rPr lang="en-US" dirty="0" smtClean="0"/>
              <a:t>).</a:t>
            </a:r>
            <a:r>
              <a:rPr lang="en-US" baseline="0" dirty="0" smtClean="0"/>
              <a:t> Students could be directed to the website to read it on their own (at their own pace) and then explore the other great resources and information on the site when finished.</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website has</a:t>
            </a:r>
            <a:r>
              <a:rPr lang="en-US" baseline="0" dirty="0" smtClean="0"/>
              <a:t> a portion dedicated to information on the 1918 flu specific to various states. Have students go to their own state and look up specific information. Encourage students to think about what was known about the 1918 flu pandemic among the general public and what information would help them. Encourage them to think about how the delivery of the information could cause potential widespread panic.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ANSWERS:</a:t>
            </a:r>
          </a:p>
          <a:p>
            <a:pPr marL="228600" indent="-228600">
              <a:buNone/>
            </a:pPr>
            <a:r>
              <a:rPr lang="en-US" dirty="0" smtClean="0"/>
              <a:t>1. Estimates show that 3-5% of the population died</a:t>
            </a:r>
            <a:r>
              <a:rPr lang="en-US" baseline="0" dirty="0" smtClean="0"/>
              <a:t> and a much greater percentage were affected.</a:t>
            </a:r>
          </a:p>
          <a:p>
            <a:pPr marL="228600" indent="-228600">
              <a:buNone/>
            </a:pPr>
            <a:r>
              <a:rPr lang="en-US" baseline="0" dirty="0" smtClean="0"/>
              <a:t>2. Young adults were at greatest risk, but no one was excluded from it’s scourge.</a:t>
            </a:r>
          </a:p>
          <a:p>
            <a:pPr marL="228600" indent="-228600">
              <a:buNone/>
            </a:pPr>
            <a:r>
              <a:rPr lang="en-US" baseline="0" dirty="0" smtClean="0"/>
              <a:t>3. Any answers related to sensible precautions could be accepted. However, students should be aware that there was no flu vaccine (as we have today) back in 1918. </a:t>
            </a:r>
            <a:r>
              <a:rPr lang="en-US" baseline="0" dirty="0" err="1" smtClean="0"/>
              <a:t>Handwashing</a:t>
            </a:r>
            <a:r>
              <a:rPr lang="en-US" baseline="0" dirty="0" smtClean="0"/>
              <a:t>, avoiding those who are sick, staying inside or away from the public, etc.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to encourage students to see the flu from a different,</a:t>
            </a:r>
            <a:r>
              <a:rPr lang="en-US" baseline="0" dirty="0" smtClean="0"/>
              <a:t> more intimate perspective.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www.flu.gov/pandemic/history/1918/the_pandemic/influenza/index.html"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http://www.flu.gov/pandemic/history/1918/"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hyperlink" Target="http://www.flu.gov/pandemic/history/1918/biographies/index.html" TargetMode="External"/><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9.3:</a:t>
            </a:r>
            <a:br>
              <a:rPr lang="en-US" dirty="0" smtClean="0"/>
            </a:br>
            <a:r>
              <a:rPr lang="en-US" dirty="0" smtClean="0"/>
              <a:t>The 1918 Flu</a:t>
            </a:r>
            <a:endParaRPr lang="en-US" sz="4444" dirty="0"/>
          </a:p>
        </p:txBody>
      </p:sp>
      <p:sp>
        <p:nvSpPr>
          <p:cNvPr id="3" name="Subtitle 2"/>
          <p:cNvSpPr>
            <a:spLocks noGrp="1"/>
          </p:cNvSpPr>
          <p:nvPr>
            <p:ph type="subTitle" idx="1"/>
          </p:nvPr>
        </p:nvSpPr>
        <p:spPr/>
        <p:txBody>
          <a:bodyPr/>
          <a:lstStyle/>
          <a:p>
            <a:r>
              <a:rPr lang="en-US" dirty="0" smtClean="0"/>
              <a:t>Module 9: Epidemiology</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9.3: </a:t>
            </a:r>
            <a:r>
              <a:rPr lang="en-US" sz="2200" dirty="0" smtClean="0">
                <a:latin typeface="+mj-lt"/>
              </a:rPr>
              <a:t> </a:t>
            </a:r>
            <a:r>
              <a:rPr lang="en-US" sz="2400" dirty="0" smtClean="0"/>
              <a:t>Communicate information to the public regarding prevention of a serious infectious disease epidemic</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090466" y="1143000"/>
            <a:ext cx="4469333" cy="3324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612648" y="1600200"/>
            <a:ext cx="8153400" cy="1600200"/>
          </a:xfrm>
        </p:spPr>
        <p:txBody>
          <a:bodyPr>
            <a:normAutofit fontScale="77500" lnSpcReduction="20000"/>
          </a:bodyPr>
          <a:lstStyle/>
          <a:p>
            <a:r>
              <a:rPr lang="en-US" dirty="0" smtClean="0"/>
              <a:t>The graph below portrays the difference between the influenza mortality age-distributions of the 1918 epidemic and normal epidemics – deaths per 100,000 persons in each age group, United States, for the </a:t>
            </a:r>
            <a:r>
              <a:rPr lang="en-US" dirty="0" err="1" smtClean="0"/>
              <a:t>interpandemic</a:t>
            </a:r>
            <a:r>
              <a:rPr lang="en-US" dirty="0" smtClean="0"/>
              <a:t> years 1911–1917 (dashed line) and the pandemic year 1918 (solid line).</a:t>
            </a:r>
          </a:p>
          <a:p>
            <a:endParaRPr lang="en-US" dirty="0"/>
          </a:p>
        </p:txBody>
      </p:sp>
      <p:pic>
        <p:nvPicPr>
          <p:cNvPr id="4" name="Picture 3"/>
          <p:cNvPicPr>
            <a:picLocks noChangeAspect="1"/>
          </p:cNvPicPr>
          <p:nvPr/>
        </p:nvPicPr>
        <p:blipFill>
          <a:blip r:embed="rId3"/>
          <a:stretch>
            <a:fillRect/>
          </a:stretch>
        </p:blipFill>
        <p:spPr>
          <a:xfrm>
            <a:off x="7772400" y="284002"/>
            <a:ext cx="993648" cy="935198"/>
          </a:xfrm>
          <a:prstGeom prst="rect">
            <a:avLst/>
          </a:prstGeom>
        </p:spPr>
      </p:pic>
      <p:pic>
        <p:nvPicPr>
          <p:cNvPr id="5" name="Picture 4"/>
          <p:cNvPicPr>
            <a:picLocks noChangeAspect="1"/>
          </p:cNvPicPr>
          <p:nvPr/>
        </p:nvPicPr>
        <p:blipFill>
          <a:blip r:embed="rId4"/>
          <a:stretch>
            <a:fillRect/>
          </a:stretch>
        </p:blipFill>
        <p:spPr>
          <a:xfrm>
            <a:off x="3578376" y="3200400"/>
            <a:ext cx="5187672" cy="3657600"/>
          </a:xfrm>
          <a:prstGeom prst="rect">
            <a:avLst/>
          </a:prstGeom>
        </p:spPr>
      </p:pic>
      <p:sp>
        <p:nvSpPr>
          <p:cNvPr id="6" name="TextBox 5"/>
          <p:cNvSpPr txBox="1"/>
          <p:nvPr/>
        </p:nvSpPr>
        <p:spPr>
          <a:xfrm>
            <a:off x="228600" y="3581400"/>
            <a:ext cx="3048001" cy="2862322"/>
          </a:xfrm>
          <a:prstGeom prst="rect">
            <a:avLst/>
          </a:prstGeom>
          <a:noFill/>
        </p:spPr>
        <p:txBody>
          <a:bodyPr wrap="square" rtlCol="0">
            <a:spAutoFit/>
          </a:bodyPr>
          <a:lstStyle/>
          <a:p>
            <a:r>
              <a:rPr lang="en-US" sz="2000" dirty="0" smtClean="0">
                <a:solidFill>
                  <a:srgbClr val="EA157A"/>
                </a:solidFill>
              </a:rPr>
              <a:t>1) Based on the data in this graph, what was unique about the pandemic flu of 1918?</a:t>
            </a:r>
          </a:p>
          <a:p>
            <a:r>
              <a:rPr lang="en-US" sz="2000" dirty="0" smtClean="0">
                <a:solidFill>
                  <a:srgbClr val="EA157A"/>
                </a:solidFill>
              </a:rPr>
              <a:t> </a:t>
            </a:r>
          </a:p>
          <a:p>
            <a:r>
              <a:rPr lang="en-US" sz="2000" dirty="0" smtClean="0">
                <a:solidFill>
                  <a:srgbClr val="EA157A"/>
                </a:solidFill>
              </a:rPr>
              <a:t>2) Why do you think the 1918 flu affected the particular age range shown in the graph?</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sz="3200" dirty="0" smtClean="0"/>
              <a:t>What factors do you think may have impacted the spread of the 1918 flu?</a:t>
            </a: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a:t>
            </a:r>
            <a:r>
              <a:rPr lang="en-US" b="1" dirty="0" smtClean="0"/>
              <a:t>: </a:t>
            </a:r>
            <a:r>
              <a:rPr lang="en-US" i="1" dirty="0" smtClean="0"/>
              <a:t>INFLUENZA STRIKES!</a:t>
            </a:r>
            <a:endParaRPr lang="en-US" i="1" dirty="0"/>
          </a:p>
        </p:txBody>
      </p:sp>
      <p:sp>
        <p:nvSpPr>
          <p:cNvPr id="3" name="Content Placeholder 2"/>
          <p:cNvSpPr>
            <a:spLocks noGrp="1"/>
          </p:cNvSpPr>
          <p:nvPr>
            <p:ph sz="quarter" idx="1"/>
          </p:nvPr>
        </p:nvSpPr>
        <p:spPr/>
        <p:txBody>
          <a:bodyPr>
            <a:normAutofit fontScale="70000" lnSpcReduction="20000"/>
          </a:bodyPr>
          <a:lstStyle/>
          <a:p>
            <a:r>
              <a:rPr lang="en-US" dirty="0" smtClean="0"/>
              <a:t>Read the following overview of the 1918 Flu from the US Department of Health &amp; Human Services </a:t>
            </a:r>
            <a:r>
              <a:rPr lang="en-US" dirty="0" err="1" smtClean="0"/>
              <a:t>Flu.gov</a:t>
            </a:r>
            <a:r>
              <a:rPr lang="en-US" dirty="0" smtClean="0"/>
              <a:t> website (</a:t>
            </a:r>
            <a:r>
              <a:rPr lang="en-US" dirty="0" smtClean="0">
                <a:hlinkClick r:id="rId3"/>
              </a:rPr>
              <a:t>http://www.flu.gov/pandemic/history/1918/the_pandemic/influenza/index.html</a:t>
            </a:r>
            <a:r>
              <a:rPr lang="en-US" dirty="0" smtClean="0"/>
              <a:t>) </a:t>
            </a:r>
          </a:p>
          <a:p>
            <a:pPr lvl="1"/>
            <a:r>
              <a:rPr lang="en-US" b="1" dirty="0" smtClean="0"/>
              <a:t>From Kansas to Europe and Back Again:</a:t>
            </a:r>
            <a:endParaRPr lang="en-US" dirty="0" smtClean="0"/>
          </a:p>
          <a:p>
            <a:pPr lvl="1"/>
            <a:r>
              <a:rPr lang="en-US" b="1" dirty="0" smtClean="0"/>
              <a:t>Wave After Wave:</a:t>
            </a:r>
            <a:endParaRPr lang="en-US" dirty="0" smtClean="0"/>
          </a:p>
          <a:p>
            <a:pPr lvl="1"/>
            <a:r>
              <a:rPr lang="en-US" b="1" dirty="0" smtClean="0"/>
              <a:t>The Unfolding of the Pandemic:</a:t>
            </a:r>
            <a:endParaRPr lang="en-US" dirty="0" smtClean="0"/>
          </a:p>
          <a:p>
            <a:pPr lvl="1"/>
            <a:r>
              <a:rPr lang="en-US" b="1" dirty="0" smtClean="0"/>
              <a:t>Mobilizing to Fight Influenza:</a:t>
            </a:r>
            <a:endParaRPr lang="en-US" dirty="0" smtClean="0"/>
          </a:p>
          <a:p>
            <a:pPr lvl="1"/>
            <a:r>
              <a:rPr lang="en-US" b="1" dirty="0" smtClean="0"/>
              <a:t>The Pandemic Hits:</a:t>
            </a:r>
            <a:endParaRPr lang="en-US" dirty="0" smtClean="0"/>
          </a:p>
          <a:p>
            <a:pPr lvl="1"/>
            <a:r>
              <a:rPr lang="en-US" b="1" dirty="0" smtClean="0"/>
              <a:t>Protecting Yourself From Influenza:</a:t>
            </a:r>
            <a:endParaRPr lang="en-US" dirty="0" smtClean="0"/>
          </a:p>
          <a:p>
            <a:pPr lvl="1"/>
            <a:r>
              <a:rPr lang="en-US" b="1" dirty="0" smtClean="0"/>
              <a:t>Communications During the Pandemic:</a:t>
            </a:r>
            <a:endParaRPr lang="en-US" dirty="0" smtClean="0"/>
          </a:p>
          <a:p>
            <a:pPr lvl="1"/>
            <a:r>
              <a:rPr lang="en-US" b="1" dirty="0" smtClean="0"/>
              <a:t>Fading of the Pandemic:</a:t>
            </a:r>
            <a:endParaRPr lang="en-US" dirty="0" smtClean="0"/>
          </a:p>
          <a:p>
            <a:r>
              <a:rPr lang="en-US" i="1" dirty="0" smtClean="0"/>
              <a:t>By the time the pandemic had ended, in the summer of 1919, nearly 675,000 Americans were dead from influenza. Hundred of thousands more were orphaned and widowed.</a:t>
            </a:r>
            <a:endParaRPr lang="en-US" dirty="0" smtClean="0"/>
          </a:p>
          <a:p>
            <a:endParaRPr lang="en-US" b="1" dirty="0"/>
          </a:p>
        </p:txBody>
      </p:sp>
      <p:pic>
        <p:nvPicPr>
          <p:cNvPr id="5" name="Picture 4"/>
          <p:cNvPicPr>
            <a:picLocks noChangeAspect="1"/>
          </p:cNvPicPr>
          <p:nvPr/>
        </p:nvPicPr>
        <p:blipFill>
          <a:blip r:embed="rId4"/>
          <a:stretch>
            <a:fillRect/>
          </a:stretch>
        </p:blipFill>
        <p:spPr>
          <a:xfrm>
            <a:off x="7703117" y="5854565"/>
            <a:ext cx="1301507" cy="8412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Flu of 1918 in the News</a:t>
            </a:r>
            <a:endParaRPr lang="en-US" b="1" dirty="0"/>
          </a:p>
        </p:txBody>
      </p:sp>
      <p:pic>
        <p:nvPicPr>
          <p:cNvPr id="5" name="Picture 4"/>
          <p:cNvPicPr>
            <a:picLocks noChangeAspect="1"/>
          </p:cNvPicPr>
          <p:nvPr/>
        </p:nvPicPr>
        <p:blipFill>
          <a:blip r:embed="rId3"/>
          <a:stretch>
            <a:fillRect/>
          </a:stretch>
        </p:blipFill>
        <p:spPr>
          <a:xfrm>
            <a:off x="8305800" y="6040608"/>
            <a:ext cx="568788" cy="590252"/>
          </a:xfrm>
          <a:prstGeom prst="rect">
            <a:avLst/>
          </a:prstGeom>
        </p:spPr>
      </p:pic>
      <p:sp>
        <p:nvSpPr>
          <p:cNvPr id="7" name="Content Placeholder 2"/>
          <p:cNvSpPr>
            <a:spLocks noGrp="1"/>
          </p:cNvSpPr>
          <p:nvPr>
            <p:ph sz="quarter" idx="1"/>
          </p:nvPr>
        </p:nvSpPr>
        <p:spPr>
          <a:xfrm>
            <a:off x="612648" y="1600200"/>
            <a:ext cx="8153400" cy="5030660"/>
          </a:xfrm>
        </p:spPr>
        <p:txBody>
          <a:bodyPr>
            <a:normAutofit fontScale="70000" lnSpcReduction="20000"/>
          </a:bodyPr>
          <a:lstStyle/>
          <a:p>
            <a:r>
              <a:rPr lang="en-US" sz="3200" b="1" dirty="0" smtClean="0"/>
              <a:t>Challenge: </a:t>
            </a:r>
            <a:r>
              <a:rPr lang="en-US" sz="3200" b="1" dirty="0" smtClean="0"/>
              <a:t> </a:t>
            </a:r>
            <a:r>
              <a:rPr lang="en-US" sz="3200" dirty="0" smtClean="0"/>
              <a:t>Imagine that </a:t>
            </a:r>
            <a:r>
              <a:rPr lang="en-US" sz="3200" dirty="0" smtClean="0"/>
              <a:t>television &amp; news programs were widespread in 1918 (full-scale commercial television broadcasting did not actually begin in the U.S. until 1947).  Create a 3-5 minute news broadcast segment on the 1918 flu that would have aired in mid-March 1918.</a:t>
            </a:r>
            <a:r>
              <a:rPr lang="en-US" sz="3200" dirty="0" smtClean="0"/>
              <a:t>  </a:t>
            </a:r>
            <a:endParaRPr lang="en-US" sz="3600" dirty="0" smtClean="0"/>
          </a:p>
          <a:p>
            <a:r>
              <a:rPr lang="en-US" sz="3200" b="1" dirty="0" smtClean="0"/>
              <a:t>Directions:</a:t>
            </a:r>
            <a:endParaRPr lang="en-US" sz="3600" dirty="0" smtClean="0"/>
          </a:p>
          <a:p>
            <a:pPr lvl="2"/>
            <a:r>
              <a:rPr lang="en-US" sz="2880" dirty="0" smtClean="0"/>
              <a:t>Form a team of four and identify roles (two news anchor and two special reporters)</a:t>
            </a:r>
            <a:endParaRPr lang="en-US" sz="3840" dirty="0" smtClean="0"/>
          </a:p>
          <a:p>
            <a:pPr lvl="2"/>
            <a:r>
              <a:rPr lang="en-US" sz="2880" dirty="0" smtClean="0"/>
              <a:t>Gather additional informational resources from the website:</a:t>
            </a:r>
            <a:endParaRPr lang="en-US" sz="3840" dirty="0" smtClean="0"/>
          </a:p>
          <a:p>
            <a:pPr>
              <a:buNone/>
            </a:pPr>
            <a:r>
              <a:rPr lang="en-US" sz="3200" dirty="0" smtClean="0"/>
              <a:t>	</a:t>
            </a:r>
            <a:r>
              <a:rPr lang="en-US" sz="3200" dirty="0" smtClean="0"/>
              <a:t>		 </a:t>
            </a:r>
            <a:r>
              <a:rPr lang="en-US" sz="3200" dirty="0" smtClean="0">
                <a:hlinkClick r:id="rId4"/>
              </a:rPr>
              <a:t>http://www.flu.gov/pandemic/history/1918/</a:t>
            </a:r>
            <a:endParaRPr lang="en-US" sz="3600" dirty="0" smtClean="0"/>
          </a:p>
          <a:p>
            <a:pPr lvl="2"/>
            <a:r>
              <a:rPr lang="en-US" sz="2880" dirty="0" smtClean="0"/>
              <a:t>Write a script. Be sure to include information on populations most affected, prevention methods, effects and consequences of the epidemic, treatment options, and trends in geographic spread of the epidemic statewide, nationally, and globally.</a:t>
            </a:r>
            <a:endParaRPr lang="en-US" sz="3840" dirty="0" smtClean="0"/>
          </a:p>
          <a:p>
            <a:pPr lvl="2"/>
            <a:r>
              <a:rPr lang="en-US" sz="2857" dirty="0" smtClean="0"/>
              <a:t>Record your news segment or rehearse in order to present live in class.</a:t>
            </a:r>
            <a:endParaRPr lang="en-US" sz="4000" dirty="0" smtClean="0"/>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pPr lvl="1"/>
            <a:r>
              <a:rPr lang="en-US" sz="2800" dirty="0" smtClean="0"/>
              <a:t>1. What </a:t>
            </a:r>
            <a:r>
              <a:rPr lang="en-US" sz="2800" dirty="0" smtClean="0"/>
              <a:t>percentage of worldwide population was affected by the 1918 flu?</a:t>
            </a:r>
            <a:endParaRPr lang="en-US" sz="3200" dirty="0" smtClean="0"/>
          </a:p>
          <a:p>
            <a:pPr lvl="1"/>
            <a:r>
              <a:rPr lang="en-US" sz="2800" dirty="0" smtClean="0"/>
              <a:t>2. Who </a:t>
            </a:r>
            <a:r>
              <a:rPr lang="en-US" sz="2800" dirty="0" smtClean="0"/>
              <a:t>was most at risk for the 1918 flu? Why?</a:t>
            </a:r>
            <a:endParaRPr lang="en-US" sz="3200" dirty="0" smtClean="0"/>
          </a:p>
          <a:p>
            <a:pPr lvl="1"/>
            <a:r>
              <a:rPr lang="en-US" dirty="0" smtClean="0"/>
              <a:t>3. What </a:t>
            </a:r>
            <a:r>
              <a:rPr lang="en-US" dirty="0" smtClean="0"/>
              <a:t>could be done to do to avoid the 1918 flu? </a:t>
            </a:r>
            <a:endParaRPr lang="en-US" sz="3300" dirty="0" smtClean="0"/>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r>
              <a:rPr lang="en-US" b="1" dirty="0" smtClean="0"/>
              <a:t>: </a:t>
            </a:r>
            <a:r>
              <a:rPr lang="en-US" dirty="0" smtClean="0"/>
              <a:t>Stories of the 1918 Flu</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Explore the story of one person who was affected by the 1918 Flu. Summarize their story in one paragraph on a separate sheet of paper. Use the following website or any other credible source:</a:t>
            </a:r>
          </a:p>
          <a:p>
            <a:pPr lvl="1"/>
            <a:r>
              <a:rPr lang="en-US" dirty="0" smtClean="0">
                <a:hlinkClick r:id="rId3"/>
              </a:rPr>
              <a:t>http://www.flu.gov/pandemic/history/1918/biographies/index.html</a:t>
            </a:r>
            <a:endParaRPr lang="en-US" dirty="0" smtClean="0"/>
          </a:p>
          <a:p>
            <a:pPr lvl="0"/>
            <a:endParaRPr lang="en-US" dirty="0" smtClean="0"/>
          </a:p>
        </p:txBody>
      </p:sp>
      <p:pic>
        <p:nvPicPr>
          <p:cNvPr id="7" name="Picture 6"/>
          <p:cNvPicPr>
            <a:picLocks noChangeAspect="1"/>
          </p:cNvPicPr>
          <p:nvPr/>
        </p:nvPicPr>
        <p:blipFill>
          <a:blip r:embed="rId4"/>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3877</TotalTime>
  <Words>991</Words>
  <Application>Microsoft Macintosh PowerPoint</Application>
  <PresentationFormat>On-screen Show (4:3)</PresentationFormat>
  <Paragraphs>57</Paragraphs>
  <Slides>7</Slides>
  <Notes>7</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Median</vt:lpstr>
      <vt:lpstr>Lesson 9.3: The 1918 Flu</vt:lpstr>
      <vt:lpstr>Do Now</vt:lpstr>
      <vt:lpstr>Discuss</vt:lpstr>
      <vt:lpstr>Read: INFLUENZA STRIKES!</vt:lpstr>
      <vt:lpstr>The Flu of 1918 in the News</vt:lpstr>
      <vt:lpstr>Assess:</vt:lpstr>
      <vt:lpstr>Homework: Stories of the 1918 Flu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77</cp:revision>
  <dcterms:created xsi:type="dcterms:W3CDTF">2014-03-23T04:09:45Z</dcterms:created>
  <dcterms:modified xsi:type="dcterms:W3CDTF">2014-03-23T15:02:44Z</dcterms:modified>
</cp:coreProperties>
</file>