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71" r:id="rId6"/>
    <p:sldId id="272" r:id="rId7"/>
    <p:sldId id="273" r:id="rId8"/>
    <p:sldId id="270" r:id="rId9"/>
    <p:sldId id="269" r:id="rId10"/>
    <p:sldId id="274" r:id="rId11"/>
    <p:sldId id="275" r:id="rId12"/>
    <p:sldId id="266"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extLst>
      <p:ext uri="{BB962C8B-B14F-4D97-AF65-F5344CB8AC3E}">
        <p14:creationId xmlns:p14="http://schemas.microsoft.com/office/powerpoint/2010/main" val="18058826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  </a:t>
            </a:r>
            <a:r>
              <a:rPr lang="en-US" sz="1200" kern="1200" dirty="0" smtClean="0">
                <a:solidFill>
                  <a:schemeClr val="tx1"/>
                </a:solidFill>
                <a:latin typeface="+mn-lt"/>
                <a:ea typeface="+mn-ea"/>
                <a:cs typeface="+mn-cs"/>
              </a:rPr>
              <a:t>This lesson will challenge students to trace the history of epidemics on humanity by studying a timeline of historical epidemics and teaming up and teaching the class about one communicable disease and working to make conclusions based on the collaborative knowledge shared.</a:t>
            </a:r>
            <a:r>
              <a:rPr lang="en-US" dirty="0" smtClean="0"/>
              <a:t>  </a:t>
            </a:r>
          </a:p>
          <a:p>
            <a:endParaRPr lang="en-US" dirty="0" smtClean="0"/>
          </a:p>
          <a:p>
            <a:r>
              <a:rPr lang="en-US" dirty="0" smtClean="0"/>
              <a:t>Image source:  </a:t>
            </a:r>
            <a:r>
              <a:rPr lang="en-US" dirty="0" err="1" smtClean="0"/>
              <a:t>http://commons.wikimedia.org/wiki/File:Cholera_Epidemic_poster_New_York_City.jpg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Break</a:t>
            </a:r>
            <a:r>
              <a:rPr lang="en-US" baseline="0" dirty="0" smtClean="0"/>
              <a:t> the class into five groups (or ten with two groups focusing on each disease). Assign each to one of the five diseases (cholera, smallpox, plague, HIV, or TB) or allow them to choose as long as all are represented. Have students navigate to the Disease Detectives website. The website is: </a:t>
            </a:r>
            <a:r>
              <a:rPr lang="en-US" sz="1200" dirty="0" err="1" smtClean="0"/>
              <a:t>www.diseasedetectives.org</a:t>
            </a:r>
            <a:r>
              <a:rPr lang="en-US" sz="1200" dirty="0" smtClean="0"/>
              <a:t>/timeline</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b="0" dirty="0" smtClean="0"/>
              <a:t>Life Expectancy: </a:t>
            </a:r>
            <a:r>
              <a:rPr lang="en-US" sz="1200" b="0" kern="1200" baseline="0" dirty="0" smtClean="0">
                <a:solidFill>
                  <a:schemeClr val="tx1"/>
                </a:solidFill>
                <a:latin typeface="+mn-lt"/>
                <a:ea typeface="+mn-ea"/>
                <a:cs typeface="+mn-cs"/>
              </a:rPr>
              <a:t>Increased by more than 30 years in 20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century (47 to 78)</a:t>
            </a:r>
          </a:p>
          <a:p>
            <a:pPr marL="228600" indent="-228600">
              <a:buAutoNum type="arabicParenR"/>
            </a:pPr>
            <a:r>
              <a:rPr lang="en-US" b="0" dirty="0" smtClean="0"/>
              <a:t>Causes of Death: </a:t>
            </a:r>
            <a:r>
              <a:rPr lang="en-US" sz="1200" b="0" kern="1200" baseline="0" dirty="0" smtClean="0">
                <a:solidFill>
                  <a:schemeClr val="tx1"/>
                </a:solidFill>
                <a:latin typeface="+mn-lt"/>
                <a:ea typeface="+mn-ea"/>
                <a:cs typeface="+mn-cs"/>
              </a:rPr>
              <a:t>communicable (infectious) to </a:t>
            </a:r>
            <a:r>
              <a:rPr lang="en-US" sz="1200" b="0" kern="1200" baseline="0" dirty="0" err="1" smtClean="0">
                <a:solidFill>
                  <a:schemeClr val="tx1"/>
                </a:solidFill>
                <a:latin typeface="+mn-lt"/>
                <a:ea typeface="+mn-ea"/>
                <a:cs typeface="+mn-cs"/>
              </a:rPr>
              <a:t>noncommunicable</a:t>
            </a:r>
            <a:r>
              <a:rPr lang="en-US" sz="1200" b="0" kern="1200" baseline="0" dirty="0" smtClean="0">
                <a:solidFill>
                  <a:schemeClr val="tx1"/>
                </a:solidFill>
                <a:latin typeface="+mn-lt"/>
                <a:ea typeface="+mn-ea"/>
                <a:cs typeface="+mn-cs"/>
              </a:rPr>
              <a:t> (chronic) shift began in 1920’s</a:t>
            </a:r>
          </a:p>
          <a:p>
            <a:pPr marL="228600" indent="-228600">
              <a:buAutoNum type="arabicParenR"/>
            </a:pPr>
            <a:r>
              <a:rPr lang="en-US" b="0" dirty="0" smtClean="0"/>
              <a:t>Medical Discoveries: </a:t>
            </a:r>
            <a:r>
              <a:rPr lang="en-US" sz="1200" b="0" kern="1200" baseline="0" dirty="0" smtClean="0">
                <a:solidFill>
                  <a:schemeClr val="tx1"/>
                </a:solidFill>
                <a:latin typeface="+mn-lt"/>
                <a:ea typeface="+mn-ea"/>
                <a:cs typeface="+mn-cs"/>
              </a:rPr>
              <a:t>Antibiotics, vaccines, diagnostic &amp; treatment tools</a:t>
            </a:r>
          </a:p>
          <a:p>
            <a:pPr marL="228600" indent="-228600">
              <a:buAutoNum type="arabicParenR"/>
            </a:pPr>
            <a:r>
              <a:rPr lang="en-US" b="0" dirty="0" smtClean="0"/>
              <a:t>Beliefs about Illness: </a:t>
            </a:r>
            <a:r>
              <a:rPr lang="en-US" sz="1200" b="0" kern="1200" baseline="0" dirty="0" smtClean="0">
                <a:solidFill>
                  <a:schemeClr val="tx1"/>
                </a:solidFill>
                <a:latin typeface="+mn-lt"/>
                <a:ea typeface="+mn-ea"/>
                <a:cs typeface="+mn-cs"/>
              </a:rPr>
              <a:t> </a:t>
            </a:r>
            <a:r>
              <a:rPr lang="en-US" sz="1200" b="0" i="0" u="none" kern="1200" baseline="0" dirty="0" smtClean="0">
                <a:solidFill>
                  <a:schemeClr val="tx1"/>
                </a:solidFill>
                <a:latin typeface="+mn-lt"/>
                <a:ea typeface="+mn-ea"/>
                <a:cs typeface="+mn-cs"/>
              </a:rPr>
              <a:t>Divine intervention—people were being   punished for their sins then… Miasmas theory: diseases spread by miasmas or “bad </a:t>
            </a:r>
            <a:r>
              <a:rPr lang="en-US" sz="1200" b="0" i="0" u="none" kern="1200" baseline="0" dirty="0" err="1" smtClean="0">
                <a:solidFill>
                  <a:schemeClr val="tx1"/>
                </a:solidFill>
                <a:latin typeface="+mn-lt"/>
                <a:ea typeface="+mn-ea"/>
                <a:cs typeface="+mn-cs"/>
              </a:rPr>
              <a:t>air”then</a:t>
            </a:r>
            <a:r>
              <a:rPr lang="en-US" sz="1200" b="0" i="0" u="none" kern="1200" baseline="0" dirty="0" smtClean="0">
                <a:solidFill>
                  <a:schemeClr val="tx1"/>
                </a:solidFill>
                <a:latin typeface="+mn-lt"/>
                <a:ea typeface="+mn-ea"/>
                <a:cs typeface="+mn-cs"/>
              </a:rPr>
              <a:t>… Germ theory:    diseases cause by microorganisms</a:t>
            </a:r>
          </a:p>
          <a:p>
            <a:pPr marL="228600" indent="-228600">
              <a:buAutoNum type="arabicParenR"/>
            </a:pPr>
            <a:r>
              <a:rPr lang="en-US" b="0" dirty="0" smtClean="0"/>
              <a:t>Epidemics: </a:t>
            </a:r>
            <a:r>
              <a:rPr lang="en-US" sz="1200" b="0" kern="1200" baseline="0" dirty="0" smtClean="0">
                <a:solidFill>
                  <a:schemeClr val="tx1"/>
                </a:solidFill>
                <a:latin typeface="+mn-lt"/>
                <a:ea typeface="+mn-ea"/>
                <a:cs typeface="+mn-cs"/>
              </a:rPr>
              <a:t>History of uncertain explanations of origin and patterns; Changed with transportation patterns; Scientists began collecting &amp; analyzing data</a:t>
            </a:r>
            <a:r>
              <a:rPr lang="en-US" sz="1200" kern="1200" baseline="0" dirty="0" smtClean="0">
                <a:solidFill>
                  <a:schemeClr val="tx1"/>
                </a:solidFill>
                <a:latin typeface="+mn-lt"/>
                <a:ea typeface="+mn-ea"/>
                <a:cs typeface="+mn-cs"/>
              </a:rPr>
              <a:t> </a:t>
            </a:r>
            <a:endParaRPr lang="en-US" sz="1200" b="1" i="0" u="none" kern="1200" baseline="0" dirty="0" smtClean="0">
              <a:solidFill>
                <a:schemeClr val="tx1"/>
              </a:solidFill>
              <a:latin typeface="+mn-lt"/>
              <a:ea typeface="+mn-ea"/>
              <a:cs typeface="+mn-cs"/>
            </a:endParaRPr>
          </a:p>
          <a:p>
            <a:pPr marL="228600" indent="-228600">
              <a:buAutoNum type="arabicParenR"/>
            </a:pPr>
            <a:endParaRPr lang="en-US" i="0" u="none"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a:t>
            </a:r>
            <a:r>
              <a:rPr lang="en-US" baseline="0" dirty="0" smtClean="0"/>
              <a:t> assignment is to challenge students to learn more about epidemics in an intimate way, by imagining themselves in that time period and situation.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Answers:</a:t>
            </a:r>
          </a:p>
          <a:p>
            <a:pPr lvl="0"/>
            <a:r>
              <a:rPr lang="en-US" sz="1200" kern="1200" dirty="0" smtClean="0">
                <a:solidFill>
                  <a:schemeClr val="tx1"/>
                </a:solidFill>
                <a:latin typeface="+mn-lt"/>
                <a:ea typeface="+mn-ea"/>
                <a:cs typeface="+mn-cs"/>
              </a:rPr>
              <a:t>1. 1918 Flu Epidemic</a:t>
            </a:r>
          </a:p>
          <a:p>
            <a:pPr lvl="0"/>
            <a:r>
              <a:rPr lang="en-US" sz="1200" kern="1200" dirty="0" smtClean="0">
                <a:solidFill>
                  <a:schemeClr val="tx1"/>
                </a:solidFill>
                <a:latin typeface="+mn-lt"/>
                <a:ea typeface="+mn-ea"/>
                <a:cs typeface="+mn-cs"/>
              </a:rPr>
              <a:t>2. influenza</a:t>
            </a:r>
          </a:p>
          <a:p>
            <a:pPr lvl="0"/>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Broad Street Cholera outbreak of 1854 &amp; the SARS outbreak of 2002-03</a:t>
            </a:r>
          </a:p>
          <a:p>
            <a:pPr lvl="0"/>
            <a:r>
              <a:rPr lang="en-US" sz="1200" kern="1200" dirty="0" smtClean="0">
                <a:solidFill>
                  <a:schemeClr val="tx1"/>
                </a:solidFill>
                <a:latin typeface="+mn-lt"/>
                <a:ea typeface="+mn-ea"/>
                <a:cs typeface="+mn-cs"/>
              </a:rPr>
              <a:t>4. transatlantic travel is ubiquitous in our time. Planes can carry diseases cross-continent in a matter of hours.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if they have heard of H1N1?</a:t>
            </a:r>
            <a:r>
              <a:rPr lang="en-US" baseline="0" dirty="0" smtClean="0"/>
              <a:t> The obesity epidemic? Ask students the difference between an epidemic of something like influenza and something like obesity.</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 students back to the table</a:t>
            </a:r>
            <a:r>
              <a:rPr lang="en-US" baseline="0" dirty="0" smtClean="0"/>
              <a:t> on page 1 of the lesson workbook. Ask them to circle the pandemics (they should recognize that these are the ones that are affecting multiple continents or listed as “worldwide”)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pPr marL="228600" indent="-228600">
              <a:buAutoNum type="alphaUcPeriod"/>
            </a:pPr>
            <a:r>
              <a:rPr lang="en-US" dirty="0" smtClean="0"/>
              <a:t>Epidemic</a:t>
            </a:r>
          </a:p>
          <a:p>
            <a:pPr marL="228600" indent="-228600">
              <a:buAutoNum type="alphaUcPeriod"/>
            </a:pPr>
            <a:r>
              <a:rPr lang="en-US" dirty="0" smtClean="0"/>
              <a:t>Pandemic</a:t>
            </a:r>
          </a:p>
          <a:p>
            <a:pPr marL="228600" indent="-228600">
              <a:buAutoNum type="alphaUcPeriod"/>
            </a:pPr>
            <a:r>
              <a:rPr lang="en-US" dirty="0" smtClean="0"/>
              <a:t>Epidemic</a:t>
            </a:r>
          </a:p>
          <a:p>
            <a:pPr marL="228600" indent="-228600">
              <a:buAutoNum type="alphaUcPeriod"/>
            </a:pPr>
            <a:r>
              <a:rPr lang="en-US" dirty="0" smtClean="0"/>
              <a:t>Epidemic, but many scientists</a:t>
            </a:r>
            <a:r>
              <a:rPr lang="en-US" baseline="0" dirty="0" smtClean="0"/>
              <a:t> expect it to slowly transitioning to pandemic levels as countries become more developed and gain access to cheap processed foods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Lesson 5.4 (in Module</a:t>
            </a:r>
            <a:r>
              <a:rPr lang="en-US" baseline="0" dirty="0" smtClean="0"/>
              <a:t> 5 – Public Health) introduces these concepts.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pPr marL="228600" indent="-228600">
              <a:buAutoNum type="alphaUcPeriod"/>
            </a:pPr>
            <a:r>
              <a:rPr lang="en-US" baseline="0" dirty="0" smtClean="0"/>
              <a:t>Communicable; Acute</a:t>
            </a:r>
          </a:p>
          <a:p>
            <a:pPr marL="228600" indent="-228600">
              <a:buAutoNum type="alphaUcPeriod"/>
            </a:pPr>
            <a:r>
              <a:rPr lang="en-US" baseline="0" dirty="0" smtClean="0"/>
              <a:t>Communicable; Chronic</a:t>
            </a:r>
          </a:p>
          <a:p>
            <a:pPr marL="228600" indent="-228600">
              <a:buAutoNum type="alphaUcPeriod"/>
            </a:pPr>
            <a:r>
              <a:rPr lang="en-US" baseline="0" dirty="0" err="1" smtClean="0"/>
              <a:t>Noncommunicable</a:t>
            </a:r>
            <a:r>
              <a:rPr lang="en-US" baseline="0" dirty="0" smtClean="0"/>
              <a:t>; Chronic</a:t>
            </a:r>
          </a:p>
          <a:p>
            <a:pPr marL="228600" indent="-228600">
              <a:buAutoNum type="alphaUcPeriod"/>
            </a:pPr>
            <a:r>
              <a:rPr lang="en-US" baseline="0" dirty="0" err="1" smtClean="0"/>
              <a:t>Noncommunicable</a:t>
            </a:r>
            <a:r>
              <a:rPr lang="en-US" baseline="0" dirty="0" smtClean="0"/>
              <a:t>; Chronic</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what they ALREADY know about how these things have changed over time? (Life expectancy, Causes of death, Beliefs about illness, Medical discoveries, and types/context of epidemics). Priming them to the types of trends &amp; conclusions will help them see the “big picture” when they dig into information about their particular disease pattern over time, rather than getting lost in the details.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lang="en-US" smtClean="0"/>
              <a:pPr/>
              <a:t>10/8/2014</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lang="en-US" smtClean="0"/>
              <a:pPr/>
              <a:t>10/8/2014</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lang="en-US" smtClean="0"/>
              <a:pPr/>
              <a:t>10/8/2014</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lang="en-US" smtClean="0"/>
              <a:pPr/>
              <a:t>10/8/2014</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lang="en-US" smtClean="0"/>
              <a:pPr/>
              <a:t>10/8/2014</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lang="en-US" smtClean="0"/>
              <a:pPr/>
              <a:t>10/8/2014</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lang="en-US" smtClean="0"/>
              <a:pPr/>
              <a:t>10/8/2014</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lang="en-US" smtClean="0"/>
              <a:pPr/>
              <a:t>10/8/2014</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lang="en-US" smtClean="0"/>
              <a:pPr/>
              <a:t>10/8/2014</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lang="en-US" smtClean="0"/>
              <a:pPr/>
              <a:t>10/8/2014</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lang="en-US" smtClean="0"/>
              <a:pPr/>
              <a:t>10/8/2014</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lang="en-US" smtClean="0"/>
              <a:pPr/>
              <a:t>10/8/2014</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9.2:</a:t>
            </a:r>
            <a:br>
              <a:rPr lang="en-US" dirty="0" smtClean="0"/>
            </a:br>
            <a:r>
              <a:rPr lang="en-US" dirty="0" smtClean="0"/>
              <a:t>Epidemics</a:t>
            </a:r>
            <a:endParaRPr lang="en-US" sz="4444" dirty="0"/>
          </a:p>
        </p:txBody>
      </p:sp>
      <p:sp>
        <p:nvSpPr>
          <p:cNvPr id="3" name="Subtitle 2"/>
          <p:cNvSpPr>
            <a:spLocks noGrp="1"/>
          </p:cNvSpPr>
          <p:nvPr>
            <p:ph type="subTitle" idx="1"/>
          </p:nvPr>
        </p:nvSpPr>
        <p:spPr/>
        <p:txBody>
          <a:bodyPr/>
          <a:lstStyle/>
          <a:p>
            <a:r>
              <a:rPr lang="en-US" dirty="0" smtClean="0"/>
              <a:t>Module 9: Epidemiology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9.2: </a:t>
            </a:r>
            <a:r>
              <a:rPr lang="en-US" sz="2200" dirty="0" smtClean="0">
                <a:latin typeface="+mj-lt"/>
              </a:rPr>
              <a:t> </a:t>
            </a:r>
            <a:r>
              <a:rPr lang="en-US" sz="2400" dirty="0" smtClean="0"/>
              <a:t>Identify factors shaping historical epidemics &amp; explain their impact on health outcomes.</a:t>
            </a:r>
            <a:endParaRPr lang="en-US" sz="2200" dirty="0">
              <a:latin typeface="+mj-lt"/>
            </a:endParaRPr>
          </a:p>
        </p:txBody>
      </p:sp>
      <p:pic>
        <p:nvPicPr>
          <p:cNvPr id="14338"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81600" y="979132"/>
            <a:ext cx="2438400" cy="30594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8" name="Title 1"/>
          <p:cNvSpPr>
            <a:spLocks noGrp="1"/>
          </p:cNvSpPr>
          <p:nvPr>
            <p:ph type="title"/>
          </p:nvPr>
        </p:nvSpPr>
        <p:spPr>
          <a:xfrm>
            <a:off x="612648" y="228600"/>
            <a:ext cx="8153400" cy="990600"/>
          </a:xfrm>
        </p:spPr>
        <p:txBody>
          <a:bodyPr>
            <a:normAutofit/>
          </a:bodyPr>
          <a:lstStyle/>
          <a:p>
            <a:r>
              <a:rPr lang="en-US" dirty="0" smtClean="0"/>
              <a:t>Infectious Diseases Throughout Time</a:t>
            </a:r>
            <a:endParaRPr lang="en-US" dirty="0"/>
          </a:p>
        </p:txBody>
      </p:sp>
      <p:pic>
        <p:nvPicPr>
          <p:cNvPr id="9" name="Picture 8"/>
          <p:cNvPicPr>
            <a:picLocks noChangeAspect="1"/>
          </p:cNvPicPr>
          <p:nvPr/>
        </p:nvPicPr>
        <p:blipFill>
          <a:blip r:embed="rId4"/>
          <a:stretch>
            <a:fillRect/>
          </a:stretch>
        </p:blipFill>
        <p:spPr>
          <a:xfrm>
            <a:off x="152399" y="2667000"/>
            <a:ext cx="8839807" cy="15437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8" name="Title 1"/>
          <p:cNvSpPr>
            <a:spLocks noGrp="1"/>
          </p:cNvSpPr>
          <p:nvPr>
            <p:ph type="title"/>
          </p:nvPr>
        </p:nvSpPr>
        <p:spPr>
          <a:xfrm>
            <a:off x="587368" y="82834"/>
            <a:ext cx="8153400" cy="990600"/>
          </a:xfrm>
        </p:spPr>
        <p:txBody>
          <a:bodyPr>
            <a:normAutofit/>
          </a:bodyPr>
          <a:lstStyle/>
          <a:p>
            <a:r>
              <a:rPr lang="en-US" dirty="0" smtClean="0"/>
              <a:t>Infectious Diseases Throughout Time</a:t>
            </a:r>
            <a:endParaRPr lang="en-US" dirty="0"/>
          </a:p>
        </p:txBody>
      </p:sp>
      <p:pic>
        <p:nvPicPr>
          <p:cNvPr id="6" name="Picture 5"/>
          <p:cNvPicPr>
            <a:picLocks noChangeAspect="1"/>
          </p:cNvPicPr>
          <p:nvPr/>
        </p:nvPicPr>
        <p:blipFill>
          <a:blip r:embed="rId4"/>
          <a:stretch>
            <a:fillRect/>
          </a:stretch>
        </p:blipFill>
        <p:spPr>
          <a:xfrm>
            <a:off x="0" y="1073434"/>
            <a:ext cx="4564720" cy="5791200"/>
          </a:xfrm>
          <a:prstGeom prst="rect">
            <a:avLst/>
          </a:prstGeom>
        </p:spPr>
      </p:pic>
      <p:sp>
        <p:nvSpPr>
          <p:cNvPr id="7" name="TextBox 6"/>
          <p:cNvSpPr txBox="1"/>
          <p:nvPr/>
        </p:nvSpPr>
        <p:spPr>
          <a:xfrm>
            <a:off x="4625698" y="2181306"/>
            <a:ext cx="4562968" cy="1015663"/>
          </a:xfrm>
          <a:prstGeom prst="rect">
            <a:avLst/>
          </a:prstGeom>
          <a:noFill/>
        </p:spPr>
        <p:txBody>
          <a:bodyPr wrap="none" rtlCol="0">
            <a:spAutoFit/>
          </a:bodyPr>
          <a:lstStyle/>
          <a:p>
            <a:r>
              <a:rPr lang="en-US" sz="3600" dirty="0" smtClean="0"/>
              <a:t>Go to:</a:t>
            </a:r>
          </a:p>
          <a:p>
            <a:r>
              <a:rPr lang="en-US" sz="2400" dirty="0" err="1" smtClean="0"/>
              <a:t>www.diseasedetectives.org</a:t>
            </a:r>
            <a:r>
              <a:rPr lang="en-US" sz="2400" dirty="0" smtClean="0"/>
              <a:t>/timeline</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Patterns &amp; Conclusions:</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85000" lnSpcReduction="20000"/>
          </a:bodyPr>
          <a:lstStyle/>
          <a:p>
            <a:r>
              <a:rPr lang="en-US" b="1" dirty="0" smtClean="0"/>
              <a:t>1) Life Expectancy:  </a:t>
            </a:r>
            <a:r>
              <a:rPr lang="en-US" dirty="0" smtClean="0"/>
              <a:t>In what time period did life expectancy increase the most? Why?</a:t>
            </a:r>
            <a:r>
              <a:rPr lang="en-US" b="1" dirty="0" smtClean="0"/>
              <a:t> </a:t>
            </a:r>
            <a:endParaRPr lang="en-US" dirty="0" smtClean="0"/>
          </a:p>
          <a:p>
            <a:pPr lvl="0"/>
            <a:r>
              <a:rPr lang="en-US" b="1" dirty="0" smtClean="0"/>
              <a:t>2) Causes of Death:  </a:t>
            </a:r>
            <a:r>
              <a:rPr lang="en-US" dirty="0" smtClean="0"/>
              <a:t>How did the types of diseases people commonly fell ill from change over time? Over what </a:t>
            </a:r>
            <a:r>
              <a:rPr lang="en-US" dirty="0" err="1" smtClean="0"/>
              <a:t>decade(s</a:t>
            </a:r>
            <a:r>
              <a:rPr lang="en-US" dirty="0" smtClean="0"/>
              <a:t>) did this change occur? </a:t>
            </a:r>
          </a:p>
          <a:p>
            <a:pPr lvl="0"/>
            <a:r>
              <a:rPr lang="en-US" b="1" dirty="0" smtClean="0"/>
              <a:t>3) Medical Discoveries:  </a:t>
            </a:r>
            <a:r>
              <a:rPr lang="en-US" dirty="0" smtClean="0"/>
              <a:t>What were the major types of medical discoveries that reduced epidemics of communicable disease and increased average life expectancy? </a:t>
            </a:r>
          </a:p>
          <a:p>
            <a:pPr lvl="0"/>
            <a:r>
              <a:rPr lang="en-US" b="1" dirty="0" smtClean="0"/>
              <a:t>4) Beliefs about Illness: </a:t>
            </a:r>
            <a:r>
              <a:rPr lang="en-US" dirty="0" smtClean="0"/>
              <a:t>How did beliefs about the causes of illness and outbreaks change over time? </a:t>
            </a:r>
          </a:p>
          <a:p>
            <a:r>
              <a:rPr lang="en-US" b="1" dirty="0" smtClean="0"/>
              <a:t>5) Epidemics:  </a:t>
            </a:r>
            <a:r>
              <a:rPr lang="en-US" dirty="0" smtClean="0"/>
              <a:t>In what ways have the the patterns and trajectories of epidemics changed over time?</a:t>
            </a: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 </a:t>
            </a:r>
            <a:r>
              <a:rPr lang="en-US" dirty="0" smtClean="0"/>
              <a:t>Research an Epidemic!</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85000" lnSpcReduction="20000"/>
          </a:bodyPr>
          <a:lstStyle/>
          <a:p>
            <a:r>
              <a:rPr lang="en-US" sz="3200" dirty="0" smtClean="0"/>
              <a:t>Choose any epidemic that you have not yet studied in class. Research the epidemic so that you understand its history in terms of:</a:t>
            </a:r>
            <a:endParaRPr lang="en-US" sz="3600" dirty="0" smtClean="0"/>
          </a:p>
          <a:p>
            <a:pPr lvl="4"/>
            <a:r>
              <a:rPr lang="en-US" dirty="0" smtClean="0"/>
              <a:t> life expectancy</a:t>
            </a:r>
            <a:endParaRPr lang="en-US" sz="2400" dirty="0" smtClean="0"/>
          </a:p>
          <a:p>
            <a:pPr lvl="4"/>
            <a:r>
              <a:rPr lang="en-US" dirty="0" smtClean="0"/>
              <a:t> causes of death</a:t>
            </a:r>
            <a:endParaRPr lang="en-US" sz="2400" dirty="0" smtClean="0"/>
          </a:p>
          <a:p>
            <a:pPr lvl="4"/>
            <a:r>
              <a:rPr lang="en-US" dirty="0" smtClean="0"/>
              <a:t> beliefs about illness</a:t>
            </a:r>
            <a:endParaRPr lang="en-US" sz="2400" dirty="0" smtClean="0"/>
          </a:p>
          <a:p>
            <a:pPr lvl="4"/>
            <a:r>
              <a:rPr lang="en-US" dirty="0" smtClean="0"/>
              <a:t> medical discoveries</a:t>
            </a:r>
            <a:endParaRPr lang="en-US" sz="2400" dirty="0" smtClean="0"/>
          </a:p>
          <a:p>
            <a:pPr lvl="4"/>
            <a:r>
              <a:rPr lang="en-US" dirty="0" smtClean="0"/>
              <a:t> context of epidemic</a:t>
            </a:r>
            <a:r>
              <a:rPr lang="en-US" sz="3200" dirty="0" smtClean="0"/>
              <a:t> </a:t>
            </a:r>
            <a:endParaRPr lang="en-US" sz="3600" dirty="0" smtClean="0"/>
          </a:p>
          <a:p>
            <a:r>
              <a:rPr lang="en-US" sz="3200" dirty="0" smtClean="0"/>
              <a:t>Then pretend you are a survivor of the epidemic (in any country, at any period of time!) and </a:t>
            </a:r>
            <a:r>
              <a:rPr lang="en-US" sz="3200" b="1" dirty="0" smtClean="0">
                <a:solidFill>
                  <a:schemeClr val="accent2"/>
                </a:solidFill>
              </a:rPr>
              <a:t>write a letter </a:t>
            </a:r>
            <a:r>
              <a:rPr lang="en-US" sz="3200" dirty="0" smtClean="0"/>
              <a:t>to a friend living on another continent, explaining the epidemic and it’s impact on yourself, you family and friends, your community and your nation.</a:t>
            </a:r>
            <a:endParaRPr lang="en-US" sz="3600"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sp>
        <p:nvSpPr>
          <p:cNvPr id="3" name="Content Placeholder 2"/>
          <p:cNvSpPr>
            <a:spLocks noGrp="1"/>
          </p:cNvSpPr>
          <p:nvPr>
            <p:ph sz="quarter" idx="1"/>
          </p:nvPr>
        </p:nvSpPr>
        <p:spPr>
          <a:xfrm>
            <a:off x="228600" y="1600199"/>
            <a:ext cx="3758326" cy="5162055"/>
          </a:xfrm>
        </p:spPr>
        <p:txBody>
          <a:bodyPr>
            <a:normAutofit fontScale="70000" lnSpcReduction="20000"/>
          </a:bodyPr>
          <a:lstStyle/>
          <a:p>
            <a:pPr lvl="0"/>
            <a:r>
              <a:rPr lang="en-US" dirty="0" smtClean="0"/>
              <a:t>1. Which epidemic in the past 200 years killed the most people?</a:t>
            </a:r>
          </a:p>
          <a:p>
            <a:pPr lvl="0"/>
            <a:r>
              <a:rPr lang="en-US" dirty="0" smtClean="0"/>
              <a:t>2. What type of disease has been most prevalent in major outbreaks over the past 200 years?</a:t>
            </a:r>
          </a:p>
          <a:p>
            <a:pPr lvl="0"/>
            <a:r>
              <a:rPr lang="en-US" dirty="0" smtClean="0"/>
              <a:t>3. Which two epidemics included in this table had the LEAST number of victims? Why were they significant?</a:t>
            </a:r>
          </a:p>
          <a:p>
            <a:r>
              <a:rPr lang="en-US" dirty="0" smtClean="0"/>
              <a:t>4. Why do you think recent major disease outbreaks seem to be spreading worldwide, rather than just being contained in one or a few continents as outbreaks in the past often were?</a:t>
            </a:r>
          </a:p>
          <a:p>
            <a:endParaRPr lang="en-US" dirty="0"/>
          </a:p>
        </p:txBody>
      </p:sp>
      <p:pic>
        <p:nvPicPr>
          <p:cNvPr id="4" name="Picture 3"/>
          <p:cNvPicPr>
            <a:picLocks noChangeAspect="1"/>
          </p:cNvPicPr>
          <p:nvPr/>
        </p:nvPicPr>
        <p:blipFill>
          <a:blip r:embed="rId3"/>
          <a:stretch>
            <a:fillRect/>
          </a:stretch>
        </p:blipFill>
        <p:spPr>
          <a:xfrm>
            <a:off x="8312472" y="6147280"/>
            <a:ext cx="653411" cy="614975"/>
          </a:xfrm>
          <a:prstGeom prst="rect">
            <a:avLst/>
          </a:prstGeom>
        </p:spPr>
      </p:pic>
      <p:pic>
        <p:nvPicPr>
          <p:cNvPr id="5" name="Picture 4"/>
          <p:cNvPicPr>
            <a:picLocks noChangeAspect="1"/>
          </p:cNvPicPr>
          <p:nvPr/>
        </p:nvPicPr>
        <p:blipFill>
          <a:blip r:embed="rId4"/>
          <a:stretch>
            <a:fillRect/>
          </a:stretch>
        </p:blipFill>
        <p:spPr>
          <a:xfrm>
            <a:off x="3986926" y="1"/>
            <a:ext cx="5144452" cy="586739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sz="quarter" idx="1"/>
          </p:nvPr>
        </p:nvSpPr>
        <p:spPr/>
        <p:txBody>
          <a:bodyPr/>
          <a:lstStyle/>
          <a:p>
            <a:r>
              <a:rPr lang="en-US" dirty="0" smtClean="0"/>
              <a:t>In addition to the outbreaks included in the table, what other epidemics or pandemics have you heard of? What factors make the spread of disease considered an epidemic or pandemic?</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Epidemics &amp; Pandemics</a:t>
            </a:r>
            <a:endParaRPr lang="en-US" b="1" dirty="0"/>
          </a:p>
        </p:txBody>
      </p:sp>
      <p:sp>
        <p:nvSpPr>
          <p:cNvPr id="3" name="Content Placeholder 2"/>
          <p:cNvSpPr>
            <a:spLocks noGrp="1"/>
          </p:cNvSpPr>
          <p:nvPr>
            <p:ph sz="quarter" idx="1"/>
          </p:nvPr>
        </p:nvSpPr>
        <p:spPr/>
        <p:txBody>
          <a:bodyPr/>
          <a:lstStyle/>
          <a:p>
            <a:r>
              <a:rPr lang="en-US" dirty="0" smtClean="0"/>
              <a:t>What is an epidemic? How is a pandemic different?</a:t>
            </a:r>
          </a:p>
          <a:p>
            <a:pPr lvl="1"/>
            <a:r>
              <a:rPr lang="en-US" b="1" u="sng" dirty="0" smtClean="0"/>
              <a:t>epidemic:</a:t>
            </a:r>
            <a:r>
              <a:rPr lang="en-US" b="1" dirty="0" smtClean="0"/>
              <a:t> </a:t>
            </a:r>
            <a:r>
              <a:rPr lang="en-US" dirty="0" smtClean="0"/>
              <a:t>any unexpectedly large number of cases of an illness, health related behavior, or other health-related event in a particular population at a particular time.</a:t>
            </a:r>
          </a:p>
          <a:p>
            <a:pPr lvl="1"/>
            <a:r>
              <a:rPr lang="en-US" b="1" u="sng" dirty="0" smtClean="0"/>
              <a:t>pandemic:</a:t>
            </a:r>
            <a:r>
              <a:rPr lang="en-US" b="1" dirty="0" smtClean="0"/>
              <a:t> </a:t>
            </a:r>
            <a:r>
              <a:rPr lang="en-US" dirty="0" smtClean="0"/>
              <a:t>an epidemic that is occurring in many parts of the world.</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Epidemic or Pandemic?</a:t>
            </a:r>
            <a:endParaRPr lang="en-US" b="1" dirty="0"/>
          </a:p>
        </p:txBody>
      </p:sp>
      <p:sp>
        <p:nvSpPr>
          <p:cNvPr id="3" name="Content Placeholder 2"/>
          <p:cNvSpPr>
            <a:spLocks noGrp="1"/>
          </p:cNvSpPr>
          <p:nvPr>
            <p:ph sz="quarter" idx="1"/>
          </p:nvPr>
        </p:nvSpPr>
        <p:spPr/>
        <p:txBody>
          <a:bodyPr/>
          <a:lstStyle/>
          <a:p>
            <a:r>
              <a:rPr lang="en-US" dirty="0" smtClean="0"/>
              <a:t>Epidemic or Pandemic?</a:t>
            </a:r>
          </a:p>
          <a:p>
            <a:pPr lvl="1"/>
            <a:r>
              <a:rPr lang="en-US" dirty="0" smtClean="0"/>
              <a:t>A. Stomach Flu at our school</a:t>
            </a:r>
          </a:p>
          <a:p>
            <a:pPr lvl="1"/>
            <a:r>
              <a:rPr lang="en-US" dirty="0" smtClean="0"/>
              <a:t>B. HIV/AIDS</a:t>
            </a:r>
          </a:p>
          <a:p>
            <a:pPr lvl="1"/>
            <a:r>
              <a:rPr lang="en-US" dirty="0" smtClean="0"/>
              <a:t>C. Alcoholism in the Southwest US</a:t>
            </a:r>
          </a:p>
          <a:p>
            <a:pPr lvl="1"/>
            <a:r>
              <a:rPr lang="en-US" dirty="0" smtClean="0"/>
              <a:t>D. Obesity</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Review:</a:t>
            </a:r>
            <a:endParaRPr lang="en-US" b="1" dirty="0"/>
          </a:p>
        </p:txBody>
      </p:sp>
      <p:sp>
        <p:nvSpPr>
          <p:cNvPr id="3" name="Content Placeholder 2"/>
          <p:cNvSpPr>
            <a:spLocks noGrp="1"/>
          </p:cNvSpPr>
          <p:nvPr>
            <p:ph sz="quarter" idx="1"/>
          </p:nvPr>
        </p:nvSpPr>
        <p:spPr/>
        <p:txBody>
          <a:bodyPr>
            <a:normAutofit lnSpcReduction="10000"/>
          </a:bodyPr>
          <a:lstStyle/>
          <a:p>
            <a:r>
              <a:rPr lang="en-US" b="1" dirty="0" smtClean="0"/>
              <a:t>Communicable disease (infectious): </a:t>
            </a:r>
            <a:r>
              <a:rPr lang="en-US" dirty="0" smtClean="0"/>
              <a:t>Can be transmitted from an infected person, animal, or object to another person</a:t>
            </a:r>
          </a:p>
          <a:p>
            <a:r>
              <a:rPr lang="en-US" b="1" dirty="0" err="1" smtClean="0"/>
              <a:t>Noncommunicable</a:t>
            </a:r>
            <a:r>
              <a:rPr lang="en-US" b="1" dirty="0" smtClean="0"/>
              <a:t> disease: </a:t>
            </a:r>
            <a:r>
              <a:rPr lang="en-US" dirty="0" smtClean="0"/>
              <a:t>Non-transmissible (can’t be “caught”)</a:t>
            </a:r>
          </a:p>
          <a:p>
            <a:r>
              <a:rPr lang="en-US" b="1" dirty="0" smtClean="0"/>
              <a:t>Chronic disease:</a:t>
            </a:r>
            <a:r>
              <a:rPr lang="en-US" dirty="0" smtClean="0"/>
              <a:t> Lasts longer than 3 months, sometimes for the remainder of one’s life</a:t>
            </a:r>
          </a:p>
          <a:p>
            <a:r>
              <a:rPr lang="en-US" b="1" dirty="0" smtClean="0"/>
              <a:t>Acute disease: </a:t>
            </a:r>
            <a:r>
              <a:rPr lang="en-US" dirty="0" smtClean="0"/>
              <a:t>Peak severity of symptoms occurs and subsides within 3 months of onset, usually within days or weeks</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7" y="0"/>
            <a:ext cx="8153400" cy="1219200"/>
          </a:xfrm>
        </p:spPr>
        <p:txBody>
          <a:bodyPr>
            <a:normAutofit fontScale="90000"/>
          </a:bodyPr>
          <a:lstStyle/>
          <a:p>
            <a:r>
              <a:rPr lang="en-US" dirty="0" smtClean="0"/>
              <a:t>Communicable? </a:t>
            </a:r>
            <a:r>
              <a:rPr lang="en-US" dirty="0" err="1" smtClean="0"/>
              <a:t>Noncommunicable</a:t>
            </a:r>
            <a:r>
              <a:rPr lang="en-US" dirty="0" smtClean="0"/>
              <a:t>?</a:t>
            </a:r>
            <a:br>
              <a:rPr lang="en-US" dirty="0" smtClean="0"/>
            </a:br>
            <a:r>
              <a:rPr lang="en-US" dirty="0" smtClean="0"/>
              <a:t>Chronic? Acute?</a:t>
            </a:r>
            <a:endParaRPr lang="en-US" dirty="0"/>
          </a:p>
        </p:txBody>
      </p:sp>
      <p:sp>
        <p:nvSpPr>
          <p:cNvPr id="3" name="Content Placeholder 2"/>
          <p:cNvSpPr>
            <a:spLocks noGrp="1"/>
          </p:cNvSpPr>
          <p:nvPr>
            <p:ph sz="quarter" idx="1"/>
          </p:nvPr>
        </p:nvSpPr>
        <p:spPr/>
        <p:txBody>
          <a:bodyPr/>
          <a:lstStyle/>
          <a:p>
            <a:pPr lvl="1"/>
            <a:r>
              <a:rPr lang="en-US" dirty="0" smtClean="0"/>
              <a:t>A. Stomach Flu at our school</a:t>
            </a:r>
          </a:p>
          <a:p>
            <a:pPr lvl="1"/>
            <a:r>
              <a:rPr lang="en-US" dirty="0" smtClean="0"/>
              <a:t>B. HIV/AIDS</a:t>
            </a:r>
          </a:p>
          <a:p>
            <a:pPr lvl="1"/>
            <a:r>
              <a:rPr lang="en-US" dirty="0" smtClean="0"/>
              <a:t>C. Alcoholism in the Southwest US</a:t>
            </a:r>
          </a:p>
          <a:p>
            <a:pPr lvl="1"/>
            <a:r>
              <a:rPr lang="en-US" dirty="0" smtClean="0"/>
              <a:t>D. Obesity</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Infectious Diseases Throughout Time</a:t>
            </a:r>
            <a:endParaRPr lang="en-US" dirty="0"/>
          </a:p>
        </p:txBody>
      </p:sp>
      <p:sp>
        <p:nvSpPr>
          <p:cNvPr id="3" name="Content Placeholder 2"/>
          <p:cNvSpPr>
            <a:spLocks noGrp="1"/>
          </p:cNvSpPr>
          <p:nvPr>
            <p:ph sz="quarter" idx="1"/>
          </p:nvPr>
        </p:nvSpPr>
        <p:spPr>
          <a:xfrm>
            <a:off x="612648" y="1600199"/>
            <a:ext cx="8153400" cy="5095583"/>
          </a:xfrm>
        </p:spPr>
        <p:txBody>
          <a:bodyPr>
            <a:normAutofit/>
          </a:bodyPr>
          <a:lstStyle/>
          <a:p>
            <a:r>
              <a:rPr lang="en-US" sz="3200" b="1" dirty="0" smtClean="0"/>
              <a:t>Challenge:</a:t>
            </a:r>
            <a:r>
              <a:rPr lang="en-US" sz="3200" dirty="0" smtClean="0"/>
              <a:t> You are a medical anthropologist studying the history of major epidemics over time. You and a team of health historians will specialize in one particular infectious disease and make conclusions in terms of:</a:t>
            </a:r>
            <a:endParaRPr lang="en-US" sz="3600" dirty="0" smtClean="0"/>
          </a:p>
          <a:p>
            <a:pPr lvl="4"/>
            <a:r>
              <a:rPr lang="en-US" dirty="0" smtClean="0"/>
              <a:t> life expectancy</a:t>
            </a:r>
            <a:endParaRPr lang="en-US" sz="2400" dirty="0" smtClean="0"/>
          </a:p>
          <a:p>
            <a:pPr lvl="4"/>
            <a:r>
              <a:rPr lang="en-US" dirty="0" smtClean="0"/>
              <a:t> causes of death</a:t>
            </a:r>
            <a:endParaRPr lang="en-US" sz="2400" dirty="0" smtClean="0"/>
          </a:p>
          <a:p>
            <a:pPr lvl="4"/>
            <a:r>
              <a:rPr lang="en-US" dirty="0" smtClean="0"/>
              <a:t> beliefs about illness</a:t>
            </a:r>
            <a:endParaRPr lang="en-US" sz="2400" dirty="0" smtClean="0"/>
          </a:p>
          <a:p>
            <a:pPr lvl="4"/>
            <a:r>
              <a:rPr lang="en-US" dirty="0" smtClean="0"/>
              <a:t> medical discoveries</a:t>
            </a:r>
            <a:endParaRPr lang="en-US" sz="2400" dirty="0" smtClean="0"/>
          </a:p>
          <a:p>
            <a:pPr lvl="4"/>
            <a:r>
              <a:rPr lang="en-US" dirty="0" smtClean="0"/>
              <a:t> context of epidemics</a:t>
            </a:r>
            <a:endParaRPr lang="en-US" sz="2400" dirty="0" smtClean="0"/>
          </a:p>
          <a:p>
            <a:pPr>
              <a:buNone/>
            </a:pPr>
            <a:r>
              <a:rPr lang="en-US" sz="3200" dirty="0" smtClean="0"/>
              <a:t> </a:t>
            </a:r>
            <a:endParaRPr lang="en-US" sz="3600" dirty="0" smtClean="0"/>
          </a:p>
          <a:p>
            <a:endParaRPr lang="en-US" sz="3600" dirty="0" smtClean="0"/>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normAutofit/>
          </a:bodyPr>
          <a:lstStyle/>
          <a:p>
            <a:r>
              <a:rPr lang="en-US" sz="2800" b="1" dirty="0" smtClean="0"/>
              <a:t>Step 1</a:t>
            </a:r>
            <a:r>
              <a:rPr lang="en-US" sz="2800" dirty="0" smtClean="0"/>
              <a:t>: Write down your team’s assigned disease</a:t>
            </a:r>
            <a:endParaRPr lang="en-US" sz="3200" dirty="0" smtClean="0"/>
          </a:p>
          <a:p>
            <a:r>
              <a:rPr lang="en-US" sz="2800" b="1" dirty="0" smtClean="0"/>
              <a:t>Step 2:</a:t>
            </a:r>
            <a:r>
              <a:rPr lang="en-US" sz="2800" dirty="0" smtClean="0"/>
              <a:t> Read about your disease, taking notes on both the </a:t>
            </a:r>
            <a:r>
              <a:rPr lang="en-US" sz="2800" b="1" dirty="0" smtClean="0"/>
              <a:t>timeline</a:t>
            </a:r>
            <a:r>
              <a:rPr lang="en-US" sz="2800" dirty="0" smtClean="0"/>
              <a:t>.</a:t>
            </a:r>
            <a:endParaRPr lang="en-US" sz="3200" dirty="0" smtClean="0"/>
          </a:p>
          <a:p>
            <a:r>
              <a:rPr lang="en-US" sz="2800" b="1" dirty="0" smtClean="0"/>
              <a:t>Step 3:</a:t>
            </a:r>
            <a:r>
              <a:rPr lang="en-US" sz="2800" dirty="0" smtClean="0"/>
              <a:t> Summarize your notes with respect to each focus area in the table on the following page.</a:t>
            </a:r>
            <a:endParaRPr lang="en-US" sz="3200" dirty="0" smtClean="0"/>
          </a:p>
          <a:p>
            <a:r>
              <a:rPr lang="en-US" sz="2800" b="1" dirty="0" smtClean="0"/>
              <a:t>Step 4:</a:t>
            </a:r>
            <a:r>
              <a:rPr lang="en-US" sz="2800" dirty="0" smtClean="0"/>
              <a:t> Present information about your disease to the class</a:t>
            </a:r>
            <a:endParaRPr lang="en-US" sz="3200" dirty="0" smtClean="0"/>
          </a:p>
          <a:p>
            <a:r>
              <a:rPr lang="en-US" sz="2800" b="1" dirty="0" smtClean="0"/>
              <a:t>Step 3:</a:t>
            </a:r>
            <a:r>
              <a:rPr lang="en-US" sz="2800" dirty="0" smtClean="0"/>
              <a:t> Draw </a:t>
            </a:r>
            <a:r>
              <a:rPr lang="en-US" sz="2800" b="1" dirty="0" smtClean="0"/>
              <a:t>conclusions </a:t>
            </a:r>
            <a:r>
              <a:rPr lang="en-US" sz="2800" dirty="0" smtClean="0"/>
              <a:t>once you hear information from all teams.</a:t>
            </a:r>
            <a:endParaRPr lang="en-US" b="1" dirty="0"/>
          </a:p>
        </p:txBody>
      </p:sp>
      <p:sp>
        <p:nvSpPr>
          <p:cNvPr id="8" name="Title 1"/>
          <p:cNvSpPr>
            <a:spLocks noGrp="1"/>
          </p:cNvSpPr>
          <p:nvPr>
            <p:ph type="title"/>
          </p:nvPr>
        </p:nvSpPr>
        <p:spPr>
          <a:xfrm>
            <a:off x="612648" y="228600"/>
            <a:ext cx="8153400" cy="990600"/>
          </a:xfrm>
        </p:spPr>
        <p:txBody>
          <a:bodyPr>
            <a:normAutofit/>
          </a:bodyPr>
          <a:lstStyle/>
          <a:p>
            <a:r>
              <a:rPr lang="en-US" dirty="0" smtClean="0"/>
              <a:t>Infectious Diseases Throughout Time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3830</TotalTime>
  <Words>1046</Words>
  <Application>Microsoft Office PowerPoint</Application>
  <PresentationFormat>On-screen Show (4:3)</PresentationFormat>
  <Paragraphs>105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Lesson 9.2: Epidemics</vt:lpstr>
      <vt:lpstr>Do Now</vt:lpstr>
      <vt:lpstr>Discuss</vt:lpstr>
      <vt:lpstr>Epidemics &amp; Pandemics</vt:lpstr>
      <vt:lpstr>Epidemic or Pandemic?</vt:lpstr>
      <vt:lpstr>Review:</vt:lpstr>
      <vt:lpstr>Communicable? Noncommunicable? Chronic? Acute?</vt:lpstr>
      <vt:lpstr>Infectious Diseases Throughout Time</vt:lpstr>
      <vt:lpstr>Infectious Diseases Throughout Time</vt:lpstr>
      <vt:lpstr>Infectious Diseases Throughout Time</vt:lpstr>
      <vt:lpstr>Infectious Diseases Throughout Time</vt:lpstr>
      <vt:lpstr>Patterns &amp; Conclusions:</vt:lpstr>
      <vt:lpstr>Homework: Research an Epidemic!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Scarlett VanStechelman</cp:lastModifiedBy>
  <cp:revision>79</cp:revision>
  <dcterms:created xsi:type="dcterms:W3CDTF">2014-03-22T18:01:39Z</dcterms:created>
  <dcterms:modified xsi:type="dcterms:W3CDTF">2014-10-08T14:30:24Z</dcterms:modified>
</cp:coreProperties>
</file>